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9" r:id="rId3"/>
    <p:sldId id="260" r:id="rId4"/>
    <p:sldId id="261" r:id="rId5"/>
    <p:sldId id="262" r:id="rId6"/>
    <p:sldId id="263" r:id="rId7"/>
    <p:sldId id="264" r:id="rId8"/>
    <p:sldId id="291" r:id="rId9"/>
    <p:sldId id="265" r:id="rId10"/>
    <p:sldId id="266" r:id="rId11"/>
    <p:sldId id="267" r:id="rId12"/>
    <p:sldId id="268" r:id="rId13"/>
    <p:sldId id="292"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embeddedFontLst>
    <p:embeddedFont>
      <p:font typeface="Calibri" panose="020F0502020204030204" pitchFamily="34" charset="0"/>
      <p:regular r:id="rId39"/>
      <p:bold r:id="rId40"/>
      <p:italic r:id="rId41"/>
      <p:boldItalic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0000FF"/>
    <a:srgbClr val="FFFFCC"/>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444" y="4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font" Target="fonts/font2.fntdata"/><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3.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4" Type="http://schemas.openxmlformats.org/officeDocument/2006/relationships/image" Target="../media/image5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10" Type="http://schemas.openxmlformats.org/officeDocument/2006/relationships/image" Target="../media/image69.wmf"/><Relationship Id="rId4" Type="http://schemas.openxmlformats.org/officeDocument/2006/relationships/image" Target="../media/image63.wmf"/><Relationship Id="rId9" Type="http://schemas.openxmlformats.org/officeDocument/2006/relationships/image" Target="../media/image6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5" Type="http://schemas.openxmlformats.org/officeDocument/2006/relationships/image" Target="../media/image74.wmf"/><Relationship Id="rId4" Type="http://schemas.openxmlformats.org/officeDocument/2006/relationships/image" Target="../media/image73.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image" Target="../media/image77.wmf"/><Relationship Id="rId7" Type="http://schemas.openxmlformats.org/officeDocument/2006/relationships/image" Target="../media/image81.wmf"/><Relationship Id="rId2" Type="http://schemas.openxmlformats.org/officeDocument/2006/relationships/image" Target="../media/image76.wmf"/><Relationship Id="rId1" Type="http://schemas.openxmlformats.org/officeDocument/2006/relationships/image" Target="../media/image75.wmf"/><Relationship Id="rId6" Type="http://schemas.openxmlformats.org/officeDocument/2006/relationships/image" Target="../media/image80.wmf"/><Relationship Id="rId5" Type="http://schemas.openxmlformats.org/officeDocument/2006/relationships/image" Target="../media/image79.wmf"/><Relationship Id="rId4" Type="http://schemas.openxmlformats.org/officeDocument/2006/relationships/image" Target="../media/image78.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85.wmf"/><Relationship Id="rId1" Type="http://schemas.openxmlformats.org/officeDocument/2006/relationships/image" Target="../media/image8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86.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88.wmf"/><Relationship Id="rId1" Type="http://schemas.openxmlformats.org/officeDocument/2006/relationships/image" Target="../media/image87.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91.wmf"/><Relationship Id="rId1" Type="http://schemas.openxmlformats.org/officeDocument/2006/relationships/image" Target="../media/image9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95.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9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5" Type="http://schemas.openxmlformats.org/officeDocument/2006/relationships/image" Target="../media/image46.wmf"/><Relationship Id="rId4" Type="http://schemas.openxmlformats.org/officeDocument/2006/relationships/image" Target="../media/image4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33259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C9A151-1417-4BFE-B836-49FFEFB365C3}"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182F5B-2516-49A4-954E-D0DB54EF5B06}" type="slidenum">
              <a:rPr lang="en-US" smtClean="0"/>
              <a:pPr/>
              <a:t>‹#›</a:t>
            </a:fld>
            <a:endParaRPr lang="en-US"/>
          </a:p>
        </p:txBody>
      </p:sp>
    </p:spTree>
    <p:extLst>
      <p:ext uri="{BB962C8B-B14F-4D97-AF65-F5344CB8AC3E}">
        <p14:creationId xmlns:p14="http://schemas.microsoft.com/office/powerpoint/2010/main" val="313370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5.bin"/><Relationship Id="rId14" Type="http://schemas.openxmlformats.org/officeDocument/2006/relationships/image" Target="../media/image28.wmf"/></Relationships>
</file>

<file path=ppt/slides/_rels/slide11.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1.bin"/><Relationship Id="rId14" Type="http://schemas.openxmlformats.org/officeDocument/2006/relationships/image" Target="../media/image34.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35.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7.wmf"/><Relationship Id="rId11" Type="http://schemas.openxmlformats.org/officeDocument/2006/relationships/oleObject" Target="../embeddings/oleObject39.bin"/><Relationship Id="rId5" Type="http://schemas.openxmlformats.org/officeDocument/2006/relationships/oleObject" Target="../embeddings/oleObject36.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s>
</file>

<file path=ppt/slides/_rels/slide17.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46.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3.wmf"/><Relationship Id="rId11" Type="http://schemas.openxmlformats.org/officeDocument/2006/relationships/oleObject" Target="../embeddings/oleObject45.bin"/><Relationship Id="rId5" Type="http://schemas.openxmlformats.org/officeDocument/2006/relationships/oleObject" Target="../embeddings/oleObject42.bin"/><Relationship Id="rId10" Type="http://schemas.openxmlformats.org/officeDocument/2006/relationships/image" Target="../media/image45.wmf"/><Relationship Id="rId4" Type="http://schemas.openxmlformats.org/officeDocument/2006/relationships/image" Target="../media/image42.wmf"/><Relationship Id="rId9" Type="http://schemas.openxmlformats.org/officeDocument/2006/relationships/oleObject" Target="../embeddings/oleObject44.bin"/></Relationships>
</file>

<file path=ppt/slides/_rels/slide18.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8.wmf"/><Relationship Id="rId5" Type="http://schemas.openxmlformats.org/officeDocument/2006/relationships/oleObject" Target="../embeddings/oleObject47.bin"/><Relationship Id="rId4" Type="http://schemas.openxmlformats.org/officeDocument/2006/relationships/image" Target="../media/image47.wmf"/></Relationships>
</file>

<file path=ppt/slides/_rels/slide19.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9.bin"/><Relationship Id="rId7"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1.wmf"/><Relationship Id="rId5" Type="http://schemas.openxmlformats.org/officeDocument/2006/relationships/oleObject" Target="../embeddings/oleObject50.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8.bin"/><Relationship Id="rId3" Type="http://schemas.openxmlformats.org/officeDocument/2006/relationships/oleObject" Target="../embeddings/oleObject53.bin"/><Relationship Id="rId7" Type="http://schemas.openxmlformats.org/officeDocument/2006/relationships/oleObject" Target="../embeddings/oleObject55.bin"/><Relationship Id="rId12" Type="http://schemas.openxmlformats.org/officeDocument/2006/relationships/image" Target="../media/image58.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5.wmf"/><Relationship Id="rId11" Type="http://schemas.openxmlformats.org/officeDocument/2006/relationships/oleObject" Target="../embeddings/oleObject57.bin"/><Relationship Id="rId5" Type="http://schemas.openxmlformats.org/officeDocument/2006/relationships/oleObject" Target="../embeddings/oleObject54.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6.bin"/><Relationship Id="rId14" Type="http://schemas.openxmlformats.org/officeDocument/2006/relationships/image" Target="../media/image59.wmf"/></Relationships>
</file>

<file path=ppt/slides/_rels/slide21.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4.bin"/><Relationship Id="rId18" Type="http://schemas.openxmlformats.org/officeDocument/2006/relationships/image" Target="../media/image67.wmf"/><Relationship Id="rId3" Type="http://schemas.openxmlformats.org/officeDocument/2006/relationships/oleObject" Target="../embeddings/oleObject59.bin"/><Relationship Id="rId21" Type="http://schemas.openxmlformats.org/officeDocument/2006/relationships/oleObject" Target="../embeddings/oleObject68.bin"/><Relationship Id="rId7" Type="http://schemas.openxmlformats.org/officeDocument/2006/relationships/oleObject" Target="../embeddings/oleObject61.bin"/><Relationship Id="rId12" Type="http://schemas.openxmlformats.org/officeDocument/2006/relationships/image" Target="../media/image64.wmf"/><Relationship Id="rId17" Type="http://schemas.openxmlformats.org/officeDocument/2006/relationships/oleObject" Target="../embeddings/oleObject66.bin"/><Relationship Id="rId2" Type="http://schemas.openxmlformats.org/officeDocument/2006/relationships/slideLayout" Target="../slideLayouts/slideLayout2.xml"/><Relationship Id="rId16" Type="http://schemas.openxmlformats.org/officeDocument/2006/relationships/image" Target="../media/image66.wmf"/><Relationship Id="rId20" Type="http://schemas.openxmlformats.org/officeDocument/2006/relationships/image" Target="../media/image68.wmf"/><Relationship Id="rId1" Type="http://schemas.openxmlformats.org/officeDocument/2006/relationships/vmlDrawing" Target="../drawings/vmlDrawing13.vml"/><Relationship Id="rId6" Type="http://schemas.openxmlformats.org/officeDocument/2006/relationships/image" Target="../media/image61.wmf"/><Relationship Id="rId11" Type="http://schemas.openxmlformats.org/officeDocument/2006/relationships/oleObject" Target="../embeddings/oleObject63.bin"/><Relationship Id="rId5" Type="http://schemas.openxmlformats.org/officeDocument/2006/relationships/oleObject" Target="../embeddings/oleObject60.bin"/><Relationship Id="rId15" Type="http://schemas.openxmlformats.org/officeDocument/2006/relationships/oleObject" Target="../embeddings/oleObject65.bin"/><Relationship Id="rId10" Type="http://schemas.openxmlformats.org/officeDocument/2006/relationships/image" Target="../media/image63.wmf"/><Relationship Id="rId19" Type="http://schemas.openxmlformats.org/officeDocument/2006/relationships/oleObject" Target="../embeddings/oleObject67.bin"/><Relationship Id="rId4" Type="http://schemas.openxmlformats.org/officeDocument/2006/relationships/image" Target="../media/image60.wmf"/><Relationship Id="rId9" Type="http://schemas.openxmlformats.org/officeDocument/2006/relationships/oleObject" Target="../embeddings/oleObject62.bin"/><Relationship Id="rId14" Type="http://schemas.openxmlformats.org/officeDocument/2006/relationships/image" Target="../media/image65.wmf"/><Relationship Id="rId22" Type="http://schemas.openxmlformats.org/officeDocument/2006/relationships/image" Target="../media/image69.wmf"/></Relationships>
</file>

<file path=ppt/slides/_rels/slide22.x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image" Target="../media/image74.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71.wmf"/><Relationship Id="rId11" Type="http://schemas.openxmlformats.org/officeDocument/2006/relationships/oleObject" Target="../embeddings/oleObject73.bin"/><Relationship Id="rId5" Type="http://schemas.openxmlformats.org/officeDocument/2006/relationships/oleObject" Target="../embeddings/oleObject70.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72.bin"/></Relationships>
</file>

<file path=ppt/slides/_rels/slide23.x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oleObject" Target="../embeddings/oleObject79.bin"/><Relationship Id="rId18" Type="http://schemas.openxmlformats.org/officeDocument/2006/relationships/image" Target="../media/image82.wmf"/><Relationship Id="rId3" Type="http://schemas.openxmlformats.org/officeDocument/2006/relationships/oleObject" Target="../embeddings/oleObject74.bin"/><Relationship Id="rId7" Type="http://schemas.openxmlformats.org/officeDocument/2006/relationships/oleObject" Target="../embeddings/oleObject76.bin"/><Relationship Id="rId12" Type="http://schemas.openxmlformats.org/officeDocument/2006/relationships/image" Target="../media/image79.wmf"/><Relationship Id="rId17" Type="http://schemas.openxmlformats.org/officeDocument/2006/relationships/oleObject" Target="../embeddings/oleObject81.bin"/><Relationship Id="rId2" Type="http://schemas.openxmlformats.org/officeDocument/2006/relationships/slideLayout" Target="../slideLayouts/slideLayout2.xml"/><Relationship Id="rId16" Type="http://schemas.openxmlformats.org/officeDocument/2006/relationships/image" Target="../media/image81.wmf"/><Relationship Id="rId1" Type="http://schemas.openxmlformats.org/officeDocument/2006/relationships/vmlDrawing" Target="../drawings/vmlDrawing15.vml"/><Relationship Id="rId6" Type="http://schemas.openxmlformats.org/officeDocument/2006/relationships/image" Target="../media/image76.wmf"/><Relationship Id="rId11" Type="http://schemas.openxmlformats.org/officeDocument/2006/relationships/oleObject" Target="../embeddings/oleObject78.bin"/><Relationship Id="rId5" Type="http://schemas.openxmlformats.org/officeDocument/2006/relationships/oleObject" Target="../embeddings/oleObject75.bin"/><Relationship Id="rId15" Type="http://schemas.openxmlformats.org/officeDocument/2006/relationships/oleObject" Target="../embeddings/oleObject80.bin"/><Relationship Id="rId10" Type="http://schemas.openxmlformats.org/officeDocument/2006/relationships/image" Target="../media/image78.wmf"/><Relationship Id="rId4" Type="http://schemas.openxmlformats.org/officeDocument/2006/relationships/image" Target="../media/image75.wmf"/><Relationship Id="rId9" Type="http://schemas.openxmlformats.org/officeDocument/2006/relationships/oleObject" Target="../embeddings/oleObject77.bin"/><Relationship Id="rId14" Type="http://schemas.openxmlformats.org/officeDocument/2006/relationships/image" Target="../media/image80.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85.wmf"/><Relationship Id="rId5" Type="http://schemas.openxmlformats.org/officeDocument/2006/relationships/oleObject" Target="../embeddings/oleObject83.bin"/><Relationship Id="rId4" Type="http://schemas.openxmlformats.org/officeDocument/2006/relationships/image" Target="../media/image8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86.wmf"/></Relationships>
</file>

<file path=ppt/slides/_rels/slide31.xml.rels><?xml version="1.0" encoding="UTF-8" standalone="yes"?>
<Relationships xmlns="http://schemas.openxmlformats.org/package/2006/relationships"><Relationship Id="rId3" Type="http://schemas.openxmlformats.org/officeDocument/2006/relationships/image" Target="../media/image89.png"/><Relationship Id="rId7" Type="http://schemas.openxmlformats.org/officeDocument/2006/relationships/image" Target="../media/image88.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86.bin"/><Relationship Id="rId5" Type="http://schemas.openxmlformats.org/officeDocument/2006/relationships/image" Target="../media/image87.wmf"/><Relationship Id="rId4" Type="http://schemas.openxmlformats.org/officeDocument/2006/relationships/oleObject" Target="../embeddings/oleObject85.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91.wmf"/><Relationship Id="rId5" Type="http://schemas.openxmlformats.org/officeDocument/2006/relationships/oleObject" Target="../embeddings/oleObject88.bin"/><Relationship Id="rId4" Type="http://schemas.openxmlformats.org/officeDocument/2006/relationships/image" Target="../media/image90.wmf"/></Relationships>
</file>

<file path=ppt/slides/_rels/slide33.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89.bin"/><Relationship Id="rId7"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93.wmf"/><Relationship Id="rId5" Type="http://schemas.openxmlformats.org/officeDocument/2006/relationships/oleObject" Target="../embeddings/oleObject90.bin"/><Relationship Id="rId4" Type="http://schemas.openxmlformats.org/officeDocument/2006/relationships/image" Target="../media/image92.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92.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95.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93.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96.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8.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9.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9.bin"/><Relationship Id="rId18" Type="http://schemas.openxmlformats.org/officeDocument/2006/relationships/image" Target="../media/image22.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9.wmf"/><Relationship Id="rId17" Type="http://schemas.openxmlformats.org/officeDocument/2006/relationships/oleObject" Target="../embeddings/oleObject21.bin"/><Relationship Id="rId2" Type="http://schemas.openxmlformats.org/officeDocument/2006/relationships/slideLayout" Target="../slideLayouts/slideLayout2.xml"/><Relationship Id="rId16" Type="http://schemas.openxmlformats.org/officeDocument/2006/relationships/image" Target="../media/image21.wmf"/><Relationship Id="rId1" Type="http://schemas.openxmlformats.org/officeDocument/2006/relationships/vmlDrawing" Target="../drawings/vmlDrawing4.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5" Type="http://schemas.openxmlformats.org/officeDocument/2006/relationships/oleObject" Target="../embeddings/oleObject20.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 Id="rId14"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3.1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Solving Linear Equations: </a:t>
            </a:r>
          </a:p>
          <a:p>
            <a:pPr algn="ctr">
              <a:spcBef>
                <a:spcPts val="0"/>
              </a:spcBef>
              <a:buNone/>
              <a:defRPr/>
            </a:pPr>
            <a:r>
              <a:rPr lang="en-US" b="1" i="1" dirty="0" smtClean="0">
                <a:solidFill>
                  <a:srgbClr val="1F497D"/>
                </a:solidFill>
              </a:rPr>
              <a:t>x </a:t>
            </a:r>
            <a:r>
              <a:rPr lang="en-US" dirty="0" smtClean="0">
                <a:solidFill>
                  <a:srgbClr val="1F497D"/>
                </a:solidFill>
                <a:latin typeface="Symbol" pitchFamily="18" charset="2"/>
              </a:rPr>
              <a:t>+</a:t>
            </a:r>
            <a:r>
              <a:rPr lang="en-US" b="1" i="1" dirty="0" smtClean="0">
                <a:solidFill>
                  <a:srgbClr val="1F497D"/>
                </a:solidFill>
              </a:rPr>
              <a:t> b </a:t>
            </a:r>
            <a:r>
              <a:rPr lang="en-US" dirty="0" smtClean="0">
                <a:solidFill>
                  <a:srgbClr val="1F497D"/>
                </a:solidFill>
                <a:latin typeface="Symbol" pitchFamily="18" charset="2"/>
              </a:rPr>
              <a:t>=</a:t>
            </a:r>
            <a:r>
              <a:rPr lang="en-US" b="1" i="1" dirty="0" smtClean="0">
                <a:solidFill>
                  <a:srgbClr val="1F497D"/>
                </a:solidFill>
              </a:rPr>
              <a:t> c and ax </a:t>
            </a:r>
            <a:r>
              <a:rPr lang="en-US" dirty="0" smtClean="0">
                <a:solidFill>
                  <a:srgbClr val="1F497D"/>
                </a:solidFill>
                <a:latin typeface="Symbol" pitchFamily="18" charset="2"/>
              </a:rPr>
              <a:t>=</a:t>
            </a:r>
            <a:r>
              <a:rPr lang="en-US" b="1" i="1" dirty="0" smtClean="0">
                <a:solidFill>
                  <a:srgbClr val="1F497D"/>
                </a:solidFill>
              </a:rPr>
              <a:t> c</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2"/>
          <p:cNvSpPr>
            <a:spLocks noGrp="1"/>
          </p:cNvSpPr>
          <p:nvPr>
            <p:ph type="title"/>
          </p:nvPr>
        </p:nvSpPr>
        <p:spPr>
          <a:prstGeom prst="rect">
            <a:avLst/>
          </a:prstGeom>
        </p:spPr>
        <p:txBody>
          <a:bodyPr/>
          <a:lstStyle/>
          <a:p>
            <a:r>
              <a:rPr lang="en-US" sz="3200" smtClean="0">
                <a:solidFill>
                  <a:schemeClr val="accent1"/>
                </a:solidFill>
              </a:rPr>
              <a:t>Example 1: Solving </a:t>
            </a:r>
            <a:r>
              <a:rPr lang="en-US" sz="3200" i="1" smtClean="0">
                <a:solidFill>
                  <a:schemeClr val="accent1"/>
                </a:solidFill>
              </a:rPr>
              <a:t>x</a:t>
            </a:r>
            <a:r>
              <a:rPr lang="en-US" sz="3200" smtClean="0">
                <a:solidFill>
                  <a:schemeClr val="accent1"/>
                </a:solidFill>
              </a:rPr>
              <a:t> + </a:t>
            </a:r>
            <a:r>
              <a:rPr lang="en-US" sz="3200" i="1" smtClean="0">
                <a:solidFill>
                  <a:schemeClr val="accent1"/>
                </a:solidFill>
              </a:rPr>
              <a:t>b</a:t>
            </a:r>
            <a:r>
              <a:rPr lang="en-US" sz="3200" smtClean="0">
                <a:solidFill>
                  <a:schemeClr val="accent1"/>
                </a:solidFill>
              </a:rPr>
              <a:t> = </a:t>
            </a:r>
            <a:r>
              <a:rPr lang="en-US" sz="3200" i="1" smtClean="0">
                <a:solidFill>
                  <a:schemeClr val="accent1"/>
                </a:solidFill>
              </a:rPr>
              <a:t>c </a:t>
            </a:r>
            <a:r>
              <a:rPr lang="en-US" sz="3200" smtClean="0">
                <a:solidFill>
                  <a:schemeClr val="accent1"/>
                </a:solidFill>
              </a:rPr>
              <a:t>(cont.)</a:t>
            </a:r>
          </a:p>
        </p:txBody>
      </p:sp>
      <p:sp>
        <p:nvSpPr>
          <p:cNvPr id="4102"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endParaRPr lang="en-US" smtClean="0">
              <a:solidFill>
                <a:schemeClr val="tx1"/>
              </a:solidFill>
            </a:endParaRPr>
          </a:p>
          <a:p>
            <a:pPr marL="3175" indent="-3175">
              <a:buFont typeface="Courier New" pitchFamily="49" charset="0"/>
              <a:buNone/>
              <a:tabLst>
                <a:tab pos="457200" algn="l"/>
              </a:tabLst>
            </a:pPr>
            <a:endParaRPr lang="en-US" smtClean="0">
              <a:solidFill>
                <a:schemeClr val="tx1"/>
              </a:solidFill>
            </a:endParaRPr>
          </a:p>
        </p:txBody>
      </p:sp>
      <p:sp>
        <p:nvSpPr>
          <p:cNvPr id="4103" name="Rectangle 29"/>
          <p:cNvSpPr>
            <a:spLocks noChangeArrowheads="1"/>
          </p:cNvSpPr>
          <p:nvPr/>
        </p:nvSpPr>
        <p:spPr bwMode="auto">
          <a:xfrm>
            <a:off x="3962400" y="2487612"/>
            <a:ext cx="4800600" cy="396875"/>
          </a:xfrm>
          <a:prstGeom prst="rect">
            <a:avLst/>
          </a:prstGeom>
          <a:noFill/>
          <a:ln w="9525">
            <a:noFill/>
            <a:miter lim="800000"/>
            <a:headEnd/>
            <a:tailEnd/>
          </a:ln>
        </p:spPr>
        <p:txBody>
          <a:bodyPr>
            <a:spAutoFit/>
          </a:bodyPr>
          <a:lstStyle/>
          <a:p>
            <a:r>
              <a:rPr lang="en-US" sz="2000" dirty="0">
                <a:solidFill>
                  <a:srgbClr val="008080"/>
                </a:solidFill>
              </a:rPr>
              <a:t>Add       the opposite of         to both sides.  </a:t>
            </a:r>
            <a:endParaRPr lang="en-US" sz="2000" i="1" dirty="0">
              <a:solidFill>
                <a:srgbClr val="008080"/>
              </a:solidFill>
            </a:endParaRPr>
          </a:p>
        </p:txBody>
      </p:sp>
      <p:graphicFrame>
        <p:nvGraphicFramePr>
          <p:cNvPr id="4099" name="Object 34"/>
          <p:cNvGraphicFramePr>
            <a:graphicFrameLocks noChangeAspect="1"/>
          </p:cNvGraphicFramePr>
          <p:nvPr/>
        </p:nvGraphicFramePr>
        <p:xfrm>
          <a:off x="4508500" y="2398712"/>
          <a:ext cx="317500" cy="609600"/>
        </p:xfrm>
        <a:graphic>
          <a:graphicData uri="http://schemas.openxmlformats.org/presentationml/2006/ole">
            <mc:AlternateContent xmlns:mc="http://schemas.openxmlformats.org/markup-compatibility/2006">
              <mc:Choice xmlns:v="urn:schemas-microsoft-com:vml" Requires="v">
                <p:oleObj spid="_x0000_s4105" name="Equation" r:id="rId3" imgW="317160" imgH="609480" progId="Equation.DSMT4">
                  <p:embed/>
                </p:oleObj>
              </mc:Choice>
              <mc:Fallback>
                <p:oleObj name="Equation" r:id="rId3" imgW="317160" imgH="609480" progId="Equation.DSMT4">
                  <p:embed/>
                  <p:pic>
                    <p:nvPicPr>
                      <p:cNvPr id="0" name="Object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0" y="2398712"/>
                        <a:ext cx="317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35"/>
          <p:cNvGraphicFramePr>
            <a:graphicFrameLocks noChangeAspect="1"/>
          </p:cNvGraphicFramePr>
          <p:nvPr/>
        </p:nvGraphicFramePr>
        <p:xfrm>
          <a:off x="6508750" y="2401887"/>
          <a:ext cx="368300" cy="622300"/>
        </p:xfrm>
        <a:graphic>
          <a:graphicData uri="http://schemas.openxmlformats.org/presentationml/2006/ole">
            <mc:AlternateContent xmlns:mc="http://schemas.openxmlformats.org/markup-compatibility/2006">
              <mc:Choice xmlns:v="urn:schemas-microsoft-com:vml" Requires="v">
                <p:oleObj spid="_x0000_s4106" name="Equation" r:id="rId5" imgW="368280" imgH="622080" progId="Equation.DSMT4">
                  <p:embed/>
                </p:oleObj>
              </mc:Choice>
              <mc:Fallback>
                <p:oleObj name="Equation" r:id="rId5" imgW="368280" imgH="622080" progId="Equation.DSMT4">
                  <p:embed/>
                  <p:pic>
                    <p:nvPicPr>
                      <p:cNvPr id="0" name="Object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08750" y="2401887"/>
                        <a:ext cx="3683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4" name="Rectangle 29"/>
          <p:cNvSpPr>
            <a:spLocks noChangeArrowheads="1"/>
          </p:cNvSpPr>
          <p:nvPr/>
        </p:nvSpPr>
        <p:spPr bwMode="auto">
          <a:xfrm>
            <a:off x="3962400" y="3478212"/>
            <a:ext cx="4800600" cy="396875"/>
          </a:xfrm>
          <a:prstGeom prst="rect">
            <a:avLst/>
          </a:prstGeom>
          <a:noFill/>
          <a:ln w="9525">
            <a:noFill/>
            <a:miter lim="800000"/>
            <a:headEnd/>
            <a:tailEnd/>
          </a:ln>
        </p:spPr>
        <p:txBody>
          <a:bodyPr>
            <a:spAutoFit/>
          </a:bodyPr>
          <a:lstStyle/>
          <a:p>
            <a:r>
              <a:rPr lang="en-US" sz="2000" dirty="0">
                <a:solidFill>
                  <a:srgbClr val="008080"/>
                </a:solidFill>
              </a:rPr>
              <a:t>Simplify.  (The common denominator is 10.</a:t>
            </a:r>
            <a:endParaRPr lang="en-US" sz="2000" i="1" dirty="0">
              <a:solidFill>
                <a:srgbClr val="008080"/>
              </a:solidFill>
            </a:endParaRPr>
          </a:p>
        </p:txBody>
      </p:sp>
      <p:sp>
        <p:nvSpPr>
          <p:cNvPr id="4105" name="Rectangle 29"/>
          <p:cNvSpPr>
            <a:spLocks noChangeArrowheads="1"/>
          </p:cNvSpPr>
          <p:nvPr/>
        </p:nvSpPr>
        <p:spPr bwMode="auto">
          <a:xfrm>
            <a:off x="3962400" y="4437062"/>
            <a:ext cx="1295400" cy="396875"/>
          </a:xfrm>
          <a:prstGeom prst="rect">
            <a:avLst/>
          </a:prstGeom>
          <a:noFill/>
          <a:ln w="9525">
            <a:noFill/>
            <a:miter lim="800000"/>
            <a:headEnd/>
            <a:tailEnd/>
          </a:ln>
        </p:spPr>
        <p:txBody>
          <a:bodyPr>
            <a:spAutoFit/>
          </a:bodyPr>
          <a:lstStyle/>
          <a:p>
            <a:r>
              <a:rPr lang="en-US" sz="2000">
                <a:solidFill>
                  <a:srgbClr val="008080"/>
                </a:solidFill>
              </a:rPr>
              <a:t>Simplify.</a:t>
            </a:r>
            <a:endParaRPr lang="en-US" sz="2000" i="1">
              <a:solidFill>
                <a:srgbClr val="008080"/>
              </a:solidFill>
            </a:endParaRPr>
          </a:p>
        </p:txBody>
      </p:sp>
      <p:graphicFrame>
        <p:nvGraphicFramePr>
          <p:cNvPr id="2" name="Object 5"/>
          <p:cNvGraphicFramePr>
            <a:graphicFrameLocks noChangeAspect="1"/>
          </p:cNvGraphicFramePr>
          <p:nvPr/>
        </p:nvGraphicFramePr>
        <p:xfrm>
          <a:off x="512096" y="1371600"/>
          <a:ext cx="2336800" cy="838200"/>
        </p:xfrm>
        <a:graphic>
          <a:graphicData uri="http://schemas.openxmlformats.org/presentationml/2006/ole">
            <mc:AlternateContent xmlns:mc="http://schemas.openxmlformats.org/markup-compatibility/2006">
              <mc:Choice xmlns:v="urn:schemas-microsoft-com:vml" Requires="v">
                <p:oleObj spid="_x0000_s4107" name="Equation" r:id="rId7" imgW="2336760" imgH="838080" progId="Equation.DSMT4">
                  <p:embed/>
                </p:oleObj>
              </mc:Choice>
              <mc:Fallback>
                <p:oleObj name="Equation" r:id="rId7" imgW="23367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2096" y="1371600"/>
                        <a:ext cx="233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6"/>
          <p:cNvGraphicFramePr>
            <a:graphicFrameLocks noChangeAspect="1"/>
          </p:cNvGraphicFramePr>
          <p:nvPr/>
        </p:nvGraphicFramePr>
        <p:xfrm>
          <a:off x="806244" y="2317956"/>
          <a:ext cx="2578100" cy="838200"/>
        </p:xfrm>
        <a:graphic>
          <a:graphicData uri="http://schemas.openxmlformats.org/presentationml/2006/ole">
            <mc:AlternateContent xmlns:mc="http://schemas.openxmlformats.org/markup-compatibility/2006">
              <mc:Choice xmlns:v="urn:schemas-microsoft-com:vml" Requires="v">
                <p:oleObj spid="_x0000_s4108" name="Equation" r:id="rId9" imgW="2577960" imgH="838080" progId="Equation.DSMT4">
                  <p:embed/>
                </p:oleObj>
              </mc:Choice>
              <mc:Fallback>
                <p:oleObj name="Equation" r:id="rId9" imgW="25779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06244" y="2317956"/>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7"/>
          <p:cNvGraphicFramePr>
            <a:graphicFrameLocks noChangeAspect="1"/>
          </p:cNvGraphicFramePr>
          <p:nvPr/>
        </p:nvGraphicFramePr>
        <p:xfrm>
          <a:off x="1890252" y="3247104"/>
          <a:ext cx="1663700" cy="838200"/>
        </p:xfrm>
        <a:graphic>
          <a:graphicData uri="http://schemas.openxmlformats.org/presentationml/2006/ole">
            <mc:AlternateContent xmlns:mc="http://schemas.openxmlformats.org/markup-compatibility/2006">
              <mc:Choice xmlns:v="urn:schemas-microsoft-com:vml" Requires="v">
                <p:oleObj spid="_x0000_s4109" name="Equation" r:id="rId11" imgW="1663560" imgH="838080" progId="Equation.DSMT4">
                  <p:embed/>
                </p:oleObj>
              </mc:Choice>
              <mc:Fallback>
                <p:oleObj name="Equation" r:id="rId11" imgW="16635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90252" y="3247104"/>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8"/>
          <p:cNvGraphicFramePr>
            <a:graphicFrameLocks noChangeAspect="1"/>
          </p:cNvGraphicFramePr>
          <p:nvPr/>
        </p:nvGraphicFramePr>
        <p:xfrm>
          <a:off x="1873044" y="4191000"/>
          <a:ext cx="952500" cy="838200"/>
        </p:xfrm>
        <a:graphic>
          <a:graphicData uri="http://schemas.openxmlformats.org/presentationml/2006/ole">
            <mc:AlternateContent xmlns:mc="http://schemas.openxmlformats.org/markup-compatibility/2006">
              <mc:Choice xmlns:v="urn:schemas-microsoft-com:vml" Requires="v">
                <p:oleObj spid="_x0000_s4110" name="Equation" r:id="rId13" imgW="952200" imgH="838080" progId="Equation.DSMT4">
                  <p:embed/>
                </p:oleObj>
              </mc:Choice>
              <mc:Fallback>
                <p:oleObj name="Equation" r:id="rId13" imgW="9522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73044" y="41910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10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1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p:bldP spid="4104" grpId="0"/>
      <p:bldP spid="410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p:cNvSpPr>
          <p:nvPr>
            <p:ph type="title"/>
          </p:nvPr>
        </p:nvSpPr>
        <p:spPr>
          <a:prstGeom prst="rect">
            <a:avLst/>
          </a:prstGeom>
        </p:spPr>
        <p:txBody>
          <a:bodyPr/>
          <a:lstStyle/>
          <a:p>
            <a:r>
              <a:rPr lang="en-US" sz="3200" smtClean="0">
                <a:solidFill>
                  <a:schemeClr val="accent1"/>
                </a:solidFill>
              </a:rPr>
              <a:t>Example 1: Solving </a:t>
            </a:r>
            <a:r>
              <a:rPr lang="en-US" sz="3200" i="1" smtClean="0">
                <a:solidFill>
                  <a:schemeClr val="accent1"/>
                </a:solidFill>
              </a:rPr>
              <a:t>x</a:t>
            </a:r>
            <a:r>
              <a:rPr lang="en-US" sz="3200" smtClean="0">
                <a:solidFill>
                  <a:schemeClr val="accent1"/>
                </a:solidFill>
              </a:rPr>
              <a:t> + </a:t>
            </a:r>
            <a:r>
              <a:rPr lang="en-US" sz="3200" i="1" smtClean="0">
                <a:solidFill>
                  <a:schemeClr val="accent1"/>
                </a:solidFill>
              </a:rPr>
              <a:t>b</a:t>
            </a:r>
            <a:r>
              <a:rPr lang="en-US" sz="3200" smtClean="0">
                <a:solidFill>
                  <a:schemeClr val="accent1"/>
                </a:solidFill>
              </a:rPr>
              <a:t> = </a:t>
            </a:r>
            <a:r>
              <a:rPr lang="en-US" sz="3200" i="1" smtClean="0">
                <a:solidFill>
                  <a:schemeClr val="accent1"/>
                </a:solidFill>
              </a:rPr>
              <a:t>c </a:t>
            </a:r>
            <a:r>
              <a:rPr lang="en-US" sz="3200" smtClean="0">
                <a:solidFill>
                  <a:schemeClr val="accent1"/>
                </a:solidFill>
              </a:rPr>
              <a:t>(cont.)</a:t>
            </a:r>
          </a:p>
        </p:txBody>
      </p:sp>
      <p:sp>
        <p:nvSpPr>
          <p:cNvPr id="5126"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r>
              <a:rPr lang="en-US" b="1" i="0" smtClean="0">
                <a:solidFill>
                  <a:schemeClr val="tx1"/>
                </a:solidFill>
              </a:rPr>
              <a:t>Check:</a:t>
            </a:r>
          </a:p>
          <a:p>
            <a:pPr marL="3175" indent="-3175">
              <a:buFont typeface="Courier New" pitchFamily="49" charset="0"/>
              <a:buNone/>
              <a:tabLst>
                <a:tab pos="457200" algn="l"/>
              </a:tabLst>
            </a:pPr>
            <a:endParaRPr lang="en-US" b="1" i="0" smtClean="0">
              <a:solidFill>
                <a:schemeClr val="tx1"/>
              </a:solidFill>
            </a:endParaRPr>
          </a:p>
        </p:txBody>
      </p:sp>
      <p:graphicFrame>
        <p:nvGraphicFramePr>
          <p:cNvPr id="5123" name="Object 16"/>
          <p:cNvGraphicFramePr>
            <a:graphicFrameLocks noChangeAspect="1"/>
          </p:cNvGraphicFramePr>
          <p:nvPr/>
        </p:nvGraphicFramePr>
        <p:xfrm>
          <a:off x="2871788" y="3509962"/>
          <a:ext cx="190500" cy="304800"/>
        </p:xfrm>
        <a:graphic>
          <a:graphicData uri="http://schemas.openxmlformats.org/presentationml/2006/ole">
            <mc:AlternateContent xmlns:mc="http://schemas.openxmlformats.org/markup-compatibility/2006">
              <mc:Choice xmlns:v="urn:schemas-microsoft-com:vml" Requires="v">
                <p:oleObj spid="_x0000_s5129" name="Equation" r:id="rId3" imgW="190440" imgH="304560" progId="Equation.DSMT4">
                  <p:embed/>
                </p:oleObj>
              </mc:Choice>
              <mc:Fallback>
                <p:oleObj name="Equation" r:id="rId3" imgW="190440" imgH="304560" progId="Equation.DSMT4">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71788" y="3509962"/>
                        <a:ext cx="1905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7" name="Rectangle 29"/>
          <p:cNvSpPr>
            <a:spLocks noChangeArrowheads="1"/>
          </p:cNvSpPr>
          <p:nvPr/>
        </p:nvSpPr>
        <p:spPr bwMode="auto">
          <a:xfrm>
            <a:off x="4114800" y="2895600"/>
            <a:ext cx="3048000" cy="396875"/>
          </a:xfrm>
          <a:prstGeom prst="rect">
            <a:avLst/>
          </a:prstGeom>
          <a:noFill/>
          <a:ln w="9525">
            <a:noFill/>
            <a:miter lim="800000"/>
            <a:headEnd/>
            <a:tailEnd/>
          </a:ln>
        </p:spPr>
        <p:txBody>
          <a:bodyPr>
            <a:spAutoFit/>
          </a:bodyPr>
          <a:lstStyle/>
          <a:p>
            <a:r>
              <a:rPr lang="en-US" sz="2000" dirty="0">
                <a:solidFill>
                  <a:srgbClr val="008080"/>
                </a:solidFill>
              </a:rPr>
              <a:t>Substitute </a:t>
            </a:r>
            <a:endParaRPr lang="en-US" sz="2000" i="1" dirty="0">
              <a:solidFill>
                <a:srgbClr val="008080"/>
              </a:solidFill>
            </a:endParaRPr>
          </a:p>
        </p:txBody>
      </p:sp>
      <p:graphicFrame>
        <p:nvGraphicFramePr>
          <p:cNvPr id="5124" name="Object 17"/>
          <p:cNvGraphicFramePr>
            <a:graphicFrameLocks noChangeAspect="1"/>
          </p:cNvGraphicFramePr>
          <p:nvPr/>
        </p:nvGraphicFramePr>
        <p:xfrm>
          <a:off x="5335588" y="2787650"/>
          <a:ext cx="774700" cy="622300"/>
        </p:xfrm>
        <a:graphic>
          <a:graphicData uri="http://schemas.openxmlformats.org/presentationml/2006/ole">
            <mc:AlternateContent xmlns:mc="http://schemas.openxmlformats.org/markup-compatibility/2006">
              <mc:Choice xmlns:v="urn:schemas-microsoft-com:vml" Requires="v">
                <p:oleObj spid="_x0000_s5130" name="Equation" r:id="rId5" imgW="774360" imgH="622080" progId="Equation.DSMT4">
                  <p:embed/>
                </p:oleObj>
              </mc:Choice>
              <mc:Fallback>
                <p:oleObj name="Equation" r:id="rId5" imgW="774360" imgH="622080" progId="Equation.DSMT4">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5588" y="2787650"/>
                        <a:ext cx="7747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8" name="Rectangle 29"/>
          <p:cNvSpPr>
            <a:spLocks noChangeArrowheads="1"/>
          </p:cNvSpPr>
          <p:nvPr/>
        </p:nvSpPr>
        <p:spPr bwMode="auto">
          <a:xfrm>
            <a:off x="4114800" y="3843337"/>
            <a:ext cx="1295400" cy="396875"/>
          </a:xfrm>
          <a:prstGeom prst="rect">
            <a:avLst/>
          </a:prstGeom>
          <a:noFill/>
          <a:ln w="9525">
            <a:noFill/>
            <a:miter lim="800000"/>
            <a:headEnd/>
            <a:tailEnd/>
          </a:ln>
        </p:spPr>
        <p:txBody>
          <a:bodyPr>
            <a:spAutoFit/>
          </a:bodyPr>
          <a:lstStyle/>
          <a:p>
            <a:r>
              <a:rPr lang="en-US" sz="2000">
                <a:solidFill>
                  <a:srgbClr val="008080"/>
                </a:solidFill>
              </a:rPr>
              <a:t>Simplify.</a:t>
            </a:r>
            <a:endParaRPr lang="en-US" sz="2000" i="1">
              <a:solidFill>
                <a:srgbClr val="008080"/>
              </a:solidFill>
            </a:endParaRPr>
          </a:p>
        </p:txBody>
      </p:sp>
      <p:sp>
        <p:nvSpPr>
          <p:cNvPr id="5129" name="Rectangle 29"/>
          <p:cNvSpPr>
            <a:spLocks noChangeArrowheads="1"/>
          </p:cNvSpPr>
          <p:nvPr/>
        </p:nvSpPr>
        <p:spPr bwMode="auto">
          <a:xfrm>
            <a:off x="4114800" y="4757737"/>
            <a:ext cx="2133600" cy="396875"/>
          </a:xfrm>
          <a:prstGeom prst="rect">
            <a:avLst/>
          </a:prstGeom>
          <a:noFill/>
          <a:ln w="9525">
            <a:noFill/>
            <a:miter lim="800000"/>
            <a:headEnd/>
            <a:tailEnd/>
          </a:ln>
        </p:spPr>
        <p:txBody>
          <a:bodyPr>
            <a:spAutoFit/>
          </a:bodyPr>
          <a:lstStyle/>
          <a:p>
            <a:r>
              <a:rPr lang="en-US" sz="2000">
                <a:solidFill>
                  <a:srgbClr val="008080"/>
                </a:solidFill>
              </a:rPr>
              <a:t>True statement</a:t>
            </a:r>
            <a:endParaRPr lang="en-US" sz="2000" i="1">
              <a:solidFill>
                <a:srgbClr val="008080"/>
              </a:solidFill>
            </a:endParaRPr>
          </a:p>
        </p:txBody>
      </p:sp>
      <p:graphicFrame>
        <p:nvGraphicFramePr>
          <p:cNvPr id="2" name="Object 5"/>
          <p:cNvGraphicFramePr>
            <a:graphicFrameLocks noChangeAspect="1"/>
          </p:cNvGraphicFramePr>
          <p:nvPr/>
        </p:nvGraphicFramePr>
        <p:xfrm>
          <a:off x="2057400" y="1600200"/>
          <a:ext cx="1498600" cy="838200"/>
        </p:xfrm>
        <a:graphic>
          <a:graphicData uri="http://schemas.openxmlformats.org/presentationml/2006/ole">
            <mc:AlternateContent xmlns:mc="http://schemas.openxmlformats.org/markup-compatibility/2006">
              <mc:Choice xmlns:v="urn:schemas-microsoft-com:vml" Requires="v">
                <p:oleObj spid="_x0000_s5131" name="Equation" r:id="rId7" imgW="1498320" imgH="838080" progId="Equation.DSMT4">
                  <p:embed/>
                </p:oleObj>
              </mc:Choice>
              <mc:Fallback>
                <p:oleObj name="Equation" r:id="rId7" imgW="14983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16002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6"/>
          <p:cNvGraphicFramePr>
            <a:graphicFrameLocks noChangeAspect="1"/>
          </p:cNvGraphicFramePr>
          <p:nvPr/>
        </p:nvGraphicFramePr>
        <p:xfrm>
          <a:off x="1858296" y="2531808"/>
          <a:ext cx="1701800" cy="838200"/>
        </p:xfrm>
        <a:graphic>
          <a:graphicData uri="http://schemas.openxmlformats.org/presentationml/2006/ole">
            <mc:AlternateContent xmlns:mc="http://schemas.openxmlformats.org/markup-compatibility/2006">
              <mc:Choice xmlns:v="urn:schemas-microsoft-com:vml" Requires="v">
                <p:oleObj spid="_x0000_s5132" name="Equation" r:id="rId9" imgW="1701720" imgH="838080" progId="Equation.DSMT4">
                  <p:embed/>
                </p:oleObj>
              </mc:Choice>
              <mc:Fallback>
                <p:oleObj name="Equation" r:id="rId9" imgW="170172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58296" y="2531808"/>
                        <a:ext cx="170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7"/>
          <p:cNvGraphicFramePr>
            <a:graphicFrameLocks noChangeAspect="1"/>
          </p:cNvGraphicFramePr>
          <p:nvPr/>
        </p:nvGraphicFramePr>
        <p:xfrm>
          <a:off x="1676400" y="3475704"/>
          <a:ext cx="1879600" cy="838200"/>
        </p:xfrm>
        <a:graphic>
          <a:graphicData uri="http://schemas.openxmlformats.org/presentationml/2006/ole">
            <mc:AlternateContent xmlns:mc="http://schemas.openxmlformats.org/markup-compatibility/2006">
              <mc:Choice xmlns:v="urn:schemas-microsoft-com:vml" Requires="v">
                <p:oleObj spid="_x0000_s5133" name="Equation" r:id="rId11" imgW="1879560" imgH="838080" progId="Equation.DSMT4">
                  <p:embed/>
                </p:oleObj>
              </mc:Choice>
              <mc:Fallback>
                <p:oleObj name="Equation" r:id="rId11" imgW="18795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3475704"/>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8"/>
          <p:cNvGraphicFramePr>
            <a:graphicFrameLocks noChangeAspect="1"/>
          </p:cNvGraphicFramePr>
          <p:nvPr/>
        </p:nvGraphicFramePr>
        <p:xfrm>
          <a:off x="2391696" y="4422060"/>
          <a:ext cx="1168400" cy="838200"/>
        </p:xfrm>
        <a:graphic>
          <a:graphicData uri="http://schemas.openxmlformats.org/presentationml/2006/ole">
            <mc:AlternateContent xmlns:mc="http://schemas.openxmlformats.org/markup-compatibility/2006">
              <mc:Choice xmlns:v="urn:schemas-microsoft-com:vml" Requires="v">
                <p:oleObj spid="_x0000_s5134" name="Equation" r:id="rId13" imgW="1168200" imgH="838080" progId="Equation.DSMT4">
                  <p:embed/>
                </p:oleObj>
              </mc:Choice>
              <mc:Fallback>
                <p:oleObj name="Equation" r:id="rId13" imgW="11682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91696" y="4422060"/>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2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p:bldP spid="5128" grpId="0"/>
      <p:bldP spid="512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p:cNvSpPr>
          <p:nvPr>
            <p:ph type="title"/>
          </p:nvPr>
        </p:nvSpPr>
        <p:spPr>
          <a:prstGeom prst="rect">
            <a:avLst/>
          </a:prstGeom>
        </p:spPr>
        <p:txBody>
          <a:bodyPr/>
          <a:lstStyle/>
          <a:p>
            <a:r>
              <a:rPr lang="en-US" sz="3200" smtClean="0">
                <a:solidFill>
                  <a:schemeClr val="accent1"/>
                </a:solidFill>
              </a:rPr>
              <a:t>Solving Equations of the Form </a:t>
            </a:r>
            <a:r>
              <a:rPr lang="en-US" sz="3200" i="1" smtClean="0">
                <a:solidFill>
                  <a:schemeClr val="accent1"/>
                </a:solidFill>
              </a:rPr>
              <a:t>ax</a:t>
            </a:r>
            <a:r>
              <a:rPr lang="en-US" sz="3200" smtClean="0">
                <a:solidFill>
                  <a:schemeClr val="accent1"/>
                </a:solidFill>
              </a:rPr>
              <a:t> = </a:t>
            </a:r>
            <a:r>
              <a:rPr lang="en-US" sz="3200" i="1" smtClean="0">
                <a:solidFill>
                  <a:schemeClr val="accent1"/>
                </a:solidFill>
              </a:rPr>
              <a:t>c</a:t>
            </a:r>
          </a:p>
        </p:txBody>
      </p:sp>
      <p:sp>
        <p:nvSpPr>
          <p:cNvPr id="6148" name="Rectangle 3"/>
          <p:cNvSpPr>
            <a:spLocks noGrp="1"/>
          </p:cNvSpPr>
          <p:nvPr>
            <p:ph idx="1"/>
          </p:nvPr>
        </p:nvSpPr>
        <p:spPr>
          <a:xfrm>
            <a:off x="457200" y="1280160"/>
            <a:ext cx="8229600" cy="3198311"/>
          </a:xfrm>
          <a:prstGeom prst="rect">
            <a:avLst/>
          </a:prstGeom>
          <a:solidFill>
            <a:srgbClr val="FFFFCC"/>
          </a:solidFill>
          <a:ln w="28575">
            <a:solidFill>
              <a:srgbClr val="000000"/>
            </a:solidFill>
          </a:ln>
        </p:spPr>
        <p:txBody>
          <a:bodyPr>
            <a:spAutoFit/>
          </a:bodyPr>
          <a:lstStyle/>
          <a:p>
            <a:pPr indent="-533400" algn="ctr" eaLnBrk="0" hangingPunct="0">
              <a:spcBef>
                <a:spcPts val="672"/>
              </a:spcBef>
              <a:tabLst>
                <a:tab pos="457200" algn="l"/>
              </a:tabLst>
              <a:defRPr/>
            </a:pPr>
            <a:r>
              <a:rPr lang="en-US" b="1" dirty="0" smtClean="0">
                <a:solidFill>
                  <a:srgbClr val="000000"/>
                </a:solidFill>
              </a:rPr>
              <a:t>Multiplication (or Division) Principal of Equality</a:t>
            </a:r>
            <a:endParaRPr lang="en-US" dirty="0" smtClean="0">
              <a:solidFill>
                <a:srgbClr val="000000"/>
              </a:solidFill>
            </a:endParaRPr>
          </a:p>
          <a:p>
            <a:pPr indent="-23813" eaLnBrk="0" hangingPunct="0">
              <a:spcBef>
                <a:spcPts val="672"/>
              </a:spcBef>
              <a:defRPr/>
            </a:pPr>
            <a:r>
              <a:rPr lang="en-US" kern="600" dirty="0" smtClean="0">
                <a:solidFill>
                  <a:srgbClr val="000000"/>
                </a:solidFill>
              </a:rPr>
              <a:t>If both sides of an equation are multiplied by (or divided by) the same nonzero constant, the new equation has the same solutions as the original equation. Symbolically, if </a:t>
            </a:r>
            <a:r>
              <a:rPr lang="en-US" i="1" kern="600" dirty="0" smtClean="0">
                <a:solidFill>
                  <a:srgbClr val="000000"/>
                </a:solidFill>
              </a:rPr>
              <a:t>A</a:t>
            </a:r>
            <a:r>
              <a:rPr lang="en-US" kern="600" dirty="0" smtClean="0">
                <a:solidFill>
                  <a:srgbClr val="000000"/>
                </a:solidFill>
              </a:rPr>
              <a:t> and B are algebraic expressions and </a:t>
            </a:r>
            <a:r>
              <a:rPr lang="en-US" i="1" kern="600" dirty="0" smtClean="0">
                <a:solidFill>
                  <a:srgbClr val="000000"/>
                </a:solidFill>
              </a:rPr>
              <a:t>C</a:t>
            </a:r>
            <a:r>
              <a:rPr lang="en-US" kern="600" dirty="0" smtClean="0">
                <a:solidFill>
                  <a:srgbClr val="000000"/>
                </a:solidFill>
              </a:rPr>
              <a:t> is any nonzero constant, then the equations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p:cNvSpPr>
          <p:nvPr>
            <p:ph type="title"/>
          </p:nvPr>
        </p:nvSpPr>
        <p:spPr>
          <a:prstGeom prst="rect">
            <a:avLst/>
          </a:prstGeom>
        </p:spPr>
        <p:txBody>
          <a:bodyPr/>
          <a:lstStyle/>
          <a:p>
            <a:r>
              <a:rPr lang="en-US" sz="3200" smtClean="0">
                <a:solidFill>
                  <a:schemeClr val="accent1"/>
                </a:solidFill>
              </a:rPr>
              <a:t>Solving Equations of the Form </a:t>
            </a:r>
            <a:r>
              <a:rPr lang="en-US" sz="3200" i="1" smtClean="0">
                <a:solidFill>
                  <a:schemeClr val="accent1"/>
                </a:solidFill>
              </a:rPr>
              <a:t>ax</a:t>
            </a:r>
            <a:r>
              <a:rPr lang="en-US" sz="3200" smtClean="0">
                <a:solidFill>
                  <a:schemeClr val="accent1"/>
                </a:solidFill>
              </a:rPr>
              <a:t> = </a:t>
            </a:r>
            <a:r>
              <a:rPr lang="en-US" sz="3200" i="1" smtClean="0">
                <a:solidFill>
                  <a:schemeClr val="accent1"/>
                </a:solidFill>
              </a:rPr>
              <a:t>c</a:t>
            </a:r>
          </a:p>
        </p:txBody>
      </p:sp>
      <p:sp>
        <p:nvSpPr>
          <p:cNvPr id="6148" name="Rectangle 3"/>
          <p:cNvSpPr>
            <a:spLocks noGrp="1"/>
          </p:cNvSpPr>
          <p:nvPr>
            <p:ph idx="1"/>
          </p:nvPr>
        </p:nvSpPr>
        <p:spPr>
          <a:xfrm>
            <a:off x="457200" y="1280160"/>
            <a:ext cx="8229600" cy="3400931"/>
          </a:xfrm>
          <a:prstGeom prst="rect">
            <a:avLst/>
          </a:prstGeom>
          <a:solidFill>
            <a:srgbClr val="FFFFCC"/>
          </a:solidFill>
          <a:ln w="28575">
            <a:solidFill>
              <a:srgbClr val="000000"/>
            </a:solidFill>
          </a:ln>
        </p:spPr>
        <p:txBody>
          <a:bodyPr>
            <a:spAutoFit/>
          </a:bodyPr>
          <a:lstStyle/>
          <a:p>
            <a:pPr indent="-533400" algn="ctr" eaLnBrk="0" hangingPunct="0">
              <a:spcBef>
                <a:spcPts val="0"/>
              </a:spcBef>
              <a:tabLst>
                <a:tab pos="457200" algn="l"/>
              </a:tabLst>
              <a:defRPr/>
            </a:pPr>
            <a:r>
              <a:rPr lang="en-US" b="1" dirty="0" smtClean="0">
                <a:solidFill>
                  <a:srgbClr val="000000"/>
                </a:solidFill>
              </a:rPr>
              <a:t>Multiplication (or Division) Principal of Equality (cont.)</a:t>
            </a:r>
            <a:endParaRPr lang="en-US" dirty="0" smtClean="0">
              <a:solidFill>
                <a:srgbClr val="000000"/>
              </a:solidFill>
            </a:endParaRPr>
          </a:p>
          <a:p>
            <a:pPr indent="-23813" eaLnBrk="0" hangingPunct="0">
              <a:spcBef>
                <a:spcPts val="0"/>
              </a:spcBef>
              <a:defRPr/>
            </a:pPr>
            <a:endParaRPr lang="en-US" dirty="0" smtClean="0">
              <a:solidFill>
                <a:srgbClr val="000000"/>
              </a:solidFill>
            </a:endParaRPr>
          </a:p>
          <a:p>
            <a:pPr indent="-23813" eaLnBrk="0" hangingPunct="0">
              <a:lnSpc>
                <a:spcPct val="200000"/>
              </a:lnSpc>
              <a:spcBef>
                <a:spcPts val="0"/>
              </a:spcBef>
              <a:defRPr/>
            </a:pPr>
            <a:endParaRPr lang="en-US" dirty="0" smtClean="0">
              <a:solidFill>
                <a:srgbClr val="000000"/>
              </a:solidFill>
            </a:endParaRPr>
          </a:p>
          <a:p>
            <a:pPr indent="-23813" eaLnBrk="0" hangingPunct="0">
              <a:spcBef>
                <a:spcPts val="0"/>
              </a:spcBef>
              <a:defRPr/>
            </a:pPr>
            <a:endParaRPr lang="en-US" dirty="0" smtClean="0">
              <a:solidFill>
                <a:srgbClr val="000000"/>
              </a:solidFill>
            </a:endParaRPr>
          </a:p>
          <a:p>
            <a:pPr indent="-23813" eaLnBrk="0" hangingPunct="0">
              <a:lnSpc>
                <a:spcPts val="3000"/>
              </a:lnSpc>
              <a:spcBef>
                <a:spcPts val="0"/>
              </a:spcBef>
              <a:defRPr/>
            </a:pPr>
            <a:endParaRPr lang="en-US" dirty="0" smtClean="0">
              <a:solidFill>
                <a:srgbClr val="000000"/>
              </a:solidFill>
            </a:endParaRPr>
          </a:p>
          <a:p>
            <a:pPr indent="-23813" eaLnBrk="0" hangingPunct="0">
              <a:lnSpc>
                <a:spcPts val="3000"/>
              </a:lnSpc>
              <a:spcBef>
                <a:spcPts val="0"/>
              </a:spcBef>
              <a:defRPr/>
            </a:pPr>
            <a:r>
              <a:rPr lang="en-US" dirty="0" smtClean="0">
                <a:solidFill>
                  <a:srgbClr val="000000"/>
                </a:solidFill>
              </a:rPr>
              <a:t>have the same solutions. We say that the equations are equivalent.</a:t>
            </a:r>
          </a:p>
        </p:txBody>
      </p:sp>
      <p:graphicFrame>
        <p:nvGraphicFramePr>
          <p:cNvPr id="6146" name="Object 21"/>
          <p:cNvGraphicFramePr>
            <a:graphicFrameLocks noChangeAspect="1"/>
          </p:cNvGraphicFramePr>
          <p:nvPr/>
        </p:nvGraphicFramePr>
        <p:xfrm>
          <a:off x="2419350" y="1926304"/>
          <a:ext cx="4508500" cy="1854200"/>
        </p:xfrm>
        <a:graphic>
          <a:graphicData uri="http://schemas.openxmlformats.org/presentationml/2006/ole">
            <mc:AlternateContent xmlns:mc="http://schemas.openxmlformats.org/markup-compatibility/2006">
              <mc:Choice xmlns:v="urn:schemas-microsoft-com:vml" Requires="v">
                <p:oleObj spid="_x0000_s40963" name="Equation" r:id="rId3" imgW="4508280" imgH="1854000" progId="Equation.DSMT4">
                  <p:embed/>
                </p:oleObj>
              </mc:Choice>
              <mc:Fallback>
                <p:oleObj name="Equation" r:id="rId3" imgW="4508280" imgH="18540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9350" y="1926304"/>
                        <a:ext cx="4508500" cy="1854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smtClean="0">
                <a:solidFill>
                  <a:schemeClr val="accent1"/>
                </a:solidFill>
              </a:rPr>
              <a:t>Solving Equations of the Form </a:t>
            </a:r>
            <a:r>
              <a:rPr lang="en-US" sz="3200" i="1" smtClean="0">
                <a:solidFill>
                  <a:schemeClr val="accent1"/>
                </a:solidFill>
              </a:rPr>
              <a:t>ax</a:t>
            </a:r>
            <a:r>
              <a:rPr lang="en-US" sz="3200" smtClean="0">
                <a:solidFill>
                  <a:schemeClr val="accent1"/>
                </a:solidFill>
              </a:rPr>
              <a:t> = </a:t>
            </a:r>
            <a:r>
              <a:rPr lang="en-US" sz="3200" i="1" smtClean="0">
                <a:solidFill>
                  <a:schemeClr val="accent1"/>
                </a:solidFill>
              </a:rPr>
              <a:t>c</a:t>
            </a:r>
            <a:endParaRPr lang="en-US" sz="3200" smtClean="0">
              <a:solidFill>
                <a:schemeClr val="accent1"/>
              </a:solidFill>
            </a:endParaRPr>
          </a:p>
        </p:txBody>
      </p:sp>
      <p:sp>
        <p:nvSpPr>
          <p:cNvPr id="30723" name="Rectangle 3"/>
          <p:cNvSpPr>
            <a:spLocks noGrp="1"/>
          </p:cNvSpPr>
          <p:nvPr>
            <p:ph idx="1"/>
          </p:nvPr>
        </p:nvSpPr>
        <p:spPr>
          <a:prstGeom prst="rect">
            <a:avLst/>
          </a:prstGeom>
          <a:solidFill>
            <a:srgbClr val="FFFFCC"/>
          </a:solidFill>
          <a:ln w="28575">
            <a:solidFill>
              <a:srgbClr val="000000"/>
            </a:solidFill>
          </a:ln>
        </p:spPr>
        <p:txBody>
          <a:bodyPr>
            <a:spAutoFit/>
          </a:bodyPr>
          <a:lstStyle/>
          <a:p>
            <a:pPr marL="533400" indent="-533400" algn="ctr" eaLnBrk="0" hangingPunct="0">
              <a:lnSpc>
                <a:spcPct val="90000"/>
              </a:lnSpc>
              <a:tabLst>
                <a:tab pos="457200" algn="l"/>
              </a:tabLst>
              <a:defRPr/>
            </a:pPr>
            <a:r>
              <a:rPr lang="en-US" b="1" dirty="0" smtClean="0">
                <a:solidFill>
                  <a:srgbClr val="000000"/>
                </a:solidFill>
              </a:rPr>
              <a:t> Procedure for Solving Linear Equations that Simplify to the Form </a:t>
            </a:r>
            <a:r>
              <a:rPr lang="en-US" b="1" i="1" dirty="0" smtClean="0">
                <a:solidFill>
                  <a:srgbClr val="000000"/>
                </a:solidFill>
              </a:rPr>
              <a:t>ax </a:t>
            </a:r>
            <a:r>
              <a:rPr lang="en-US" b="1" dirty="0" smtClean="0">
                <a:solidFill>
                  <a:srgbClr val="000000"/>
                </a:solidFill>
              </a:rPr>
              <a:t>=</a:t>
            </a:r>
            <a:r>
              <a:rPr lang="en-US" b="1" i="1" dirty="0" smtClean="0">
                <a:solidFill>
                  <a:srgbClr val="000000"/>
                </a:solidFill>
              </a:rPr>
              <a:t> c</a:t>
            </a:r>
            <a:endParaRPr lang="en-US" dirty="0" smtClean="0">
              <a:solidFill>
                <a:srgbClr val="000000"/>
              </a:solidFill>
            </a:endParaRPr>
          </a:p>
          <a:p>
            <a:pPr>
              <a:tabLst>
                <a:tab pos="457200" algn="l"/>
              </a:tabLst>
              <a:defRPr/>
            </a:pPr>
            <a:r>
              <a:rPr lang="en-US" b="1" dirty="0" smtClean="0">
                <a:solidFill>
                  <a:srgbClr val="000000"/>
                </a:solidFill>
              </a:rPr>
              <a:t>1.</a:t>
            </a:r>
            <a:r>
              <a:rPr lang="en-US" dirty="0" smtClean="0">
                <a:solidFill>
                  <a:srgbClr val="000000"/>
                </a:solidFill>
              </a:rPr>
              <a:t>	Combine any like terms on each side of the 	equation.</a:t>
            </a:r>
          </a:p>
          <a:p>
            <a:pPr>
              <a:tabLst>
                <a:tab pos="457200" algn="l"/>
              </a:tabLst>
              <a:defRPr/>
            </a:pPr>
            <a:r>
              <a:rPr lang="en-US" b="1" dirty="0" smtClean="0">
                <a:solidFill>
                  <a:srgbClr val="000000"/>
                </a:solidFill>
              </a:rPr>
              <a:t>2.</a:t>
            </a:r>
            <a:r>
              <a:rPr lang="en-US" dirty="0" smtClean="0">
                <a:solidFill>
                  <a:srgbClr val="000000"/>
                </a:solidFill>
              </a:rPr>
              <a:t>	Use the Multiplication (or Division) Principle of 	Equality and multiply both sides of the equation by 	the reciprocal of the coefficient of the variable. 	(</a:t>
            </a:r>
            <a:r>
              <a:rPr lang="en-US" b="1" dirty="0" smtClean="0">
                <a:solidFill>
                  <a:srgbClr val="000000"/>
                </a:solidFill>
              </a:rPr>
              <a:t>Note: </a:t>
            </a:r>
            <a:r>
              <a:rPr lang="en-US" dirty="0" smtClean="0">
                <a:solidFill>
                  <a:srgbClr val="000000"/>
                </a:solidFill>
              </a:rPr>
              <a:t>This is the same as dividing both sides of the 	equation by the coefficient.) Thus the coefficient of 	the variable will become +1.</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smtClean="0">
                <a:solidFill>
                  <a:schemeClr val="accent1"/>
                </a:solidFill>
              </a:rPr>
              <a:t>Solving Equations of the Form </a:t>
            </a:r>
            <a:r>
              <a:rPr lang="en-US" sz="3200" i="1" smtClean="0">
                <a:solidFill>
                  <a:schemeClr val="accent1"/>
                </a:solidFill>
              </a:rPr>
              <a:t>ax</a:t>
            </a:r>
            <a:r>
              <a:rPr lang="en-US" sz="3200" smtClean="0">
                <a:solidFill>
                  <a:schemeClr val="accent1"/>
                </a:solidFill>
              </a:rPr>
              <a:t> = </a:t>
            </a:r>
            <a:r>
              <a:rPr lang="en-US" sz="3200" i="1" smtClean="0">
                <a:solidFill>
                  <a:schemeClr val="accent1"/>
                </a:solidFill>
              </a:rPr>
              <a:t>c</a:t>
            </a:r>
            <a:endParaRPr lang="en-US" sz="3200" smtClean="0">
              <a:solidFill>
                <a:schemeClr val="accent1"/>
              </a:solidFill>
            </a:endParaRPr>
          </a:p>
        </p:txBody>
      </p:sp>
      <p:sp>
        <p:nvSpPr>
          <p:cNvPr id="31747" name="Rectangle 3"/>
          <p:cNvSpPr>
            <a:spLocks noGrp="1"/>
          </p:cNvSpPr>
          <p:nvPr>
            <p:ph idx="1"/>
          </p:nvPr>
        </p:nvSpPr>
        <p:spPr>
          <a:xfrm>
            <a:off x="457200" y="1280160"/>
            <a:ext cx="8229600" cy="1815882"/>
          </a:xfrm>
          <a:prstGeom prst="rect">
            <a:avLst/>
          </a:prstGeom>
          <a:solidFill>
            <a:srgbClr val="FFFFCC"/>
          </a:solidFill>
          <a:ln w="28575">
            <a:solidFill>
              <a:srgbClr val="000000"/>
            </a:solidFill>
          </a:ln>
        </p:spPr>
        <p:txBody>
          <a:bodyPr>
            <a:spAutoFit/>
          </a:bodyPr>
          <a:lstStyle/>
          <a:p>
            <a:pPr marL="533400" indent="-533400" algn="ctr" eaLnBrk="0" hangingPunct="0">
              <a:lnSpc>
                <a:spcPct val="90000"/>
              </a:lnSpc>
              <a:tabLst>
                <a:tab pos="457200" algn="l"/>
              </a:tabLst>
              <a:defRPr/>
            </a:pPr>
            <a:r>
              <a:rPr lang="en-US" b="1" dirty="0" smtClean="0">
                <a:solidFill>
                  <a:srgbClr val="000000"/>
                </a:solidFill>
              </a:rPr>
              <a:t> Procedure for Solving Linear Equations that Simplify to the Form </a:t>
            </a:r>
            <a:r>
              <a:rPr lang="en-US" b="1" i="1" dirty="0" smtClean="0">
                <a:solidFill>
                  <a:srgbClr val="000000"/>
                </a:solidFill>
              </a:rPr>
              <a:t>ax </a:t>
            </a:r>
            <a:r>
              <a:rPr lang="en-US" b="1" dirty="0" smtClean="0">
                <a:solidFill>
                  <a:srgbClr val="000000"/>
                </a:solidFill>
              </a:rPr>
              <a:t>=</a:t>
            </a:r>
            <a:r>
              <a:rPr lang="en-US" b="1" i="1" dirty="0" smtClean="0">
                <a:solidFill>
                  <a:srgbClr val="000000"/>
                </a:solidFill>
              </a:rPr>
              <a:t> c </a:t>
            </a:r>
            <a:r>
              <a:rPr lang="en-US" b="1" dirty="0" smtClean="0">
                <a:solidFill>
                  <a:srgbClr val="000000"/>
                </a:solidFill>
              </a:rPr>
              <a:t>(cont.)</a:t>
            </a:r>
            <a:endParaRPr lang="en-US" dirty="0" smtClean="0">
              <a:solidFill>
                <a:srgbClr val="000000"/>
              </a:solidFill>
            </a:endParaRPr>
          </a:p>
          <a:p>
            <a:pPr>
              <a:tabLst>
                <a:tab pos="457200" algn="l"/>
              </a:tabLst>
              <a:defRPr/>
            </a:pPr>
            <a:r>
              <a:rPr lang="en-US" b="1" dirty="0" smtClean="0">
                <a:solidFill>
                  <a:srgbClr val="000000"/>
                </a:solidFill>
              </a:rPr>
              <a:t>3.</a:t>
            </a:r>
            <a:r>
              <a:rPr lang="en-US" dirty="0" smtClean="0">
                <a:solidFill>
                  <a:srgbClr val="000000"/>
                </a:solidFill>
              </a:rPr>
              <a:t>	Check your answer by substituting it into the 	original equation.</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p:cNvSpPr>
          <p:nvPr>
            <p:ph type="title"/>
          </p:nvPr>
        </p:nvSpPr>
        <p:spPr>
          <a:prstGeom prst="rect">
            <a:avLst/>
          </a:prstGeom>
        </p:spPr>
        <p:txBody>
          <a:bodyPr/>
          <a:lstStyle/>
          <a:p>
            <a:r>
              <a:rPr lang="en-US" sz="3200" smtClean="0">
                <a:solidFill>
                  <a:schemeClr val="accent1"/>
                </a:solidFill>
              </a:rPr>
              <a:t>Example 2: Solving </a:t>
            </a:r>
            <a:r>
              <a:rPr lang="en-US" sz="3200" i="1" smtClean="0">
                <a:solidFill>
                  <a:schemeClr val="accent1"/>
                </a:solidFill>
              </a:rPr>
              <a:t>ax</a:t>
            </a:r>
            <a:r>
              <a:rPr lang="en-US" sz="3200" smtClean="0">
                <a:solidFill>
                  <a:schemeClr val="accent1"/>
                </a:solidFill>
              </a:rPr>
              <a:t> = </a:t>
            </a:r>
            <a:r>
              <a:rPr lang="en-US" sz="3200" i="1" smtClean="0">
                <a:solidFill>
                  <a:schemeClr val="accent1"/>
                </a:solidFill>
              </a:rPr>
              <a:t>c</a:t>
            </a:r>
          </a:p>
        </p:txBody>
      </p:sp>
      <p:sp>
        <p:nvSpPr>
          <p:cNvPr id="7173" name="Rectangle 3"/>
          <p:cNvSpPr>
            <a:spLocks noGrp="1"/>
          </p:cNvSpPr>
          <p:nvPr>
            <p:ph idx="1"/>
          </p:nvPr>
        </p:nvSpPr>
        <p:spPr>
          <a:prstGeom prst="rect">
            <a:avLst/>
          </a:prstGeom>
        </p:spPr>
        <p:txBody>
          <a:bodyPr/>
          <a:lstStyle/>
          <a:p>
            <a:pPr marL="3175" indent="-3175">
              <a:buFont typeface="Courier New" pitchFamily="49" charset="0"/>
              <a:buNone/>
            </a:pPr>
            <a:r>
              <a:rPr lang="en-US" i="0" dirty="0" smtClean="0">
                <a:solidFill>
                  <a:schemeClr val="tx1"/>
                </a:solidFill>
              </a:rPr>
              <a:t>Solve the following equation.</a:t>
            </a:r>
          </a:p>
          <a:p>
            <a:pPr marL="3175" indent="-3175">
              <a:buFont typeface="Courier New" pitchFamily="49" charset="0"/>
              <a:buNone/>
              <a:tabLst>
                <a:tab pos="457200" algn="l"/>
              </a:tabLst>
            </a:pPr>
            <a:r>
              <a:rPr lang="en-US" b="1" i="0" dirty="0" smtClean="0">
                <a:solidFill>
                  <a:schemeClr val="tx1"/>
                </a:solidFill>
              </a:rPr>
              <a:t>a.	</a:t>
            </a:r>
            <a:r>
              <a:rPr lang="en-US" i="0" dirty="0" smtClean="0">
                <a:solidFill>
                  <a:srgbClr val="0000FF"/>
                </a:solidFill>
              </a:rPr>
              <a:t>5</a:t>
            </a:r>
            <a:r>
              <a:rPr lang="en-US" i="1" dirty="0" smtClean="0">
                <a:solidFill>
                  <a:srgbClr val="0000FF"/>
                </a:solidFill>
              </a:rPr>
              <a:t>x</a:t>
            </a:r>
            <a:r>
              <a:rPr lang="en-US" i="0" dirty="0" smtClean="0">
                <a:solidFill>
                  <a:srgbClr val="0000FF"/>
                </a:solidFill>
              </a:rPr>
              <a:t> = 20</a:t>
            </a:r>
          </a:p>
          <a:p>
            <a:pPr marL="3175" indent="-3175">
              <a:buFont typeface="Courier New" pitchFamily="49" charset="0"/>
              <a:buNone/>
            </a:pPr>
            <a:r>
              <a:rPr lang="en-US" b="1" i="0" dirty="0" smtClean="0">
                <a:solidFill>
                  <a:schemeClr val="tx1"/>
                </a:solidFill>
              </a:rPr>
              <a:t>Solution:</a:t>
            </a:r>
            <a:endParaRPr lang="en-US" i="0" dirty="0" smtClean="0">
              <a:solidFill>
                <a:schemeClr val="tx1"/>
              </a:solidFill>
            </a:endParaRPr>
          </a:p>
        </p:txBody>
      </p:sp>
      <p:sp>
        <p:nvSpPr>
          <p:cNvPr id="7174" name="Rectangle 29"/>
          <p:cNvSpPr>
            <a:spLocks noChangeArrowheads="1"/>
          </p:cNvSpPr>
          <p:nvPr/>
        </p:nvSpPr>
        <p:spPr bwMode="auto">
          <a:xfrm>
            <a:off x="4876800" y="3208132"/>
            <a:ext cx="3962400" cy="400050"/>
          </a:xfrm>
          <a:prstGeom prst="rect">
            <a:avLst/>
          </a:prstGeom>
          <a:noFill/>
          <a:ln w="9525">
            <a:noFill/>
            <a:miter lim="800000"/>
            <a:headEnd/>
            <a:tailEnd/>
          </a:ln>
        </p:spPr>
        <p:txBody>
          <a:bodyPr>
            <a:spAutoFit/>
          </a:bodyPr>
          <a:lstStyle/>
          <a:p>
            <a:r>
              <a:rPr lang="en-US" sz="2000" dirty="0">
                <a:solidFill>
                  <a:srgbClr val="008080"/>
                </a:solidFill>
              </a:rPr>
              <a:t>Multiply by       the reciprocal </a:t>
            </a:r>
            <a:r>
              <a:rPr lang="en-US" sz="2000" dirty="0" smtClean="0">
                <a:solidFill>
                  <a:srgbClr val="008080"/>
                </a:solidFill>
              </a:rPr>
              <a:t>of </a:t>
            </a:r>
            <a:r>
              <a:rPr lang="en-US" sz="2000" dirty="0">
                <a:solidFill>
                  <a:srgbClr val="008080"/>
                </a:solidFill>
              </a:rPr>
              <a:t>5.</a:t>
            </a:r>
            <a:endParaRPr lang="en-US" sz="2000" i="1" dirty="0">
              <a:solidFill>
                <a:srgbClr val="008080"/>
              </a:solidFill>
            </a:endParaRPr>
          </a:p>
        </p:txBody>
      </p:sp>
      <p:graphicFrame>
        <p:nvGraphicFramePr>
          <p:cNvPr id="7171" name="Object 14"/>
          <p:cNvGraphicFramePr>
            <a:graphicFrameLocks noChangeAspect="1"/>
          </p:cNvGraphicFramePr>
          <p:nvPr/>
        </p:nvGraphicFramePr>
        <p:xfrm>
          <a:off x="6203950" y="3092244"/>
          <a:ext cx="279400" cy="635000"/>
        </p:xfrm>
        <a:graphic>
          <a:graphicData uri="http://schemas.openxmlformats.org/presentationml/2006/ole">
            <mc:AlternateContent xmlns:mc="http://schemas.openxmlformats.org/markup-compatibility/2006">
              <mc:Choice xmlns:v="urn:schemas-microsoft-com:vml" Requires="v">
                <p:oleObj spid="_x0000_s7177" name="Equation" r:id="rId3" imgW="279360" imgH="634680" progId="Equation.DSMT4">
                  <p:embed/>
                </p:oleObj>
              </mc:Choice>
              <mc:Fallback>
                <p:oleObj name="Equation" r:id="rId3" imgW="279360" imgH="63468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03950" y="3092244"/>
                        <a:ext cx="27940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5" name="Rectangle 29"/>
          <p:cNvSpPr>
            <a:spLocks noChangeArrowheads="1"/>
          </p:cNvSpPr>
          <p:nvPr/>
        </p:nvSpPr>
        <p:spPr bwMode="auto">
          <a:xfrm>
            <a:off x="4876800" y="4063794"/>
            <a:ext cx="3962400" cy="706438"/>
          </a:xfrm>
          <a:prstGeom prst="rect">
            <a:avLst/>
          </a:prstGeom>
          <a:noFill/>
          <a:ln w="9525">
            <a:noFill/>
            <a:miter lim="800000"/>
            <a:headEnd/>
            <a:tailEnd/>
          </a:ln>
        </p:spPr>
        <p:txBody>
          <a:bodyPr>
            <a:spAutoFit/>
          </a:bodyPr>
          <a:lstStyle/>
          <a:p>
            <a:r>
              <a:rPr lang="en-US" sz="2000" dirty="0">
                <a:solidFill>
                  <a:srgbClr val="008080"/>
                </a:solidFill>
              </a:rPr>
              <a:t>Use the associative property of multiplication.</a:t>
            </a:r>
            <a:endParaRPr lang="en-US" sz="2000" i="1" dirty="0">
              <a:solidFill>
                <a:srgbClr val="008080"/>
              </a:solidFill>
            </a:endParaRPr>
          </a:p>
        </p:txBody>
      </p:sp>
      <p:sp>
        <p:nvSpPr>
          <p:cNvPr id="7176" name="Rectangle 29"/>
          <p:cNvSpPr>
            <a:spLocks noChangeArrowheads="1"/>
          </p:cNvSpPr>
          <p:nvPr/>
        </p:nvSpPr>
        <p:spPr bwMode="auto">
          <a:xfrm>
            <a:off x="4876800" y="4952794"/>
            <a:ext cx="3962400" cy="400050"/>
          </a:xfrm>
          <a:prstGeom prst="rect">
            <a:avLst/>
          </a:prstGeom>
          <a:noFill/>
          <a:ln w="9525">
            <a:noFill/>
            <a:miter lim="800000"/>
            <a:headEnd/>
            <a:tailEnd/>
          </a:ln>
        </p:spPr>
        <p:txBody>
          <a:bodyPr>
            <a:spAutoFit/>
          </a:bodyPr>
          <a:lstStyle/>
          <a:p>
            <a:r>
              <a:rPr lang="en-US" sz="2000" dirty="0">
                <a:solidFill>
                  <a:srgbClr val="008080"/>
                </a:solidFill>
              </a:rPr>
              <a:t>Simplify.</a:t>
            </a:r>
            <a:endParaRPr lang="en-US" sz="2000" i="1" dirty="0">
              <a:solidFill>
                <a:srgbClr val="008080"/>
              </a:solidFill>
            </a:endParaRPr>
          </a:p>
        </p:txBody>
      </p:sp>
      <p:graphicFrame>
        <p:nvGraphicFramePr>
          <p:cNvPr id="2" name="Object 4"/>
          <p:cNvGraphicFramePr>
            <a:graphicFrameLocks noChangeAspect="1"/>
          </p:cNvGraphicFramePr>
          <p:nvPr/>
        </p:nvGraphicFramePr>
        <p:xfrm>
          <a:off x="2834148" y="2497392"/>
          <a:ext cx="1079500" cy="292100"/>
        </p:xfrm>
        <a:graphic>
          <a:graphicData uri="http://schemas.openxmlformats.org/presentationml/2006/ole">
            <mc:AlternateContent xmlns:mc="http://schemas.openxmlformats.org/markup-compatibility/2006">
              <mc:Choice xmlns:v="urn:schemas-microsoft-com:vml" Requires="v">
                <p:oleObj spid="_x0000_s7178" name="Equation" r:id="rId5" imgW="1079280" imgH="291960" progId="Equation.DSMT4">
                  <p:embed/>
                </p:oleObj>
              </mc:Choice>
              <mc:Fallback>
                <p:oleObj name="Equation" r:id="rId5" imgW="10792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34148" y="2497392"/>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177844" y="2971800"/>
          <a:ext cx="2082800" cy="838200"/>
        </p:xfrm>
        <a:graphic>
          <a:graphicData uri="http://schemas.openxmlformats.org/presentationml/2006/ole">
            <mc:AlternateContent xmlns:mc="http://schemas.openxmlformats.org/markup-compatibility/2006">
              <mc:Choice xmlns:v="urn:schemas-microsoft-com:vml" Requires="v">
                <p:oleObj spid="_x0000_s7179" name="Equation" r:id="rId7" imgW="2082600" imgH="838080" progId="Equation.DSMT4">
                  <p:embed/>
                </p:oleObj>
              </mc:Choice>
              <mc:Fallback>
                <p:oleObj name="Equation" r:id="rId7" imgW="20826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77844" y="2971800"/>
                        <a:ext cx="208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6"/>
          <p:cNvGraphicFramePr>
            <a:graphicFrameLocks noChangeAspect="1"/>
          </p:cNvGraphicFramePr>
          <p:nvPr/>
        </p:nvGraphicFramePr>
        <p:xfrm>
          <a:off x="2057400" y="3915696"/>
          <a:ext cx="2286000" cy="927100"/>
        </p:xfrm>
        <a:graphic>
          <a:graphicData uri="http://schemas.openxmlformats.org/presentationml/2006/ole">
            <mc:AlternateContent xmlns:mc="http://schemas.openxmlformats.org/markup-compatibility/2006">
              <mc:Choice xmlns:v="urn:schemas-microsoft-com:vml" Requires="v">
                <p:oleObj spid="_x0000_s7180" name="Equation" r:id="rId9" imgW="2286000" imgH="927000" progId="Equation.DSMT4">
                  <p:embed/>
                </p:oleObj>
              </mc:Choice>
              <mc:Fallback>
                <p:oleObj name="Equation" r:id="rId9" imgW="2286000" imgH="927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3915696"/>
                        <a:ext cx="2286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7"/>
          <p:cNvGraphicFramePr>
            <a:graphicFrameLocks noChangeAspect="1"/>
          </p:cNvGraphicFramePr>
          <p:nvPr/>
        </p:nvGraphicFramePr>
        <p:xfrm>
          <a:off x="2681748" y="4999704"/>
          <a:ext cx="1054100" cy="279400"/>
        </p:xfrm>
        <a:graphic>
          <a:graphicData uri="http://schemas.openxmlformats.org/presentationml/2006/ole">
            <mc:AlternateContent xmlns:mc="http://schemas.openxmlformats.org/markup-compatibility/2006">
              <mc:Choice xmlns:v="urn:schemas-microsoft-com:vml" Requires="v">
                <p:oleObj spid="_x0000_s7181" name="Equation" r:id="rId11" imgW="1054080" imgH="279360" progId="Equation.DSMT4">
                  <p:embed/>
                </p:oleObj>
              </mc:Choice>
              <mc:Fallback>
                <p:oleObj name="Equation" r:id="rId11" imgW="1054080" imgH="279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81748" y="4999704"/>
                        <a:ext cx="1054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8"/>
          <p:cNvGraphicFramePr>
            <a:graphicFrameLocks noChangeAspect="1"/>
          </p:cNvGraphicFramePr>
          <p:nvPr/>
        </p:nvGraphicFramePr>
        <p:xfrm>
          <a:off x="2989008" y="5533104"/>
          <a:ext cx="736600" cy="279400"/>
        </p:xfrm>
        <a:graphic>
          <a:graphicData uri="http://schemas.openxmlformats.org/presentationml/2006/ole">
            <mc:AlternateContent xmlns:mc="http://schemas.openxmlformats.org/markup-compatibility/2006">
              <mc:Choice xmlns:v="urn:schemas-microsoft-com:vml" Requires="v">
                <p:oleObj spid="_x0000_s7182" name="Equation" r:id="rId13" imgW="736560" imgH="279360" progId="Equation.DSMT4">
                  <p:embed/>
                </p:oleObj>
              </mc:Choice>
              <mc:Fallback>
                <p:oleObj name="Equation" r:id="rId13" imgW="73656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89008" y="5533104"/>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7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1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17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7175" grpId="0"/>
      <p:bldP spid="717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itle 1"/>
          <p:cNvSpPr>
            <a:spLocks noGrp="1"/>
          </p:cNvSpPr>
          <p:nvPr>
            <p:ph type="title"/>
          </p:nvPr>
        </p:nvSpPr>
        <p:spPr/>
        <p:txBody>
          <a:bodyPr/>
          <a:lstStyle/>
          <a:p>
            <a:r>
              <a:rPr lang="en-US" sz="3200" smtClean="0">
                <a:solidFill>
                  <a:schemeClr val="accent1"/>
                </a:solidFill>
              </a:rPr>
              <a:t>Example 2: Solving </a:t>
            </a:r>
            <a:r>
              <a:rPr lang="en-US" sz="3200" i="1" smtClean="0">
                <a:solidFill>
                  <a:schemeClr val="accent1"/>
                </a:solidFill>
              </a:rPr>
              <a:t>ax</a:t>
            </a:r>
            <a:r>
              <a:rPr lang="en-US" sz="3200" smtClean="0">
                <a:solidFill>
                  <a:schemeClr val="accent1"/>
                </a:solidFill>
              </a:rPr>
              <a:t> = c (cont.)</a:t>
            </a:r>
            <a:endParaRPr lang="en-US" sz="3200" smtClean="0"/>
          </a:p>
        </p:txBody>
      </p:sp>
      <p:sp>
        <p:nvSpPr>
          <p:cNvPr id="8198" name="Content Placeholder 2"/>
          <p:cNvSpPr>
            <a:spLocks noGrp="1"/>
          </p:cNvSpPr>
          <p:nvPr>
            <p:ph idx="1"/>
          </p:nvPr>
        </p:nvSpPr>
        <p:spPr/>
        <p:txBody>
          <a:bodyPr/>
          <a:lstStyle/>
          <a:p>
            <a:pPr marL="3175" indent="-3175">
              <a:buFont typeface="Courier New" pitchFamily="49" charset="0"/>
              <a:buNone/>
            </a:pPr>
            <a:r>
              <a:rPr lang="en-US" b="1" i="0" dirty="0" smtClean="0">
                <a:solidFill>
                  <a:schemeClr val="tx1"/>
                </a:solidFill>
              </a:rPr>
              <a:t>Check:</a:t>
            </a:r>
          </a:p>
          <a:p>
            <a:pPr marL="3175" indent="-3175">
              <a:buFont typeface="Courier New" pitchFamily="49" charset="0"/>
              <a:buNone/>
            </a:pPr>
            <a:endParaRPr lang="en-US" b="1" i="0" dirty="0" smtClean="0">
              <a:solidFill>
                <a:schemeClr val="tx1"/>
              </a:solidFill>
            </a:endParaRPr>
          </a:p>
          <a:p>
            <a:pPr marL="3175" indent="-3175">
              <a:lnSpc>
                <a:spcPct val="200000"/>
              </a:lnSpc>
              <a:buFont typeface="Courier New" pitchFamily="49" charset="0"/>
              <a:buNone/>
            </a:pPr>
            <a:endParaRPr lang="en-US" b="1" i="0" dirty="0" smtClean="0">
              <a:solidFill>
                <a:schemeClr val="tx1"/>
              </a:solidFill>
            </a:endParaRPr>
          </a:p>
          <a:p>
            <a:pPr marL="3175" indent="-3175">
              <a:buFont typeface="Courier New" pitchFamily="49" charset="0"/>
              <a:buNone/>
            </a:pPr>
            <a:r>
              <a:rPr lang="en-US" b="1" i="0" dirty="0" smtClean="0">
                <a:solidFill>
                  <a:schemeClr val="tx1"/>
                </a:solidFill>
              </a:rPr>
              <a:t>Multiplying </a:t>
            </a:r>
            <a:r>
              <a:rPr lang="en-US" i="0" dirty="0" smtClean="0">
                <a:solidFill>
                  <a:schemeClr val="tx1"/>
                </a:solidFill>
              </a:rPr>
              <a:t>by the reciprocal of the coefficient is the same as dividing by the coefficient itself. So, we can </a:t>
            </a:r>
          </a:p>
          <a:p>
            <a:pPr marL="3175" indent="-3175">
              <a:spcBef>
                <a:spcPts val="1200"/>
              </a:spcBef>
              <a:buFont typeface="Courier New" pitchFamily="49" charset="0"/>
              <a:buNone/>
            </a:pPr>
            <a:r>
              <a:rPr lang="en-US" i="0" dirty="0" smtClean="0">
                <a:solidFill>
                  <a:schemeClr val="tx1"/>
                </a:solidFill>
              </a:rPr>
              <a:t>multiply both sides by      as we did, or we can divide </a:t>
            </a:r>
          </a:p>
          <a:p>
            <a:pPr marL="3175" indent="-3175">
              <a:spcBef>
                <a:spcPts val="1200"/>
              </a:spcBef>
              <a:buFont typeface="Courier New" pitchFamily="49" charset="0"/>
              <a:buNone/>
            </a:pPr>
            <a:r>
              <a:rPr lang="en-US" i="0" dirty="0" smtClean="0">
                <a:solidFill>
                  <a:schemeClr val="tx1"/>
                </a:solidFill>
              </a:rPr>
              <a:t>both sides by 5. In either case, the coefficient of </a:t>
            </a:r>
            <a:r>
              <a:rPr lang="en-US" i="1" dirty="0" smtClean="0">
                <a:solidFill>
                  <a:schemeClr val="tx1"/>
                </a:solidFill>
              </a:rPr>
              <a:t>x</a:t>
            </a:r>
            <a:r>
              <a:rPr lang="en-US" i="0" dirty="0" smtClean="0">
                <a:solidFill>
                  <a:schemeClr val="tx1"/>
                </a:solidFill>
              </a:rPr>
              <a:t> becomes +1. </a:t>
            </a:r>
          </a:p>
          <a:p>
            <a:pPr marL="3175" indent="-3175">
              <a:buFont typeface="Courier New" pitchFamily="49" charset="0"/>
              <a:buNone/>
            </a:pPr>
            <a:endParaRPr lang="en-US" i="0" dirty="0" smtClean="0">
              <a:solidFill>
                <a:schemeClr val="tx1"/>
              </a:solidFill>
            </a:endParaRPr>
          </a:p>
        </p:txBody>
      </p:sp>
      <p:graphicFrame>
        <p:nvGraphicFramePr>
          <p:cNvPr id="8195" name="Object 3"/>
          <p:cNvGraphicFramePr>
            <a:graphicFrameLocks noChangeAspect="1"/>
          </p:cNvGraphicFramePr>
          <p:nvPr/>
        </p:nvGraphicFramePr>
        <p:xfrm>
          <a:off x="2382838" y="1810211"/>
          <a:ext cx="190500" cy="304800"/>
        </p:xfrm>
        <a:graphic>
          <a:graphicData uri="http://schemas.openxmlformats.org/presentationml/2006/ole">
            <mc:AlternateContent xmlns:mc="http://schemas.openxmlformats.org/markup-compatibility/2006">
              <mc:Choice xmlns:v="urn:schemas-microsoft-com:vml" Requires="v">
                <p:oleObj spid="_x0000_s8200" name="Equation" r:id="rId3" imgW="190440" imgH="304560" progId="Equation.DSMT4">
                  <p:embed/>
                </p:oleObj>
              </mc:Choice>
              <mc:Fallback>
                <p:oleObj name="Equation" r:id="rId3" imgW="190440" imgH="3045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2838" y="1810211"/>
                        <a:ext cx="1905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nvGraphicFramePr>
        <p:xfrm>
          <a:off x="3780298" y="4109117"/>
          <a:ext cx="381000" cy="838200"/>
        </p:xfrm>
        <a:graphic>
          <a:graphicData uri="http://schemas.openxmlformats.org/presentationml/2006/ole">
            <mc:AlternateContent xmlns:mc="http://schemas.openxmlformats.org/markup-compatibility/2006">
              <mc:Choice xmlns:v="urn:schemas-microsoft-com:vml" Requires="v">
                <p:oleObj spid="_x0000_s8201" name="Equation" r:id="rId5" imgW="380880" imgH="838080" progId="Equation.DSMT4">
                  <p:embed/>
                </p:oleObj>
              </mc:Choice>
              <mc:Fallback>
                <p:oleObj name="Equation" r:id="rId5" imgW="380880" imgH="8380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80298" y="4109117"/>
                        <a:ext cx="381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9" name="Rectangle 29"/>
          <p:cNvSpPr>
            <a:spLocks noChangeArrowheads="1"/>
          </p:cNvSpPr>
          <p:nvPr/>
        </p:nvSpPr>
        <p:spPr bwMode="auto">
          <a:xfrm>
            <a:off x="4114800" y="1961023"/>
            <a:ext cx="2057400" cy="400050"/>
          </a:xfrm>
          <a:prstGeom prst="rect">
            <a:avLst/>
          </a:prstGeom>
          <a:noFill/>
          <a:ln w="9525">
            <a:noFill/>
            <a:miter lim="800000"/>
            <a:headEnd/>
            <a:tailEnd/>
          </a:ln>
        </p:spPr>
        <p:txBody>
          <a:bodyPr>
            <a:spAutoFit/>
          </a:bodyPr>
          <a:lstStyle/>
          <a:p>
            <a:r>
              <a:rPr lang="en-US" sz="2000" dirty="0">
                <a:solidFill>
                  <a:srgbClr val="008080"/>
                </a:solidFill>
              </a:rPr>
              <a:t>Substitute </a:t>
            </a:r>
            <a:r>
              <a:rPr lang="en-US" sz="2000" i="1" dirty="0">
                <a:solidFill>
                  <a:srgbClr val="008080"/>
                </a:solidFill>
              </a:rPr>
              <a:t>x</a:t>
            </a:r>
            <a:r>
              <a:rPr lang="en-US" sz="2000" dirty="0">
                <a:solidFill>
                  <a:srgbClr val="008080"/>
                </a:solidFill>
              </a:rPr>
              <a:t> = 4.</a:t>
            </a:r>
            <a:endParaRPr lang="en-US" sz="2000" i="1" dirty="0">
              <a:solidFill>
                <a:srgbClr val="008080"/>
              </a:solidFill>
            </a:endParaRPr>
          </a:p>
        </p:txBody>
      </p:sp>
      <p:sp>
        <p:nvSpPr>
          <p:cNvPr id="8200" name="Rectangle 29"/>
          <p:cNvSpPr>
            <a:spLocks noChangeArrowheads="1"/>
          </p:cNvSpPr>
          <p:nvPr/>
        </p:nvSpPr>
        <p:spPr bwMode="auto">
          <a:xfrm>
            <a:off x="4114800" y="2616808"/>
            <a:ext cx="2057400" cy="400050"/>
          </a:xfrm>
          <a:prstGeom prst="rect">
            <a:avLst/>
          </a:prstGeom>
          <a:noFill/>
          <a:ln w="9525">
            <a:noFill/>
            <a:miter lim="800000"/>
            <a:headEnd/>
            <a:tailEnd/>
          </a:ln>
        </p:spPr>
        <p:txBody>
          <a:bodyPr>
            <a:spAutoFit/>
          </a:bodyPr>
          <a:lstStyle/>
          <a:p>
            <a:r>
              <a:rPr lang="en-US" sz="2000" dirty="0">
                <a:solidFill>
                  <a:srgbClr val="008080"/>
                </a:solidFill>
              </a:rPr>
              <a:t>True statement.</a:t>
            </a:r>
            <a:endParaRPr lang="en-US" sz="2000" i="1" dirty="0">
              <a:solidFill>
                <a:srgbClr val="008080"/>
              </a:solidFill>
            </a:endParaRPr>
          </a:p>
        </p:txBody>
      </p:sp>
      <p:graphicFrame>
        <p:nvGraphicFramePr>
          <p:cNvPr id="2" name="Object 5"/>
          <p:cNvGraphicFramePr>
            <a:graphicFrameLocks noChangeAspect="1"/>
          </p:cNvGraphicFramePr>
          <p:nvPr/>
        </p:nvGraphicFramePr>
        <p:xfrm>
          <a:off x="1919748" y="1462548"/>
          <a:ext cx="1079500" cy="292100"/>
        </p:xfrm>
        <a:graphic>
          <a:graphicData uri="http://schemas.openxmlformats.org/presentationml/2006/ole">
            <mc:AlternateContent xmlns:mc="http://schemas.openxmlformats.org/markup-compatibility/2006">
              <mc:Choice xmlns:v="urn:schemas-microsoft-com:vml" Requires="v">
                <p:oleObj spid="_x0000_s8202" name="Equation" r:id="rId7" imgW="1079280" imgH="291960" progId="Equation.DSMT4">
                  <p:embed/>
                </p:oleObj>
              </mc:Choice>
              <mc:Fallback>
                <p:oleObj name="Equation" r:id="rId7" imgW="10792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19748" y="1462548"/>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6"/>
          <p:cNvGraphicFramePr>
            <a:graphicFrameLocks noChangeAspect="1"/>
          </p:cNvGraphicFramePr>
          <p:nvPr/>
        </p:nvGraphicFramePr>
        <p:xfrm>
          <a:off x="1752600" y="2057400"/>
          <a:ext cx="1231900" cy="292100"/>
        </p:xfrm>
        <a:graphic>
          <a:graphicData uri="http://schemas.openxmlformats.org/presentationml/2006/ole">
            <mc:AlternateContent xmlns:mc="http://schemas.openxmlformats.org/markup-compatibility/2006">
              <mc:Choice xmlns:v="urn:schemas-microsoft-com:vml" Requires="v">
                <p:oleObj spid="_x0000_s8203" name="Equation" r:id="rId9" imgW="1231560" imgH="291960" progId="Equation.DSMT4">
                  <p:embed/>
                </p:oleObj>
              </mc:Choice>
              <mc:Fallback>
                <p:oleObj name="Equation" r:id="rId9" imgW="12315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52600" y="2057400"/>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7"/>
          <p:cNvGraphicFramePr>
            <a:graphicFrameLocks noChangeAspect="1"/>
          </p:cNvGraphicFramePr>
          <p:nvPr/>
        </p:nvGraphicFramePr>
        <p:xfrm>
          <a:off x="1934496" y="2681748"/>
          <a:ext cx="1066800" cy="292100"/>
        </p:xfrm>
        <a:graphic>
          <a:graphicData uri="http://schemas.openxmlformats.org/presentationml/2006/ole">
            <mc:AlternateContent xmlns:mc="http://schemas.openxmlformats.org/markup-compatibility/2006">
              <mc:Choice xmlns:v="urn:schemas-microsoft-com:vml" Requires="v">
                <p:oleObj spid="_x0000_s8204" name="Equation" r:id="rId11" imgW="1066680" imgH="291960" progId="Equation.DSMT4">
                  <p:embed/>
                </p:oleObj>
              </mc:Choice>
              <mc:Fallback>
                <p:oleObj name="Equation" r:id="rId11" imgW="106668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34496" y="2681748"/>
                        <a:ext cx="1066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19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1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20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198">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198">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198">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1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p:bldP spid="820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p:cNvSpPr>
            <a:spLocks noGrp="1"/>
          </p:cNvSpPr>
          <p:nvPr>
            <p:ph type="title"/>
          </p:nvPr>
        </p:nvSpPr>
        <p:spPr/>
        <p:txBody>
          <a:bodyPr/>
          <a:lstStyle/>
          <a:p>
            <a:r>
              <a:rPr lang="en-US" sz="3200" smtClean="0">
                <a:solidFill>
                  <a:schemeClr val="accent1"/>
                </a:solidFill>
              </a:rPr>
              <a:t>Example 2: Solving </a:t>
            </a:r>
            <a:r>
              <a:rPr lang="en-US" sz="3200" i="1" smtClean="0">
                <a:solidFill>
                  <a:schemeClr val="accent1"/>
                </a:solidFill>
              </a:rPr>
              <a:t>ax</a:t>
            </a:r>
            <a:r>
              <a:rPr lang="en-US" sz="3200" smtClean="0">
                <a:solidFill>
                  <a:schemeClr val="accent1"/>
                </a:solidFill>
              </a:rPr>
              <a:t> = c (cont.)</a:t>
            </a:r>
            <a:endParaRPr lang="en-US" sz="3200" smtClean="0"/>
          </a:p>
        </p:txBody>
      </p:sp>
      <p:sp>
        <p:nvSpPr>
          <p:cNvPr id="9220" name="Content Placeholder 2"/>
          <p:cNvSpPr>
            <a:spLocks noGrp="1"/>
          </p:cNvSpPr>
          <p:nvPr>
            <p:ph idx="1"/>
          </p:nvPr>
        </p:nvSpPr>
        <p:spPr/>
        <p:txBody>
          <a:bodyPr/>
          <a:lstStyle/>
          <a:p>
            <a:pPr marL="3175" indent="-3175">
              <a:buFont typeface="Courier New" pitchFamily="49" charset="0"/>
              <a:buNone/>
            </a:pPr>
            <a:endParaRPr lang="en-US" b="1" smtClean="0"/>
          </a:p>
          <a:p>
            <a:pPr marL="3175" indent="-3175">
              <a:buFont typeface="Courier New" pitchFamily="49" charset="0"/>
              <a:buNone/>
            </a:pPr>
            <a:endParaRPr lang="en-US" b="1" smtClean="0"/>
          </a:p>
          <a:p>
            <a:pPr marL="3175" indent="-3175">
              <a:buFont typeface="Courier New" pitchFamily="49" charset="0"/>
              <a:buNone/>
            </a:pPr>
            <a:endParaRPr lang="en-US" b="1" smtClean="0"/>
          </a:p>
          <a:p>
            <a:pPr marL="3175" indent="-3175">
              <a:buFont typeface="Courier New" pitchFamily="49" charset="0"/>
              <a:buNone/>
            </a:pPr>
            <a:endParaRPr lang="en-US" b="1" smtClean="0"/>
          </a:p>
        </p:txBody>
      </p:sp>
      <p:sp>
        <p:nvSpPr>
          <p:cNvPr id="9221" name="Rectangle 29"/>
          <p:cNvSpPr>
            <a:spLocks noChangeArrowheads="1"/>
          </p:cNvSpPr>
          <p:nvPr/>
        </p:nvSpPr>
        <p:spPr bwMode="auto">
          <a:xfrm>
            <a:off x="3810000" y="2209800"/>
            <a:ext cx="2819400" cy="400050"/>
          </a:xfrm>
          <a:prstGeom prst="rect">
            <a:avLst/>
          </a:prstGeom>
          <a:noFill/>
          <a:ln w="9525">
            <a:noFill/>
            <a:miter lim="800000"/>
            <a:headEnd/>
            <a:tailEnd/>
          </a:ln>
        </p:spPr>
        <p:txBody>
          <a:bodyPr>
            <a:spAutoFit/>
          </a:bodyPr>
          <a:lstStyle/>
          <a:p>
            <a:r>
              <a:rPr lang="en-US" sz="2000" dirty="0">
                <a:solidFill>
                  <a:srgbClr val="008080"/>
                </a:solidFill>
              </a:rPr>
              <a:t>Divide both sides by </a:t>
            </a:r>
            <a:r>
              <a:rPr lang="en-US" sz="2000" dirty="0">
                <a:solidFill>
                  <a:srgbClr val="FF00FF"/>
                </a:solidFill>
              </a:rPr>
              <a:t>5</a:t>
            </a:r>
            <a:r>
              <a:rPr lang="en-US" sz="2000" dirty="0">
                <a:solidFill>
                  <a:srgbClr val="008080"/>
                </a:solidFill>
              </a:rPr>
              <a:t>.</a:t>
            </a:r>
            <a:endParaRPr lang="en-US" sz="2000" i="1" dirty="0">
              <a:solidFill>
                <a:srgbClr val="008080"/>
              </a:solidFill>
            </a:endParaRPr>
          </a:p>
        </p:txBody>
      </p:sp>
      <p:sp>
        <p:nvSpPr>
          <p:cNvPr id="9222" name="Rectangle 29"/>
          <p:cNvSpPr>
            <a:spLocks noChangeArrowheads="1"/>
          </p:cNvSpPr>
          <p:nvPr/>
        </p:nvSpPr>
        <p:spPr bwMode="auto">
          <a:xfrm>
            <a:off x="3810000" y="2973388"/>
            <a:ext cx="2819400" cy="400050"/>
          </a:xfrm>
          <a:prstGeom prst="rect">
            <a:avLst/>
          </a:prstGeom>
          <a:noFill/>
          <a:ln w="9525">
            <a:noFill/>
            <a:miter lim="800000"/>
            <a:headEnd/>
            <a:tailEnd/>
          </a:ln>
        </p:spPr>
        <p:txBody>
          <a:bodyPr>
            <a:spAutoFit/>
          </a:bodyPr>
          <a:lstStyle/>
          <a:p>
            <a:r>
              <a:rPr lang="en-US" sz="2000">
                <a:solidFill>
                  <a:srgbClr val="008080"/>
                </a:solidFill>
              </a:rPr>
              <a:t>Simplify.</a:t>
            </a:r>
            <a:endParaRPr lang="en-US" sz="2000" i="1">
              <a:solidFill>
                <a:srgbClr val="008080"/>
              </a:solidFill>
            </a:endParaRPr>
          </a:p>
        </p:txBody>
      </p:sp>
      <p:graphicFrame>
        <p:nvGraphicFramePr>
          <p:cNvPr id="2" name="Object 3"/>
          <p:cNvGraphicFramePr>
            <a:graphicFrameLocks noChangeAspect="1"/>
          </p:cNvGraphicFramePr>
          <p:nvPr/>
        </p:nvGraphicFramePr>
        <p:xfrm>
          <a:off x="2408904" y="1538748"/>
          <a:ext cx="1079500" cy="292100"/>
        </p:xfrm>
        <a:graphic>
          <a:graphicData uri="http://schemas.openxmlformats.org/presentationml/2006/ole">
            <mc:AlternateContent xmlns:mc="http://schemas.openxmlformats.org/markup-compatibility/2006">
              <mc:Choice xmlns:v="urn:schemas-microsoft-com:vml" Requires="v">
                <p:oleObj spid="_x0000_s9222" name="Equation" r:id="rId3" imgW="1079280" imgH="291960" progId="Equation.DSMT4">
                  <p:embed/>
                </p:oleObj>
              </mc:Choice>
              <mc:Fallback>
                <p:oleObj name="Equation" r:id="rId3" imgW="107928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8904" y="1538748"/>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2362200" y="2013156"/>
          <a:ext cx="1181100" cy="838200"/>
        </p:xfrm>
        <a:graphic>
          <a:graphicData uri="http://schemas.openxmlformats.org/presentationml/2006/ole">
            <mc:AlternateContent xmlns:mc="http://schemas.openxmlformats.org/markup-compatibility/2006">
              <mc:Choice xmlns:v="urn:schemas-microsoft-com:vml" Requires="v">
                <p:oleObj spid="_x0000_s9223" name="Equation" r:id="rId5" imgW="1180800" imgH="838080" progId="Equation.DSMT4">
                  <p:embed/>
                </p:oleObj>
              </mc:Choice>
              <mc:Fallback>
                <p:oleObj name="Equation" r:id="rId5" imgW="11808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2013156"/>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5"/>
          <p:cNvGraphicFramePr>
            <a:graphicFrameLocks noChangeAspect="1"/>
          </p:cNvGraphicFramePr>
          <p:nvPr/>
        </p:nvGraphicFramePr>
        <p:xfrm>
          <a:off x="2576052" y="3018504"/>
          <a:ext cx="736600" cy="279400"/>
        </p:xfrm>
        <a:graphic>
          <a:graphicData uri="http://schemas.openxmlformats.org/presentationml/2006/ole">
            <mc:AlternateContent xmlns:mc="http://schemas.openxmlformats.org/markup-compatibility/2006">
              <mc:Choice xmlns:v="urn:schemas-microsoft-com:vml" Requires="v">
                <p:oleObj spid="_x0000_s9224" name="Equation" r:id="rId7" imgW="736560" imgH="279360" progId="Equation.DSMT4">
                  <p:embed/>
                </p:oleObj>
              </mc:Choice>
              <mc:Fallback>
                <p:oleObj name="Equation" r:id="rId7" imgW="73656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76052" y="3018504"/>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922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itle 1"/>
          <p:cNvSpPr>
            <a:spLocks noGrp="1"/>
          </p:cNvSpPr>
          <p:nvPr>
            <p:ph type="title"/>
          </p:nvPr>
        </p:nvSpPr>
        <p:spPr/>
        <p:txBody>
          <a:bodyPr/>
          <a:lstStyle/>
          <a:p>
            <a:r>
              <a:rPr lang="en-US" sz="3200" smtClean="0">
                <a:solidFill>
                  <a:schemeClr val="accent1"/>
                </a:solidFill>
              </a:rPr>
              <a:t>Example 2: Solving </a:t>
            </a:r>
            <a:r>
              <a:rPr lang="en-US" sz="3200" i="1" smtClean="0">
                <a:solidFill>
                  <a:schemeClr val="accent1"/>
                </a:solidFill>
              </a:rPr>
              <a:t>ax</a:t>
            </a:r>
            <a:r>
              <a:rPr lang="en-US" sz="3200" smtClean="0">
                <a:solidFill>
                  <a:schemeClr val="accent1"/>
                </a:solidFill>
              </a:rPr>
              <a:t> = c (cont.)</a:t>
            </a:r>
            <a:endParaRPr lang="en-US" sz="3200" smtClean="0"/>
          </a:p>
        </p:txBody>
      </p:sp>
      <p:sp>
        <p:nvSpPr>
          <p:cNvPr id="10244" name="Content Placeholder 2"/>
          <p:cNvSpPr>
            <a:spLocks noGrp="1"/>
          </p:cNvSpPr>
          <p:nvPr>
            <p:ph idx="1"/>
          </p:nvPr>
        </p:nvSpPr>
        <p:spPr/>
        <p:txBody>
          <a:bodyPr/>
          <a:lstStyle/>
          <a:p>
            <a:pPr marL="3175" indent="-3175">
              <a:buFont typeface="Courier New" pitchFamily="49" charset="0"/>
              <a:buNone/>
              <a:tabLst>
                <a:tab pos="463550" algn="l"/>
              </a:tabLst>
            </a:pPr>
            <a:r>
              <a:rPr lang="en-US" b="1" i="0" dirty="0" smtClean="0">
                <a:solidFill>
                  <a:schemeClr val="tx1"/>
                </a:solidFill>
              </a:rPr>
              <a:t>b.	</a:t>
            </a:r>
            <a:r>
              <a:rPr lang="en-US" i="0" dirty="0" smtClean="0">
                <a:solidFill>
                  <a:srgbClr val="0000FF"/>
                </a:solidFill>
              </a:rPr>
              <a:t>1.1</a:t>
            </a:r>
            <a:r>
              <a:rPr lang="en-US" i="1" dirty="0" smtClean="0">
                <a:solidFill>
                  <a:srgbClr val="0000FF"/>
                </a:solidFill>
              </a:rPr>
              <a:t>x</a:t>
            </a:r>
            <a:r>
              <a:rPr lang="en-US" i="0" dirty="0" smtClean="0">
                <a:solidFill>
                  <a:srgbClr val="0000FF"/>
                </a:solidFill>
              </a:rPr>
              <a:t> + 0.2</a:t>
            </a:r>
            <a:r>
              <a:rPr lang="en-US" i="1" dirty="0" smtClean="0">
                <a:solidFill>
                  <a:srgbClr val="0000FF"/>
                </a:solidFill>
              </a:rPr>
              <a:t>x</a:t>
            </a:r>
            <a:r>
              <a:rPr lang="en-US" i="0" dirty="0" smtClean="0">
                <a:solidFill>
                  <a:srgbClr val="0000FF"/>
                </a:solidFill>
              </a:rPr>
              <a:t> = 12.2 − 3.1</a:t>
            </a:r>
          </a:p>
          <a:p>
            <a:pPr marL="3175" indent="-3175">
              <a:buFont typeface="Courier New" pitchFamily="49" charset="0"/>
              <a:buNone/>
              <a:tabLst>
                <a:tab pos="463550" algn="l"/>
              </a:tabLst>
            </a:pPr>
            <a:r>
              <a:rPr lang="en-US" b="1" i="0" dirty="0" smtClean="0">
                <a:solidFill>
                  <a:schemeClr val="tx1"/>
                </a:solidFill>
              </a:rPr>
              <a:t>Solution:  </a:t>
            </a:r>
            <a:r>
              <a:rPr lang="en-US" i="0" dirty="0" smtClean="0">
                <a:solidFill>
                  <a:schemeClr val="tx1"/>
                </a:solidFill>
              </a:rPr>
              <a:t>When decimal coefficients or constants are involved, you might want to use a calculator to perform some of the arithmetic. </a:t>
            </a:r>
          </a:p>
        </p:txBody>
      </p:sp>
      <p:sp>
        <p:nvSpPr>
          <p:cNvPr id="10245" name="Rectangle 29"/>
          <p:cNvSpPr>
            <a:spLocks noChangeArrowheads="1"/>
          </p:cNvSpPr>
          <p:nvPr/>
        </p:nvSpPr>
        <p:spPr bwMode="auto">
          <a:xfrm>
            <a:off x="4724400" y="3831098"/>
            <a:ext cx="2819400" cy="400050"/>
          </a:xfrm>
          <a:prstGeom prst="rect">
            <a:avLst/>
          </a:prstGeom>
          <a:noFill/>
          <a:ln w="9525">
            <a:noFill/>
            <a:miter lim="800000"/>
            <a:headEnd/>
            <a:tailEnd/>
          </a:ln>
        </p:spPr>
        <p:txBody>
          <a:bodyPr>
            <a:spAutoFit/>
          </a:bodyPr>
          <a:lstStyle/>
          <a:p>
            <a:r>
              <a:rPr lang="en-US" sz="2000">
                <a:solidFill>
                  <a:srgbClr val="008080"/>
                </a:solidFill>
              </a:rPr>
              <a:t>Combine like terms.</a:t>
            </a:r>
            <a:endParaRPr lang="en-US" sz="2000" i="1">
              <a:solidFill>
                <a:srgbClr val="008080"/>
              </a:solidFill>
            </a:endParaRPr>
          </a:p>
        </p:txBody>
      </p:sp>
      <p:sp>
        <p:nvSpPr>
          <p:cNvPr id="10246" name="Rectangle 29"/>
          <p:cNvSpPr>
            <a:spLocks noChangeArrowheads="1"/>
          </p:cNvSpPr>
          <p:nvPr/>
        </p:nvSpPr>
        <p:spPr bwMode="auto">
          <a:xfrm>
            <a:off x="4724400" y="4574048"/>
            <a:ext cx="4191000" cy="708025"/>
          </a:xfrm>
          <a:prstGeom prst="rect">
            <a:avLst/>
          </a:prstGeom>
          <a:noFill/>
          <a:ln w="9525">
            <a:noFill/>
            <a:miter lim="800000"/>
            <a:headEnd/>
            <a:tailEnd/>
          </a:ln>
        </p:spPr>
        <p:txBody>
          <a:bodyPr>
            <a:spAutoFit/>
          </a:bodyPr>
          <a:lstStyle/>
          <a:p>
            <a:r>
              <a:rPr lang="en-US" sz="2000">
                <a:solidFill>
                  <a:srgbClr val="008080"/>
                </a:solidFill>
              </a:rPr>
              <a:t>Use a calculator or pencil and paper to divide.</a:t>
            </a:r>
            <a:endParaRPr lang="en-US" sz="2000" i="1">
              <a:solidFill>
                <a:srgbClr val="008080"/>
              </a:solidFill>
            </a:endParaRPr>
          </a:p>
        </p:txBody>
      </p:sp>
      <p:graphicFrame>
        <p:nvGraphicFramePr>
          <p:cNvPr id="2" name="Object 3"/>
          <p:cNvGraphicFramePr>
            <a:graphicFrameLocks noChangeAspect="1"/>
          </p:cNvGraphicFramePr>
          <p:nvPr/>
        </p:nvGraphicFramePr>
        <p:xfrm>
          <a:off x="990600" y="3382296"/>
          <a:ext cx="3276600" cy="292100"/>
        </p:xfrm>
        <a:graphic>
          <a:graphicData uri="http://schemas.openxmlformats.org/presentationml/2006/ole">
            <mc:AlternateContent xmlns:mc="http://schemas.openxmlformats.org/markup-compatibility/2006">
              <mc:Choice xmlns:v="urn:schemas-microsoft-com:vml" Requires="v">
                <p:oleObj spid="_x0000_s10247" name="Equation" r:id="rId3" imgW="3276360" imgH="291960" progId="Equation.DSMT4">
                  <p:embed/>
                </p:oleObj>
              </mc:Choice>
              <mc:Fallback>
                <p:oleObj name="Equation" r:id="rId3" imgW="327636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382296"/>
                        <a:ext cx="327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1936956" y="3915696"/>
          <a:ext cx="1409700" cy="292100"/>
        </p:xfrm>
        <a:graphic>
          <a:graphicData uri="http://schemas.openxmlformats.org/presentationml/2006/ole">
            <mc:AlternateContent xmlns:mc="http://schemas.openxmlformats.org/markup-compatibility/2006">
              <mc:Choice xmlns:v="urn:schemas-microsoft-com:vml" Requires="v">
                <p:oleObj spid="_x0000_s10248" name="Equation" r:id="rId5" imgW="1409400" imgH="291960" progId="Equation.DSMT4">
                  <p:embed/>
                </p:oleObj>
              </mc:Choice>
              <mc:Fallback>
                <p:oleObj name="Equation" r:id="rId5" imgW="14094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36956" y="3915696"/>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5"/>
          <p:cNvGraphicFramePr>
            <a:graphicFrameLocks noChangeAspect="1"/>
          </p:cNvGraphicFramePr>
          <p:nvPr/>
        </p:nvGraphicFramePr>
        <p:xfrm>
          <a:off x="1890252" y="4390104"/>
          <a:ext cx="1524000" cy="838200"/>
        </p:xfrm>
        <a:graphic>
          <a:graphicData uri="http://schemas.openxmlformats.org/presentationml/2006/ole">
            <mc:AlternateContent xmlns:mc="http://schemas.openxmlformats.org/markup-compatibility/2006">
              <mc:Choice xmlns:v="urn:schemas-microsoft-com:vml" Requires="v">
                <p:oleObj spid="_x0000_s10249" name="Equation" r:id="rId7" imgW="1523880" imgH="838080" progId="Equation.DSMT4">
                  <p:embed/>
                </p:oleObj>
              </mc:Choice>
              <mc:Fallback>
                <p:oleObj name="Equation" r:id="rId7" imgW="15238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90252" y="4390104"/>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6"/>
          <p:cNvGraphicFramePr>
            <a:graphicFrameLocks noChangeAspect="1"/>
          </p:cNvGraphicFramePr>
          <p:nvPr/>
        </p:nvGraphicFramePr>
        <p:xfrm>
          <a:off x="2347452" y="5395452"/>
          <a:ext cx="990600" cy="292100"/>
        </p:xfrm>
        <a:graphic>
          <a:graphicData uri="http://schemas.openxmlformats.org/presentationml/2006/ole">
            <mc:AlternateContent xmlns:mc="http://schemas.openxmlformats.org/markup-compatibility/2006">
              <mc:Choice xmlns:v="urn:schemas-microsoft-com:vml" Requires="v">
                <p:oleObj spid="_x0000_s10250" name="Equation" r:id="rId9" imgW="990360" imgH="291960" progId="Equation.DSMT4">
                  <p:embed/>
                </p:oleObj>
              </mc:Choice>
              <mc:Fallback>
                <p:oleObj name="Equation" r:id="rId9" imgW="9903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47452" y="5395452"/>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2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2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p:bldP spid="1024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z="3200" smtClean="0">
                <a:solidFill>
                  <a:schemeClr val="accent1"/>
                </a:solidFill>
              </a:rPr>
              <a:t>Objectives</a:t>
            </a:r>
          </a:p>
        </p:txBody>
      </p:sp>
      <p:sp>
        <p:nvSpPr>
          <p:cNvPr id="26627" name="Content Placeholder 2"/>
          <p:cNvSpPr>
            <a:spLocks noGrp="1"/>
          </p:cNvSpPr>
          <p:nvPr>
            <p:ph idx="1"/>
          </p:nvPr>
        </p:nvSpPr>
        <p:spPr>
          <a:xfrm>
            <a:off x="457200" y="1280160"/>
            <a:ext cx="8229600" cy="2505301"/>
          </a:xfrm>
        </p:spPr>
        <p:txBody>
          <a:bodyPr>
            <a:spAutoFit/>
          </a:bodyPr>
          <a:lstStyle/>
          <a:p>
            <a:pPr marL="457200" indent="-457200">
              <a:buFont typeface="Courier New" pitchFamily="49" charset="0"/>
              <a:buChar char="o"/>
            </a:pPr>
            <a:r>
              <a:rPr lang="en-US" i="0" dirty="0" smtClean="0">
                <a:solidFill>
                  <a:schemeClr val="tx1"/>
                </a:solidFill>
              </a:rPr>
              <a:t>Define the term </a:t>
            </a:r>
            <a:r>
              <a:rPr lang="en-US" b="1" i="0" dirty="0" smtClean="0">
                <a:solidFill>
                  <a:schemeClr val="tx1"/>
                </a:solidFill>
              </a:rPr>
              <a:t>linear equation.</a:t>
            </a:r>
          </a:p>
          <a:p>
            <a:pPr marL="457200" indent="-457200">
              <a:buFont typeface="Courier New" pitchFamily="49" charset="0"/>
              <a:buChar char="o"/>
            </a:pPr>
            <a:r>
              <a:rPr lang="en-US" i="0" dirty="0" smtClean="0">
                <a:solidFill>
                  <a:schemeClr val="tx1"/>
                </a:solidFill>
              </a:rPr>
              <a:t>Solve equations of the form </a:t>
            </a:r>
            <a:r>
              <a:rPr lang="en-US" b="1" i="1" dirty="0" smtClean="0">
                <a:solidFill>
                  <a:schemeClr val="tx1"/>
                </a:solidFill>
              </a:rPr>
              <a:t>x</a:t>
            </a:r>
            <a:r>
              <a:rPr lang="en-US" b="1" i="0" dirty="0" smtClean="0">
                <a:solidFill>
                  <a:schemeClr val="tx1"/>
                </a:solidFill>
              </a:rPr>
              <a:t> </a:t>
            </a:r>
            <a:r>
              <a:rPr lang="en-US" i="0" dirty="0" smtClean="0">
                <a:solidFill>
                  <a:schemeClr val="tx1"/>
                </a:solidFill>
                <a:latin typeface="Symbol" pitchFamily="18" charset="2"/>
              </a:rPr>
              <a:t>+</a:t>
            </a:r>
            <a:r>
              <a:rPr lang="en-US" b="1" i="0" dirty="0" smtClean="0">
                <a:solidFill>
                  <a:schemeClr val="tx1"/>
                </a:solidFill>
              </a:rPr>
              <a:t> </a:t>
            </a:r>
            <a:r>
              <a:rPr lang="en-US" b="1" i="1" dirty="0" smtClean="0">
                <a:solidFill>
                  <a:schemeClr val="tx1"/>
                </a:solidFill>
              </a:rPr>
              <a:t>b</a:t>
            </a:r>
            <a:r>
              <a:rPr lang="en-US" b="1" i="0" dirty="0" smtClean="0">
                <a:solidFill>
                  <a:schemeClr val="tx1"/>
                </a:solidFill>
              </a:rPr>
              <a:t> </a:t>
            </a:r>
            <a:r>
              <a:rPr lang="en-US" i="0" dirty="0" smtClean="0">
                <a:solidFill>
                  <a:schemeClr val="tx1"/>
                </a:solidFill>
                <a:latin typeface="Symbol" pitchFamily="18" charset="2"/>
              </a:rPr>
              <a:t>=</a:t>
            </a:r>
            <a:r>
              <a:rPr lang="en-US" b="1" i="0" dirty="0" smtClean="0">
                <a:solidFill>
                  <a:schemeClr val="tx1"/>
                </a:solidFill>
              </a:rPr>
              <a:t> </a:t>
            </a:r>
            <a:r>
              <a:rPr lang="en-US" b="1" i="1" dirty="0" smtClean="0">
                <a:solidFill>
                  <a:schemeClr val="tx1"/>
                </a:solidFill>
              </a:rPr>
              <a:t>c</a:t>
            </a:r>
            <a:r>
              <a:rPr lang="en-US" b="1" i="0" dirty="0" smtClean="0">
                <a:solidFill>
                  <a:schemeClr val="tx1"/>
                </a:solidFill>
              </a:rPr>
              <a:t>.</a:t>
            </a:r>
          </a:p>
          <a:p>
            <a:pPr marL="457200" indent="-457200">
              <a:buFont typeface="Courier New" pitchFamily="49" charset="0"/>
              <a:buChar char="o"/>
            </a:pPr>
            <a:r>
              <a:rPr lang="en-US" i="0" dirty="0" smtClean="0">
                <a:solidFill>
                  <a:schemeClr val="tx1"/>
                </a:solidFill>
              </a:rPr>
              <a:t>Solve equations of the form </a:t>
            </a:r>
            <a:r>
              <a:rPr lang="en-US" b="1" i="1" dirty="0" smtClean="0">
                <a:solidFill>
                  <a:schemeClr val="tx1"/>
                </a:solidFill>
              </a:rPr>
              <a:t>ax</a:t>
            </a:r>
            <a:r>
              <a:rPr lang="en-US" b="1" i="0" dirty="0" smtClean="0">
                <a:solidFill>
                  <a:schemeClr val="tx1"/>
                </a:solidFill>
              </a:rPr>
              <a:t> </a:t>
            </a:r>
            <a:r>
              <a:rPr lang="en-US" dirty="0" smtClean="0">
                <a:solidFill>
                  <a:schemeClr val="tx1"/>
                </a:solidFill>
                <a:latin typeface="Symbol" pitchFamily="18" charset="2"/>
              </a:rPr>
              <a:t>=</a:t>
            </a:r>
            <a:r>
              <a:rPr lang="en-US" b="1" i="0" dirty="0" smtClean="0">
                <a:solidFill>
                  <a:schemeClr val="tx1"/>
                </a:solidFill>
              </a:rPr>
              <a:t> </a:t>
            </a:r>
            <a:r>
              <a:rPr lang="en-US" b="1" i="1" dirty="0" smtClean="0">
                <a:solidFill>
                  <a:schemeClr val="tx1"/>
                </a:solidFill>
              </a:rPr>
              <a:t>c</a:t>
            </a:r>
            <a:r>
              <a:rPr lang="en-US" b="1" i="0" dirty="0" smtClean="0">
                <a:solidFill>
                  <a:schemeClr val="tx1"/>
                </a:solidFill>
              </a:rPr>
              <a:t>.</a:t>
            </a:r>
          </a:p>
          <a:p>
            <a:pPr marL="457200" indent="-457200">
              <a:buFont typeface="Courier New" pitchFamily="49" charset="0"/>
              <a:buChar char="o"/>
            </a:pPr>
            <a:r>
              <a:rPr lang="en-US" i="0" dirty="0" smtClean="0">
                <a:solidFill>
                  <a:schemeClr val="tx1"/>
                </a:solidFill>
              </a:rPr>
              <a:t>Understand the four basic steps in solving applications.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Title 1"/>
          <p:cNvSpPr>
            <a:spLocks noGrp="1"/>
          </p:cNvSpPr>
          <p:nvPr>
            <p:ph type="title"/>
          </p:nvPr>
        </p:nvSpPr>
        <p:spPr/>
        <p:txBody>
          <a:bodyPr/>
          <a:lstStyle/>
          <a:p>
            <a:r>
              <a:rPr lang="en-US" sz="3200" smtClean="0">
                <a:solidFill>
                  <a:schemeClr val="accent1"/>
                </a:solidFill>
              </a:rPr>
              <a:t>Example 2: Solving </a:t>
            </a:r>
            <a:r>
              <a:rPr lang="en-US" sz="3200" i="1" smtClean="0">
                <a:solidFill>
                  <a:schemeClr val="accent1"/>
                </a:solidFill>
              </a:rPr>
              <a:t>ax</a:t>
            </a:r>
            <a:r>
              <a:rPr lang="en-US" sz="3200" smtClean="0">
                <a:solidFill>
                  <a:schemeClr val="accent1"/>
                </a:solidFill>
              </a:rPr>
              <a:t> = c (cont.)</a:t>
            </a:r>
            <a:endParaRPr lang="en-US" sz="3200" smtClean="0"/>
          </a:p>
        </p:txBody>
      </p:sp>
      <p:sp>
        <p:nvSpPr>
          <p:cNvPr id="11270" name="Content Placeholder 2"/>
          <p:cNvSpPr>
            <a:spLocks noGrp="1"/>
          </p:cNvSpPr>
          <p:nvPr>
            <p:ph idx="1"/>
          </p:nvPr>
        </p:nvSpPr>
        <p:spPr/>
        <p:txBody>
          <a:bodyPr/>
          <a:lstStyle/>
          <a:p>
            <a:pPr marL="3175" indent="-3175">
              <a:buFont typeface="Courier New" pitchFamily="49" charset="0"/>
              <a:buNone/>
            </a:pPr>
            <a:r>
              <a:rPr lang="en-US" b="1" i="0" smtClean="0">
                <a:solidFill>
                  <a:schemeClr val="tx1"/>
                </a:solidFill>
              </a:rPr>
              <a:t>Check: </a:t>
            </a:r>
            <a:endParaRPr lang="en-US" i="0" smtClean="0">
              <a:solidFill>
                <a:schemeClr val="tx1"/>
              </a:solidFill>
            </a:endParaRPr>
          </a:p>
        </p:txBody>
      </p:sp>
      <p:graphicFrame>
        <p:nvGraphicFramePr>
          <p:cNvPr id="11267" name="Object 4"/>
          <p:cNvGraphicFramePr>
            <a:graphicFrameLocks noChangeAspect="1"/>
          </p:cNvGraphicFramePr>
          <p:nvPr/>
        </p:nvGraphicFramePr>
        <p:xfrm>
          <a:off x="3695700" y="2250154"/>
          <a:ext cx="190500" cy="304800"/>
        </p:xfrm>
        <a:graphic>
          <a:graphicData uri="http://schemas.openxmlformats.org/presentationml/2006/ole">
            <mc:AlternateContent xmlns:mc="http://schemas.openxmlformats.org/markup-compatibility/2006">
              <mc:Choice xmlns:v="urn:schemas-microsoft-com:vml" Requires="v">
                <p:oleObj spid="_x0000_s11273" name="Equation" r:id="rId3" imgW="190440" imgH="304560" progId="Equation.DSMT4">
                  <p:embed/>
                </p:oleObj>
              </mc:Choice>
              <mc:Fallback>
                <p:oleObj name="Equation" r:id="rId3" imgW="190440" imgH="3045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95700" y="2250154"/>
                        <a:ext cx="1905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5"/>
          <p:cNvGraphicFramePr>
            <a:graphicFrameLocks noChangeAspect="1"/>
          </p:cNvGraphicFramePr>
          <p:nvPr/>
        </p:nvGraphicFramePr>
        <p:xfrm>
          <a:off x="3695700" y="2899236"/>
          <a:ext cx="190500" cy="304800"/>
        </p:xfrm>
        <a:graphic>
          <a:graphicData uri="http://schemas.openxmlformats.org/presentationml/2006/ole">
            <mc:AlternateContent xmlns:mc="http://schemas.openxmlformats.org/markup-compatibility/2006">
              <mc:Choice xmlns:v="urn:schemas-microsoft-com:vml" Requires="v">
                <p:oleObj spid="_x0000_s11274" name="Equation" r:id="rId5" imgW="190440" imgH="304560" progId="Equation.DSMT4">
                  <p:embed/>
                </p:oleObj>
              </mc:Choice>
              <mc:Fallback>
                <p:oleObj name="Equation" r:id="rId5" imgW="190440" imgH="30456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95700" y="2899236"/>
                        <a:ext cx="1905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71" name="Rectangle 29"/>
          <p:cNvSpPr>
            <a:spLocks noChangeArrowheads="1"/>
          </p:cNvSpPr>
          <p:nvPr/>
        </p:nvSpPr>
        <p:spPr bwMode="auto">
          <a:xfrm>
            <a:off x="5562600" y="2494629"/>
            <a:ext cx="2819400" cy="400050"/>
          </a:xfrm>
          <a:prstGeom prst="rect">
            <a:avLst/>
          </a:prstGeom>
          <a:noFill/>
          <a:ln w="9525">
            <a:noFill/>
            <a:miter lim="800000"/>
            <a:headEnd/>
            <a:tailEnd/>
          </a:ln>
        </p:spPr>
        <p:txBody>
          <a:bodyPr>
            <a:spAutoFit/>
          </a:bodyPr>
          <a:lstStyle/>
          <a:p>
            <a:r>
              <a:rPr lang="en-US" sz="2000" dirty="0">
                <a:solidFill>
                  <a:srgbClr val="008080"/>
                </a:solidFill>
              </a:rPr>
              <a:t>Substitute </a:t>
            </a:r>
            <a:r>
              <a:rPr lang="en-US" sz="2000" i="1" dirty="0">
                <a:solidFill>
                  <a:srgbClr val="008080"/>
                </a:solidFill>
              </a:rPr>
              <a:t>x</a:t>
            </a:r>
            <a:r>
              <a:rPr lang="en-US" sz="2000" dirty="0">
                <a:solidFill>
                  <a:srgbClr val="008080"/>
                </a:solidFill>
              </a:rPr>
              <a:t> = 7.</a:t>
            </a:r>
            <a:endParaRPr lang="en-US" sz="2000" i="1" dirty="0">
              <a:solidFill>
                <a:srgbClr val="008080"/>
              </a:solidFill>
            </a:endParaRPr>
          </a:p>
        </p:txBody>
      </p:sp>
      <p:sp>
        <p:nvSpPr>
          <p:cNvPr id="11272" name="Rectangle 29"/>
          <p:cNvSpPr>
            <a:spLocks noChangeArrowheads="1"/>
          </p:cNvSpPr>
          <p:nvPr/>
        </p:nvSpPr>
        <p:spPr bwMode="auto">
          <a:xfrm>
            <a:off x="5562600" y="3119898"/>
            <a:ext cx="2819400" cy="400050"/>
          </a:xfrm>
          <a:prstGeom prst="rect">
            <a:avLst/>
          </a:prstGeom>
          <a:noFill/>
          <a:ln w="9525">
            <a:noFill/>
            <a:miter lim="800000"/>
            <a:headEnd/>
            <a:tailEnd/>
          </a:ln>
        </p:spPr>
        <p:txBody>
          <a:bodyPr>
            <a:spAutoFit/>
          </a:bodyPr>
          <a:lstStyle/>
          <a:p>
            <a:r>
              <a:rPr lang="en-US" sz="2000" dirty="0">
                <a:solidFill>
                  <a:srgbClr val="008080"/>
                </a:solidFill>
              </a:rPr>
              <a:t>Simplify.</a:t>
            </a:r>
            <a:endParaRPr lang="en-US" sz="2000" i="1" dirty="0">
              <a:solidFill>
                <a:srgbClr val="008080"/>
              </a:solidFill>
            </a:endParaRPr>
          </a:p>
        </p:txBody>
      </p:sp>
      <p:sp>
        <p:nvSpPr>
          <p:cNvPr id="11273" name="Rectangle 29"/>
          <p:cNvSpPr>
            <a:spLocks noChangeArrowheads="1"/>
          </p:cNvSpPr>
          <p:nvPr/>
        </p:nvSpPr>
        <p:spPr bwMode="auto">
          <a:xfrm>
            <a:off x="5562600" y="3606594"/>
            <a:ext cx="2819400" cy="400050"/>
          </a:xfrm>
          <a:prstGeom prst="rect">
            <a:avLst/>
          </a:prstGeom>
          <a:noFill/>
          <a:ln w="9525">
            <a:noFill/>
            <a:miter lim="800000"/>
            <a:headEnd/>
            <a:tailEnd/>
          </a:ln>
        </p:spPr>
        <p:txBody>
          <a:bodyPr>
            <a:spAutoFit/>
          </a:bodyPr>
          <a:lstStyle/>
          <a:p>
            <a:r>
              <a:rPr lang="en-US" sz="2000" dirty="0">
                <a:solidFill>
                  <a:srgbClr val="008080"/>
                </a:solidFill>
              </a:rPr>
              <a:t>True </a:t>
            </a:r>
            <a:r>
              <a:rPr lang="en-US" sz="2000" dirty="0" smtClean="0">
                <a:solidFill>
                  <a:srgbClr val="008080"/>
                </a:solidFill>
              </a:rPr>
              <a:t>statement</a:t>
            </a:r>
            <a:endParaRPr lang="en-US" sz="2000" i="1" dirty="0">
              <a:solidFill>
                <a:srgbClr val="008080"/>
              </a:solidFill>
            </a:endParaRPr>
          </a:p>
        </p:txBody>
      </p:sp>
      <p:graphicFrame>
        <p:nvGraphicFramePr>
          <p:cNvPr id="2" name="Object 5"/>
          <p:cNvGraphicFramePr>
            <a:graphicFrameLocks noChangeAspect="1"/>
          </p:cNvGraphicFramePr>
          <p:nvPr/>
        </p:nvGraphicFramePr>
        <p:xfrm>
          <a:off x="2057400" y="1828800"/>
          <a:ext cx="3276600" cy="292100"/>
        </p:xfrm>
        <a:graphic>
          <a:graphicData uri="http://schemas.openxmlformats.org/presentationml/2006/ole">
            <mc:AlternateContent xmlns:mc="http://schemas.openxmlformats.org/markup-compatibility/2006">
              <mc:Choice xmlns:v="urn:schemas-microsoft-com:vml" Requires="v">
                <p:oleObj spid="_x0000_s11275" name="Equation" r:id="rId7" imgW="3276360" imgH="291960" progId="Equation.DSMT4">
                  <p:embed/>
                </p:oleObj>
              </mc:Choice>
              <mc:Fallback>
                <p:oleObj name="Equation" r:id="rId7" imgW="32763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1828800"/>
                        <a:ext cx="327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6"/>
          <p:cNvGraphicFramePr>
            <a:graphicFrameLocks noChangeAspect="1"/>
          </p:cNvGraphicFramePr>
          <p:nvPr/>
        </p:nvGraphicFramePr>
        <p:xfrm>
          <a:off x="1536288" y="2425700"/>
          <a:ext cx="3771900" cy="469900"/>
        </p:xfrm>
        <a:graphic>
          <a:graphicData uri="http://schemas.openxmlformats.org/presentationml/2006/ole">
            <mc:AlternateContent xmlns:mc="http://schemas.openxmlformats.org/markup-compatibility/2006">
              <mc:Choice xmlns:v="urn:schemas-microsoft-com:vml" Requires="v">
                <p:oleObj spid="_x0000_s11276" name="Equation" r:id="rId9" imgW="3771720" imgH="469800" progId="Equation.DSMT4">
                  <p:embed/>
                </p:oleObj>
              </mc:Choice>
              <mc:Fallback>
                <p:oleObj name="Equation" r:id="rId9" imgW="377172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36288" y="2425700"/>
                        <a:ext cx="377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7"/>
          <p:cNvGraphicFramePr>
            <a:graphicFrameLocks noChangeAspect="1"/>
          </p:cNvGraphicFramePr>
          <p:nvPr/>
        </p:nvGraphicFramePr>
        <p:xfrm>
          <a:off x="2438400" y="3173873"/>
          <a:ext cx="1981200" cy="292100"/>
        </p:xfrm>
        <a:graphic>
          <a:graphicData uri="http://schemas.openxmlformats.org/presentationml/2006/ole">
            <mc:AlternateContent xmlns:mc="http://schemas.openxmlformats.org/markup-compatibility/2006">
              <mc:Choice xmlns:v="urn:schemas-microsoft-com:vml" Requires="v">
                <p:oleObj spid="_x0000_s11277" name="Equation" r:id="rId11" imgW="1981080" imgH="291960" progId="Equation.DSMT4">
                  <p:embed/>
                </p:oleObj>
              </mc:Choice>
              <mc:Fallback>
                <p:oleObj name="Equation" r:id="rId11" imgW="198108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38400" y="3173873"/>
                        <a:ext cx="198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8"/>
          <p:cNvGraphicFramePr>
            <a:graphicFrameLocks noChangeAspect="1"/>
          </p:cNvGraphicFramePr>
          <p:nvPr/>
        </p:nvGraphicFramePr>
        <p:xfrm>
          <a:off x="3200400" y="3660569"/>
          <a:ext cx="1231900" cy="292100"/>
        </p:xfrm>
        <a:graphic>
          <a:graphicData uri="http://schemas.openxmlformats.org/presentationml/2006/ole">
            <mc:AlternateContent xmlns:mc="http://schemas.openxmlformats.org/markup-compatibility/2006">
              <mc:Choice xmlns:v="urn:schemas-microsoft-com:vml" Requires="v">
                <p:oleObj spid="_x0000_s11278" name="Equation" r:id="rId13" imgW="1231560" imgH="291960" progId="Equation.DSMT4">
                  <p:embed/>
                </p:oleObj>
              </mc:Choice>
              <mc:Fallback>
                <p:oleObj name="Equation" r:id="rId13" imgW="123156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3660569"/>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26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2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2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p:bldP spid="11272" grpId="0"/>
      <p:bldP spid="1127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6" name="Title 1"/>
          <p:cNvSpPr>
            <a:spLocks noGrp="1"/>
          </p:cNvSpPr>
          <p:nvPr>
            <p:ph type="title"/>
          </p:nvPr>
        </p:nvSpPr>
        <p:spPr/>
        <p:txBody>
          <a:bodyPr/>
          <a:lstStyle/>
          <a:p>
            <a:r>
              <a:rPr lang="en-US" sz="3200" smtClean="0">
                <a:solidFill>
                  <a:schemeClr val="accent1"/>
                </a:solidFill>
              </a:rPr>
              <a:t>Example 2: Solving </a:t>
            </a:r>
            <a:r>
              <a:rPr lang="en-US" sz="3200" i="1" smtClean="0">
                <a:solidFill>
                  <a:schemeClr val="accent1"/>
                </a:solidFill>
              </a:rPr>
              <a:t>ax</a:t>
            </a:r>
            <a:r>
              <a:rPr lang="en-US" sz="3200" smtClean="0">
                <a:solidFill>
                  <a:schemeClr val="accent1"/>
                </a:solidFill>
              </a:rPr>
              <a:t> = c (cont.)</a:t>
            </a:r>
            <a:endParaRPr lang="en-US" sz="3200" smtClean="0"/>
          </a:p>
        </p:txBody>
      </p:sp>
      <p:sp>
        <p:nvSpPr>
          <p:cNvPr id="3" name="Content Placeholder 2"/>
          <p:cNvSpPr>
            <a:spLocks noGrp="1"/>
          </p:cNvSpPr>
          <p:nvPr>
            <p:ph idx="1"/>
          </p:nvPr>
        </p:nvSpPr>
        <p:spPr/>
        <p:txBody>
          <a:bodyPr/>
          <a:lstStyle/>
          <a:p>
            <a:pPr marL="514350" indent="-514350">
              <a:buFont typeface="Courier New" pitchFamily="49" charset="0"/>
              <a:buNone/>
              <a:tabLst>
                <a:tab pos="457200" algn="l"/>
              </a:tabLst>
              <a:defRPr/>
            </a:pPr>
            <a:r>
              <a:rPr lang="en-US" b="1" i="0" dirty="0" smtClean="0">
                <a:solidFill>
                  <a:schemeClr val="tx1"/>
                </a:solidFill>
              </a:rPr>
              <a:t>c.</a:t>
            </a:r>
            <a:r>
              <a:rPr lang="en-US" i="0" dirty="0" smtClean="0">
                <a:solidFill>
                  <a:schemeClr val="tx1"/>
                </a:solidFill>
              </a:rPr>
              <a:t>				(This could be written                 because </a:t>
            </a:r>
          </a:p>
          <a:p>
            <a:pPr marL="514350" indent="-514350">
              <a:lnSpc>
                <a:spcPct val="150000"/>
              </a:lnSpc>
              <a:buFont typeface="Courier New" pitchFamily="49" charset="0"/>
              <a:buNone/>
              <a:tabLst>
                <a:tab pos="457200" algn="l"/>
              </a:tabLst>
              <a:defRPr/>
            </a:pPr>
            <a:r>
              <a:rPr lang="en-US" i="0" dirty="0" smtClean="0">
                <a:solidFill>
                  <a:schemeClr val="tx1"/>
                </a:solidFill>
              </a:rPr>
              <a:t>	is the same as 	     )</a:t>
            </a:r>
          </a:p>
          <a:p>
            <a:pPr marL="3175" indent="-3175">
              <a:buFont typeface="Courier New" pitchFamily="49" charset="0"/>
              <a:buNone/>
              <a:defRPr/>
            </a:pPr>
            <a:endParaRPr lang="en-US" i="0" dirty="0">
              <a:solidFill>
                <a:schemeClr val="tx1"/>
              </a:solidFill>
            </a:endParaRPr>
          </a:p>
        </p:txBody>
      </p:sp>
      <p:graphicFrame>
        <p:nvGraphicFramePr>
          <p:cNvPr id="12290" name="Object 2"/>
          <p:cNvGraphicFramePr>
            <a:graphicFrameLocks noChangeAspect="1"/>
          </p:cNvGraphicFramePr>
          <p:nvPr/>
        </p:nvGraphicFramePr>
        <p:xfrm>
          <a:off x="1045908" y="1150938"/>
          <a:ext cx="1181100" cy="838200"/>
        </p:xfrm>
        <a:graphic>
          <a:graphicData uri="http://schemas.openxmlformats.org/presentationml/2006/ole">
            <mc:AlternateContent xmlns:mc="http://schemas.openxmlformats.org/markup-compatibility/2006">
              <mc:Choice xmlns:v="urn:schemas-microsoft-com:vml" Requires="v">
                <p:oleObj spid="_x0000_s12301" name="Equation" r:id="rId3" imgW="1180800" imgH="838080" progId="Equation.DSMT4">
                  <p:embed/>
                </p:oleObj>
              </mc:Choice>
              <mc:Fallback>
                <p:oleObj name="Equation" r:id="rId3" imgW="118080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5908" y="1150938"/>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1" name="Object 5"/>
          <p:cNvGraphicFramePr>
            <a:graphicFrameLocks noChangeAspect="1"/>
          </p:cNvGraphicFramePr>
          <p:nvPr/>
        </p:nvGraphicFramePr>
        <p:xfrm>
          <a:off x="5573713" y="1152525"/>
          <a:ext cx="1231900" cy="838200"/>
        </p:xfrm>
        <a:graphic>
          <a:graphicData uri="http://schemas.openxmlformats.org/presentationml/2006/ole">
            <mc:AlternateContent xmlns:mc="http://schemas.openxmlformats.org/markup-compatibility/2006">
              <mc:Choice xmlns:v="urn:schemas-microsoft-com:vml" Requires="v">
                <p:oleObj spid="_x0000_s12302" name="Equation" r:id="rId5" imgW="1231560" imgH="838080" progId="Equation.DSMT4">
                  <p:embed/>
                </p:oleObj>
              </mc:Choice>
              <mc:Fallback>
                <p:oleObj name="Equation" r:id="rId5" imgW="123156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73713" y="1152525"/>
                        <a:ext cx="123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6"/>
          <p:cNvGraphicFramePr>
            <a:graphicFrameLocks noChangeAspect="1"/>
          </p:cNvGraphicFramePr>
          <p:nvPr/>
        </p:nvGraphicFramePr>
        <p:xfrm>
          <a:off x="8156017" y="1143000"/>
          <a:ext cx="495300" cy="838200"/>
        </p:xfrm>
        <a:graphic>
          <a:graphicData uri="http://schemas.openxmlformats.org/presentationml/2006/ole">
            <mc:AlternateContent xmlns:mc="http://schemas.openxmlformats.org/markup-compatibility/2006">
              <mc:Choice xmlns:v="urn:schemas-microsoft-com:vml" Requires="v">
                <p:oleObj spid="_x0000_s12303" name="Equation" r:id="rId7" imgW="495000" imgH="838080" progId="Equation.DSMT4">
                  <p:embed/>
                </p:oleObj>
              </mc:Choice>
              <mc:Fallback>
                <p:oleObj name="Equation" r:id="rId7" imgW="495000" imgH="83808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56017" y="1143000"/>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7"/>
          <p:cNvGraphicFramePr>
            <a:graphicFrameLocks noChangeAspect="1"/>
          </p:cNvGraphicFramePr>
          <p:nvPr/>
        </p:nvGraphicFramePr>
        <p:xfrm>
          <a:off x="3079750" y="1804988"/>
          <a:ext cx="558800" cy="838200"/>
        </p:xfrm>
        <a:graphic>
          <a:graphicData uri="http://schemas.openxmlformats.org/presentationml/2006/ole">
            <mc:AlternateContent xmlns:mc="http://schemas.openxmlformats.org/markup-compatibility/2006">
              <mc:Choice xmlns:v="urn:schemas-microsoft-com:vml" Requires="v">
                <p:oleObj spid="_x0000_s12304" name="Equation" r:id="rId9" imgW="558720" imgH="838080" progId="Equation.DSMT4">
                  <p:embed/>
                </p:oleObj>
              </mc:Choice>
              <mc:Fallback>
                <p:oleObj name="Equation" r:id="rId9" imgW="558720" imgH="83808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79750" y="1804988"/>
                        <a:ext cx="55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298" name="Rectangle 29"/>
          <p:cNvSpPr>
            <a:spLocks noChangeArrowheads="1"/>
          </p:cNvSpPr>
          <p:nvPr/>
        </p:nvSpPr>
        <p:spPr bwMode="auto">
          <a:xfrm>
            <a:off x="5181600" y="3760788"/>
            <a:ext cx="2819400" cy="400050"/>
          </a:xfrm>
          <a:prstGeom prst="rect">
            <a:avLst/>
          </a:prstGeom>
          <a:noFill/>
          <a:ln w="9525">
            <a:noFill/>
            <a:miter lim="800000"/>
            <a:headEnd/>
            <a:tailEnd/>
          </a:ln>
        </p:spPr>
        <p:txBody>
          <a:bodyPr>
            <a:spAutoFit/>
          </a:bodyPr>
          <a:lstStyle/>
          <a:p>
            <a:r>
              <a:rPr lang="en-US" sz="2000" dirty="0">
                <a:solidFill>
                  <a:srgbClr val="008080"/>
                </a:solidFill>
              </a:rPr>
              <a:t>Multiply both sides by </a:t>
            </a:r>
            <a:endParaRPr lang="en-US" sz="2000" i="1" dirty="0">
              <a:solidFill>
                <a:srgbClr val="008080"/>
              </a:solidFill>
            </a:endParaRPr>
          </a:p>
        </p:txBody>
      </p:sp>
      <p:sp>
        <p:nvSpPr>
          <p:cNvPr id="12299" name="Rectangle 29"/>
          <p:cNvSpPr>
            <a:spLocks noChangeArrowheads="1"/>
          </p:cNvSpPr>
          <p:nvPr/>
        </p:nvSpPr>
        <p:spPr bwMode="auto">
          <a:xfrm>
            <a:off x="5181600" y="4705350"/>
            <a:ext cx="2819400" cy="400050"/>
          </a:xfrm>
          <a:prstGeom prst="rect">
            <a:avLst/>
          </a:prstGeom>
          <a:noFill/>
          <a:ln w="9525">
            <a:noFill/>
            <a:miter lim="800000"/>
            <a:headEnd/>
            <a:tailEnd/>
          </a:ln>
        </p:spPr>
        <p:txBody>
          <a:bodyPr>
            <a:spAutoFit/>
          </a:bodyPr>
          <a:lstStyle/>
          <a:p>
            <a:r>
              <a:rPr lang="en-US" sz="2000" dirty="0">
                <a:solidFill>
                  <a:srgbClr val="008080"/>
                </a:solidFill>
              </a:rPr>
              <a:t>Simplify.</a:t>
            </a:r>
            <a:endParaRPr lang="en-US" sz="2000" i="1" dirty="0">
              <a:solidFill>
                <a:srgbClr val="008080"/>
              </a:solidFill>
            </a:endParaRPr>
          </a:p>
        </p:txBody>
      </p:sp>
      <p:graphicFrame>
        <p:nvGraphicFramePr>
          <p:cNvPr id="12295" name="Object 10"/>
          <p:cNvGraphicFramePr>
            <a:graphicFrameLocks noChangeAspect="1"/>
          </p:cNvGraphicFramePr>
          <p:nvPr/>
        </p:nvGraphicFramePr>
        <p:xfrm>
          <a:off x="7631113" y="3659188"/>
          <a:ext cx="279400" cy="622300"/>
        </p:xfrm>
        <a:graphic>
          <a:graphicData uri="http://schemas.openxmlformats.org/presentationml/2006/ole">
            <mc:AlternateContent xmlns:mc="http://schemas.openxmlformats.org/markup-compatibility/2006">
              <mc:Choice xmlns:v="urn:schemas-microsoft-com:vml" Requires="v">
                <p:oleObj spid="_x0000_s12305" name="Equation" r:id="rId11" imgW="279360" imgH="622080" progId="Equation.DSMT4">
                  <p:embed/>
                </p:oleObj>
              </mc:Choice>
              <mc:Fallback>
                <p:oleObj name="Equation" r:id="rId11" imgW="279360" imgH="622080" progId="Equation.DSMT4">
                  <p:embed/>
                  <p:pic>
                    <p:nvPicPr>
                      <p:cNvPr id="0"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31113" y="3659188"/>
                        <a:ext cx="2794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8"/>
          <p:cNvGraphicFramePr>
            <a:graphicFrameLocks noChangeAspect="1"/>
          </p:cNvGraphicFramePr>
          <p:nvPr/>
        </p:nvGraphicFramePr>
        <p:xfrm>
          <a:off x="518652" y="2939844"/>
          <a:ext cx="1358900" cy="393700"/>
        </p:xfrm>
        <a:graphic>
          <a:graphicData uri="http://schemas.openxmlformats.org/presentationml/2006/ole">
            <mc:AlternateContent xmlns:mc="http://schemas.openxmlformats.org/markup-compatibility/2006">
              <mc:Choice xmlns:v="urn:schemas-microsoft-com:vml" Requires="v">
                <p:oleObj spid="_x0000_s12306" name="Equation" r:id="rId13" imgW="1358640" imgH="393480" progId="Equation.DSMT4">
                  <p:embed/>
                </p:oleObj>
              </mc:Choice>
              <mc:Fallback>
                <p:oleObj name="Equation" r:id="rId13" imgW="1358640" imgH="3934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8652" y="2939844"/>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2455608" y="2669460"/>
          <a:ext cx="1193800" cy="838200"/>
        </p:xfrm>
        <a:graphic>
          <a:graphicData uri="http://schemas.openxmlformats.org/presentationml/2006/ole">
            <mc:AlternateContent xmlns:mc="http://schemas.openxmlformats.org/markup-compatibility/2006">
              <mc:Choice xmlns:v="urn:schemas-microsoft-com:vml" Requires="v">
                <p:oleObj spid="_x0000_s12307" name="Equation" r:id="rId15" imgW="1193760" imgH="838080" progId="Equation.DSMT4">
                  <p:embed/>
                </p:oleObj>
              </mc:Choice>
              <mc:Fallback>
                <p:oleObj name="Equation" r:id="rId15" imgW="11937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55608" y="266946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10"/>
          <p:cNvGraphicFramePr>
            <a:graphicFrameLocks noChangeAspect="1"/>
          </p:cNvGraphicFramePr>
          <p:nvPr/>
        </p:nvGraphicFramePr>
        <p:xfrm>
          <a:off x="2042652" y="3492912"/>
          <a:ext cx="2032000" cy="838200"/>
        </p:xfrm>
        <a:graphic>
          <a:graphicData uri="http://schemas.openxmlformats.org/presentationml/2006/ole">
            <mc:AlternateContent xmlns:mc="http://schemas.openxmlformats.org/markup-compatibility/2006">
              <mc:Choice xmlns:v="urn:schemas-microsoft-com:vml" Requires="v">
                <p:oleObj spid="_x0000_s12308" name="Equation" r:id="rId17" imgW="2031840" imgH="838080" progId="Equation.DSMT4">
                  <p:embed/>
                </p:oleObj>
              </mc:Choice>
              <mc:Fallback>
                <p:oleObj name="Equation" r:id="rId17" imgW="203184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42652" y="3492912"/>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11"/>
          <p:cNvGraphicFramePr>
            <a:graphicFrameLocks noChangeAspect="1"/>
          </p:cNvGraphicFramePr>
          <p:nvPr/>
        </p:nvGraphicFramePr>
        <p:xfrm>
          <a:off x="2576052" y="4400550"/>
          <a:ext cx="1955800" cy="838200"/>
        </p:xfrm>
        <a:graphic>
          <a:graphicData uri="http://schemas.openxmlformats.org/presentationml/2006/ole">
            <mc:AlternateContent xmlns:mc="http://schemas.openxmlformats.org/markup-compatibility/2006">
              <mc:Choice xmlns:v="urn:schemas-microsoft-com:vml" Requires="v">
                <p:oleObj spid="_x0000_s12309" name="Equation" r:id="rId19" imgW="1955520" imgH="838080" progId="Equation.DSMT4">
                  <p:embed/>
                </p:oleObj>
              </mc:Choice>
              <mc:Fallback>
                <p:oleObj name="Equation" r:id="rId19" imgW="195552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576052" y="4400550"/>
                        <a:ext cx="195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2728452" y="5181600"/>
          <a:ext cx="787400" cy="838200"/>
        </p:xfrm>
        <a:graphic>
          <a:graphicData uri="http://schemas.openxmlformats.org/presentationml/2006/ole">
            <mc:AlternateContent xmlns:mc="http://schemas.openxmlformats.org/markup-compatibility/2006">
              <mc:Choice xmlns:v="urn:schemas-microsoft-com:vml" Requires="v">
                <p:oleObj spid="_x0000_s12310" name="Equation" r:id="rId21" imgW="787320" imgH="838080" progId="Equation.DSMT4">
                  <p:embed/>
                </p:oleObj>
              </mc:Choice>
              <mc:Fallback>
                <p:oleObj name="Equation" r:id="rId21" imgW="787320" imgH="83808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728452" y="51816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7" name="Straight Connector 16"/>
          <p:cNvCxnSpPr/>
          <p:nvPr/>
        </p:nvCxnSpPr>
        <p:spPr>
          <a:xfrm rot="5400000">
            <a:off x="3551904" y="440485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267200" y="4876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29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29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3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8" grpId="0"/>
      <p:bldP spid="1229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6"/>
          <p:cNvGraphicFramePr>
            <a:graphicFrameLocks noChangeAspect="1"/>
          </p:cNvGraphicFramePr>
          <p:nvPr/>
        </p:nvGraphicFramePr>
        <p:xfrm>
          <a:off x="1691148" y="2104104"/>
          <a:ext cx="1397000" cy="838200"/>
        </p:xfrm>
        <a:graphic>
          <a:graphicData uri="http://schemas.openxmlformats.org/presentationml/2006/ole">
            <mc:AlternateContent xmlns:mc="http://schemas.openxmlformats.org/markup-compatibility/2006">
              <mc:Choice xmlns:v="urn:schemas-microsoft-com:vml" Requires="v">
                <p:oleObj spid="_x0000_s13320" name="Equation" r:id="rId3" imgW="1396800" imgH="838080" progId="Equation.DSMT4">
                  <p:embed/>
                </p:oleObj>
              </mc:Choice>
              <mc:Fallback>
                <p:oleObj name="Equation" r:id="rId3" imgW="1396800" imgH="8380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148" y="2104104"/>
                        <a:ext cx="139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17" name="Title 1"/>
          <p:cNvSpPr>
            <a:spLocks noGrp="1"/>
          </p:cNvSpPr>
          <p:nvPr>
            <p:ph type="title"/>
          </p:nvPr>
        </p:nvSpPr>
        <p:spPr/>
        <p:txBody>
          <a:bodyPr/>
          <a:lstStyle/>
          <a:p>
            <a:r>
              <a:rPr lang="en-US" sz="3200" smtClean="0">
                <a:solidFill>
                  <a:schemeClr val="accent1"/>
                </a:solidFill>
              </a:rPr>
              <a:t>Example 2: Solving </a:t>
            </a:r>
            <a:r>
              <a:rPr lang="en-US" sz="3200" i="1" smtClean="0">
                <a:solidFill>
                  <a:schemeClr val="accent1"/>
                </a:solidFill>
              </a:rPr>
              <a:t>ax</a:t>
            </a:r>
            <a:r>
              <a:rPr lang="en-US" sz="3200" smtClean="0">
                <a:solidFill>
                  <a:schemeClr val="accent1"/>
                </a:solidFill>
              </a:rPr>
              <a:t> = c (cont.)</a:t>
            </a:r>
            <a:endParaRPr lang="en-US" sz="3200" smtClean="0"/>
          </a:p>
        </p:txBody>
      </p:sp>
      <p:sp>
        <p:nvSpPr>
          <p:cNvPr id="13318" name="Content Placeholder 2"/>
          <p:cNvSpPr>
            <a:spLocks noGrp="1"/>
          </p:cNvSpPr>
          <p:nvPr>
            <p:ph idx="1"/>
          </p:nvPr>
        </p:nvSpPr>
        <p:spPr/>
        <p:txBody>
          <a:bodyPr/>
          <a:lstStyle/>
          <a:p>
            <a:pPr marL="3175" indent="-3175">
              <a:buFont typeface="Courier New" pitchFamily="49" charset="0"/>
              <a:buNone/>
            </a:pPr>
            <a:r>
              <a:rPr lang="en-US" b="1" i="0" smtClean="0">
                <a:solidFill>
                  <a:schemeClr val="tx1"/>
                </a:solidFill>
              </a:rPr>
              <a:t>Check:</a:t>
            </a:r>
          </a:p>
          <a:p>
            <a:pPr marL="3175" indent="-3175">
              <a:buFont typeface="Courier New" pitchFamily="49" charset="0"/>
              <a:buNone/>
            </a:pPr>
            <a:endParaRPr lang="en-US" b="1" i="0" smtClean="0">
              <a:solidFill>
                <a:schemeClr val="tx1"/>
              </a:solidFill>
            </a:endParaRPr>
          </a:p>
          <a:p>
            <a:pPr marL="3175" indent="-3175">
              <a:buFont typeface="Courier New" pitchFamily="49" charset="0"/>
              <a:buNone/>
            </a:pPr>
            <a:endParaRPr lang="en-US" b="1" i="0" smtClean="0">
              <a:solidFill>
                <a:schemeClr val="tx1"/>
              </a:solidFill>
            </a:endParaRPr>
          </a:p>
          <a:p>
            <a:pPr marL="3175" indent="-3175">
              <a:buFont typeface="Courier New" pitchFamily="49" charset="0"/>
              <a:buNone/>
            </a:pPr>
            <a:endParaRPr lang="en-US" b="1" i="0" smtClean="0">
              <a:solidFill>
                <a:schemeClr val="tx1"/>
              </a:solidFill>
            </a:endParaRPr>
          </a:p>
          <a:p>
            <a:pPr marL="3175" indent="-3175">
              <a:buFont typeface="Courier New" pitchFamily="49" charset="0"/>
              <a:buNone/>
            </a:pPr>
            <a:endParaRPr lang="en-US" b="1" i="0" smtClean="0">
              <a:solidFill>
                <a:schemeClr val="tx1"/>
              </a:solidFill>
            </a:endParaRPr>
          </a:p>
        </p:txBody>
      </p:sp>
      <p:sp>
        <p:nvSpPr>
          <p:cNvPr id="13319" name="Rectangle 29"/>
          <p:cNvSpPr>
            <a:spLocks noChangeArrowheads="1"/>
          </p:cNvSpPr>
          <p:nvPr/>
        </p:nvSpPr>
        <p:spPr bwMode="auto">
          <a:xfrm>
            <a:off x="3733800" y="2412539"/>
            <a:ext cx="2819400" cy="400050"/>
          </a:xfrm>
          <a:prstGeom prst="rect">
            <a:avLst/>
          </a:prstGeom>
          <a:noFill/>
          <a:ln w="9525">
            <a:noFill/>
            <a:miter lim="800000"/>
            <a:headEnd/>
            <a:tailEnd/>
          </a:ln>
        </p:spPr>
        <p:txBody>
          <a:bodyPr>
            <a:spAutoFit/>
          </a:bodyPr>
          <a:lstStyle/>
          <a:p>
            <a:r>
              <a:rPr lang="en-US" sz="2000">
                <a:solidFill>
                  <a:srgbClr val="008080"/>
                </a:solidFill>
              </a:rPr>
              <a:t>Substitute </a:t>
            </a:r>
            <a:endParaRPr lang="en-US" sz="2000" i="1">
              <a:solidFill>
                <a:srgbClr val="008080"/>
              </a:solidFill>
            </a:endParaRPr>
          </a:p>
        </p:txBody>
      </p:sp>
      <p:graphicFrame>
        <p:nvGraphicFramePr>
          <p:cNvPr id="13315" name="Object 3"/>
          <p:cNvGraphicFramePr>
            <a:graphicFrameLocks noChangeAspect="1"/>
          </p:cNvGraphicFramePr>
          <p:nvPr/>
        </p:nvGraphicFramePr>
        <p:xfrm>
          <a:off x="2405063" y="2164644"/>
          <a:ext cx="190500" cy="304800"/>
        </p:xfrm>
        <a:graphic>
          <a:graphicData uri="http://schemas.openxmlformats.org/presentationml/2006/ole">
            <mc:AlternateContent xmlns:mc="http://schemas.openxmlformats.org/markup-compatibility/2006">
              <mc:Choice xmlns:v="urn:schemas-microsoft-com:vml" Requires="v">
                <p:oleObj spid="_x0000_s13321" name="Equation" r:id="rId5" imgW="190440" imgH="304560" progId="Equation.DSMT4">
                  <p:embed/>
                </p:oleObj>
              </mc:Choice>
              <mc:Fallback>
                <p:oleObj name="Equation" r:id="rId5" imgW="190440" imgH="30456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05063" y="2164644"/>
                        <a:ext cx="1905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4"/>
          <p:cNvGraphicFramePr>
            <a:graphicFrameLocks noChangeAspect="1"/>
          </p:cNvGraphicFramePr>
          <p:nvPr/>
        </p:nvGraphicFramePr>
        <p:xfrm>
          <a:off x="4903788" y="2298239"/>
          <a:ext cx="647700" cy="622300"/>
        </p:xfrm>
        <a:graphic>
          <a:graphicData uri="http://schemas.openxmlformats.org/presentationml/2006/ole">
            <mc:AlternateContent xmlns:mc="http://schemas.openxmlformats.org/markup-compatibility/2006">
              <mc:Choice xmlns:v="urn:schemas-microsoft-com:vml" Requires="v">
                <p:oleObj spid="_x0000_s13322" name="Equation" r:id="rId7" imgW="647640" imgH="622080" progId="Equation.DSMT4">
                  <p:embed/>
                </p:oleObj>
              </mc:Choice>
              <mc:Fallback>
                <p:oleObj name="Equation" r:id="rId7" imgW="647640" imgH="62208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03788" y="2298239"/>
                        <a:ext cx="6477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20" name="Rectangle 29"/>
          <p:cNvSpPr>
            <a:spLocks noChangeArrowheads="1"/>
          </p:cNvSpPr>
          <p:nvPr/>
        </p:nvSpPr>
        <p:spPr bwMode="auto">
          <a:xfrm>
            <a:off x="3733800" y="3326939"/>
            <a:ext cx="2819400" cy="400050"/>
          </a:xfrm>
          <a:prstGeom prst="rect">
            <a:avLst/>
          </a:prstGeom>
          <a:noFill/>
          <a:ln w="9525">
            <a:noFill/>
            <a:miter lim="800000"/>
            <a:headEnd/>
            <a:tailEnd/>
          </a:ln>
        </p:spPr>
        <p:txBody>
          <a:bodyPr>
            <a:spAutoFit/>
          </a:bodyPr>
          <a:lstStyle/>
          <a:p>
            <a:r>
              <a:rPr lang="en-US" sz="2000">
                <a:solidFill>
                  <a:srgbClr val="008080"/>
                </a:solidFill>
              </a:rPr>
              <a:t>True statement.</a:t>
            </a:r>
            <a:endParaRPr lang="en-US" sz="2000" i="1">
              <a:solidFill>
                <a:srgbClr val="008080"/>
              </a:solidFill>
            </a:endParaRPr>
          </a:p>
        </p:txBody>
      </p:sp>
      <p:graphicFrame>
        <p:nvGraphicFramePr>
          <p:cNvPr id="2" name="Object 5"/>
          <p:cNvGraphicFramePr>
            <a:graphicFrameLocks noChangeAspect="1"/>
          </p:cNvGraphicFramePr>
          <p:nvPr/>
        </p:nvGraphicFramePr>
        <p:xfrm>
          <a:off x="1905000" y="1219200"/>
          <a:ext cx="1193800" cy="838200"/>
        </p:xfrm>
        <a:graphic>
          <a:graphicData uri="http://schemas.openxmlformats.org/presentationml/2006/ole">
            <mc:AlternateContent xmlns:mc="http://schemas.openxmlformats.org/markup-compatibility/2006">
              <mc:Choice xmlns:v="urn:schemas-microsoft-com:vml" Requires="v">
                <p:oleObj spid="_x0000_s13323" name="Equation" r:id="rId9" imgW="1193760" imgH="838080" progId="Equation.DSMT4">
                  <p:embed/>
                </p:oleObj>
              </mc:Choice>
              <mc:Fallback>
                <p:oleObj name="Equation" r:id="rId9" imgW="11937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5000" y="12192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7"/>
          <p:cNvGraphicFramePr>
            <a:graphicFrameLocks noChangeAspect="1"/>
          </p:cNvGraphicFramePr>
          <p:nvPr/>
        </p:nvGraphicFramePr>
        <p:xfrm>
          <a:off x="1919748" y="3229896"/>
          <a:ext cx="1168400" cy="838200"/>
        </p:xfrm>
        <a:graphic>
          <a:graphicData uri="http://schemas.openxmlformats.org/presentationml/2006/ole">
            <mc:AlternateContent xmlns:mc="http://schemas.openxmlformats.org/markup-compatibility/2006">
              <mc:Choice xmlns:v="urn:schemas-microsoft-com:vml" Requires="v">
                <p:oleObj spid="_x0000_s13324" name="Equation" r:id="rId11" imgW="1168200" imgH="838080" progId="Equation.DSMT4">
                  <p:embed/>
                </p:oleObj>
              </mc:Choice>
              <mc:Fallback>
                <p:oleObj name="Equation" r:id="rId11" imgW="11682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19748" y="3229896"/>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p:bldP spid="1332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itle 1"/>
          <p:cNvSpPr>
            <a:spLocks noGrp="1"/>
          </p:cNvSpPr>
          <p:nvPr>
            <p:ph type="title"/>
          </p:nvPr>
        </p:nvSpPr>
        <p:spPr/>
        <p:txBody>
          <a:bodyPr/>
          <a:lstStyle/>
          <a:p>
            <a:r>
              <a:rPr lang="en-US" sz="3200" smtClean="0">
                <a:solidFill>
                  <a:schemeClr val="accent1"/>
                </a:solidFill>
              </a:rPr>
              <a:t>Example 2: Solving </a:t>
            </a:r>
            <a:r>
              <a:rPr lang="en-US" sz="3200" i="1" smtClean="0">
                <a:solidFill>
                  <a:schemeClr val="accent1"/>
                </a:solidFill>
              </a:rPr>
              <a:t>ax</a:t>
            </a:r>
            <a:r>
              <a:rPr lang="en-US" sz="3200" smtClean="0">
                <a:solidFill>
                  <a:schemeClr val="accent1"/>
                </a:solidFill>
              </a:rPr>
              <a:t> = c (cont.)</a:t>
            </a:r>
            <a:endParaRPr lang="en-US" sz="3200" smtClean="0"/>
          </a:p>
        </p:txBody>
      </p:sp>
      <p:sp>
        <p:nvSpPr>
          <p:cNvPr id="14342" name="Content Placeholder 2"/>
          <p:cNvSpPr>
            <a:spLocks noGrp="1"/>
          </p:cNvSpPr>
          <p:nvPr>
            <p:ph idx="1"/>
          </p:nvPr>
        </p:nvSpPr>
        <p:spPr/>
        <p:txBody>
          <a:bodyPr/>
          <a:lstStyle/>
          <a:p>
            <a:pPr marL="3175" indent="-3175">
              <a:buFont typeface="Courier New" pitchFamily="49" charset="0"/>
              <a:buNone/>
              <a:tabLst>
                <a:tab pos="457200" algn="l"/>
              </a:tabLst>
            </a:pPr>
            <a:r>
              <a:rPr lang="en-US" b="1" i="0" dirty="0" smtClean="0">
                <a:solidFill>
                  <a:schemeClr val="tx1"/>
                </a:solidFill>
              </a:rPr>
              <a:t>d.	</a:t>
            </a:r>
            <a:r>
              <a:rPr lang="en-US" i="0" dirty="0" smtClean="0">
                <a:solidFill>
                  <a:srgbClr val="0000FF"/>
                </a:solidFill>
              </a:rPr>
              <a:t>−</a:t>
            </a:r>
            <a:r>
              <a:rPr lang="en-US" i="1" dirty="0" smtClean="0">
                <a:solidFill>
                  <a:srgbClr val="0000FF"/>
                </a:solidFill>
              </a:rPr>
              <a:t>x</a:t>
            </a:r>
            <a:r>
              <a:rPr lang="en-US" i="0" dirty="0" smtClean="0">
                <a:solidFill>
                  <a:srgbClr val="0000FF"/>
                </a:solidFill>
              </a:rPr>
              <a:t> = 4</a:t>
            </a:r>
          </a:p>
          <a:p>
            <a:pPr marL="3175" indent="-3175">
              <a:buFont typeface="Courier New" pitchFamily="49" charset="0"/>
              <a:buNone/>
              <a:tabLst>
                <a:tab pos="457200" algn="l"/>
              </a:tabLst>
            </a:pPr>
            <a:r>
              <a:rPr lang="en-US" b="1" i="0" dirty="0" smtClean="0">
                <a:solidFill>
                  <a:schemeClr val="tx1"/>
                </a:solidFill>
              </a:rPr>
              <a:t>Solution:</a:t>
            </a:r>
          </a:p>
          <a:p>
            <a:pPr marL="3175" indent="-3175">
              <a:buFont typeface="Courier New" pitchFamily="49" charset="0"/>
              <a:buNone/>
              <a:tabLst>
                <a:tab pos="457200" algn="l"/>
              </a:tabLst>
            </a:pPr>
            <a:endParaRPr lang="en-US" b="1" i="0" dirty="0" smtClean="0">
              <a:solidFill>
                <a:schemeClr val="tx1"/>
              </a:solidFill>
            </a:endParaRPr>
          </a:p>
          <a:p>
            <a:pPr marL="3175" indent="-3175">
              <a:buFont typeface="Courier New" pitchFamily="49" charset="0"/>
              <a:buNone/>
              <a:tabLst>
                <a:tab pos="457200" algn="l"/>
              </a:tabLst>
            </a:pPr>
            <a:endParaRPr lang="en-US" b="1" i="0" dirty="0" smtClean="0">
              <a:solidFill>
                <a:schemeClr val="tx1"/>
              </a:solidFill>
            </a:endParaRPr>
          </a:p>
          <a:p>
            <a:pPr marL="3175" indent="-3175">
              <a:buFont typeface="Courier New" pitchFamily="49" charset="0"/>
              <a:buNone/>
              <a:tabLst>
                <a:tab pos="457200" algn="l"/>
              </a:tabLst>
            </a:pPr>
            <a:endParaRPr lang="en-US" b="1" i="0" dirty="0" smtClean="0">
              <a:solidFill>
                <a:schemeClr val="tx1"/>
              </a:solidFill>
            </a:endParaRPr>
          </a:p>
          <a:p>
            <a:pPr marL="3175" indent="-3175">
              <a:buFont typeface="Courier New" pitchFamily="49" charset="0"/>
              <a:buNone/>
              <a:tabLst>
                <a:tab pos="457200" algn="l"/>
              </a:tabLst>
            </a:pPr>
            <a:endParaRPr lang="en-US" b="1" i="0" dirty="0" smtClean="0">
              <a:solidFill>
                <a:schemeClr val="tx1"/>
              </a:solidFill>
            </a:endParaRPr>
          </a:p>
          <a:p>
            <a:pPr marL="3175" indent="-3175">
              <a:buFont typeface="Courier New" pitchFamily="49" charset="0"/>
              <a:buNone/>
              <a:tabLst>
                <a:tab pos="457200" algn="l"/>
              </a:tabLst>
            </a:pPr>
            <a:r>
              <a:rPr lang="en-US" b="1" i="0" dirty="0" smtClean="0">
                <a:solidFill>
                  <a:schemeClr val="tx1"/>
                </a:solidFill>
              </a:rPr>
              <a:t>Check:   </a:t>
            </a:r>
          </a:p>
        </p:txBody>
      </p:sp>
      <p:graphicFrame>
        <p:nvGraphicFramePr>
          <p:cNvPr id="14340" name="Object 4"/>
          <p:cNvGraphicFramePr>
            <a:graphicFrameLocks noChangeAspect="1"/>
          </p:cNvGraphicFramePr>
          <p:nvPr/>
        </p:nvGraphicFramePr>
        <p:xfrm>
          <a:off x="2884488" y="4911265"/>
          <a:ext cx="190500" cy="304800"/>
        </p:xfrm>
        <a:graphic>
          <a:graphicData uri="http://schemas.openxmlformats.org/presentationml/2006/ole">
            <mc:AlternateContent xmlns:mc="http://schemas.openxmlformats.org/markup-compatibility/2006">
              <mc:Choice xmlns:v="urn:schemas-microsoft-com:vml" Requires="v">
                <p:oleObj spid="_x0000_s14348" name="Equation" r:id="rId3" imgW="190440" imgH="304560" progId="Equation.DSMT4">
                  <p:embed/>
                </p:oleObj>
              </mc:Choice>
              <mc:Fallback>
                <p:oleObj name="Equation" r:id="rId3" imgW="190440" imgH="3045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4488" y="4911265"/>
                        <a:ext cx="1905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43" name="Rectangle 29"/>
          <p:cNvSpPr>
            <a:spLocks noChangeArrowheads="1"/>
          </p:cNvSpPr>
          <p:nvPr/>
        </p:nvSpPr>
        <p:spPr bwMode="auto">
          <a:xfrm>
            <a:off x="4343400" y="2417302"/>
            <a:ext cx="2819400" cy="400050"/>
          </a:xfrm>
          <a:prstGeom prst="rect">
            <a:avLst/>
          </a:prstGeom>
          <a:noFill/>
          <a:ln w="9525">
            <a:noFill/>
            <a:miter lim="800000"/>
            <a:headEnd/>
            <a:tailEnd/>
          </a:ln>
        </p:spPr>
        <p:txBody>
          <a:bodyPr>
            <a:spAutoFit/>
          </a:bodyPr>
          <a:lstStyle/>
          <a:p>
            <a:r>
              <a:rPr lang="en-US" sz="2000" dirty="0">
                <a:solidFill>
                  <a:srgbClr val="FF00FF"/>
                </a:solidFill>
                <a:latin typeface="Symbol" pitchFamily="18" charset="2"/>
              </a:rPr>
              <a:t>-</a:t>
            </a:r>
            <a:r>
              <a:rPr lang="en-US" sz="2000" dirty="0">
                <a:solidFill>
                  <a:srgbClr val="FF00FF"/>
                </a:solidFill>
              </a:rPr>
              <a:t>1 </a:t>
            </a:r>
            <a:r>
              <a:rPr lang="en-US" sz="2000" dirty="0">
                <a:solidFill>
                  <a:srgbClr val="008080"/>
                </a:solidFill>
              </a:rPr>
              <a:t>is the coefficient of </a:t>
            </a:r>
            <a:r>
              <a:rPr lang="en-US" sz="2000" i="1" dirty="0">
                <a:solidFill>
                  <a:srgbClr val="008080"/>
                </a:solidFill>
              </a:rPr>
              <a:t>x</a:t>
            </a:r>
            <a:r>
              <a:rPr lang="en-US" sz="2000" dirty="0">
                <a:solidFill>
                  <a:srgbClr val="008080"/>
                </a:solidFill>
              </a:rPr>
              <a:t>.</a:t>
            </a:r>
            <a:endParaRPr lang="en-US" sz="2000" i="1" dirty="0">
              <a:solidFill>
                <a:srgbClr val="008080"/>
              </a:solidFill>
            </a:endParaRPr>
          </a:p>
        </p:txBody>
      </p:sp>
      <p:sp>
        <p:nvSpPr>
          <p:cNvPr id="14344" name="Rectangle 29"/>
          <p:cNvSpPr>
            <a:spLocks noChangeArrowheads="1"/>
          </p:cNvSpPr>
          <p:nvPr/>
        </p:nvSpPr>
        <p:spPr bwMode="auto">
          <a:xfrm>
            <a:off x="4343400" y="3236452"/>
            <a:ext cx="4419600" cy="400050"/>
          </a:xfrm>
          <a:prstGeom prst="rect">
            <a:avLst/>
          </a:prstGeom>
          <a:noFill/>
          <a:ln w="9525">
            <a:noFill/>
            <a:miter lim="800000"/>
            <a:headEnd/>
            <a:tailEnd/>
          </a:ln>
        </p:spPr>
        <p:txBody>
          <a:bodyPr>
            <a:spAutoFit/>
          </a:bodyPr>
          <a:lstStyle/>
          <a:p>
            <a:r>
              <a:rPr lang="en-US" sz="2000">
                <a:solidFill>
                  <a:srgbClr val="008080"/>
                </a:solidFill>
              </a:rPr>
              <a:t>Divide by </a:t>
            </a:r>
            <a:r>
              <a:rPr lang="en-US" sz="2000">
                <a:solidFill>
                  <a:srgbClr val="FF00FF"/>
                </a:solidFill>
                <a:latin typeface="Symbol" pitchFamily="18" charset="2"/>
              </a:rPr>
              <a:t>-</a:t>
            </a:r>
            <a:r>
              <a:rPr lang="en-US" sz="2000">
                <a:solidFill>
                  <a:srgbClr val="FF00FF"/>
                </a:solidFill>
              </a:rPr>
              <a:t>1 </a:t>
            </a:r>
            <a:r>
              <a:rPr lang="en-US" sz="2000">
                <a:solidFill>
                  <a:srgbClr val="008080"/>
                </a:solidFill>
              </a:rPr>
              <a:t>so that the coefficient is +1.</a:t>
            </a:r>
            <a:endParaRPr lang="en-US" sz="2000" i="1">
              <a:solidFill>
                <a:srgbClr val="008080"/>
              </a:solidFill>
            </a:endParaRPr>
          </a:p>
        </p:txBody>
      </p:sp>
      <p:sp>
        <p:nvSpPr>
          <p:cNvPr id="14345" name="Rectangle 29"/>
          <p:cNvSpPr>
            <a:spLocks noChangeArrowheads="1"/>
          </p:cNvSpPr>
          <p:nvPr/>
        </p:nvSpPr>
        <p:spPr bwMode="auto">
          <a:xfrm>
            <a:off x="4495800" y="5065252"/>
            <a:ext cx="2819400" cy="400050"/>
          </a:xfrm>
          <a:prstGeom prst="rect">
            <a:avLst/>
          </a:prstGeom>
          <a:noFill/>
          <a:ln w="9525">
            <a:noFill/>
            <a:miter lim="800000"/>
            <a:headEnd/>
            <a:tailEnd/>
          </a:ln>
        </p:spPr>
        <p:txBody>
          <a:bodyPr>
            <a:spAutoFit/>
          </a:bodyPr>
          <a:lstStyle/>
          <a:p>
            <a:r>
              <a:rPr lang="en-US" sz="2000">
                <a:solidFill>
                  <a:srgbClr val="008080"/>
                </a:solidFill>
              </a:rPr>
              <a:t>Substitute  </a:t>
            </a:r>
            <a:r>
              <a:rPr lang="en-US" sz="2000" i="1">
                <a:solidFill>
                  <a:srgbClr val="008080"/>
                </a:solidFill>
              </a:rPr>
              <a:t>x</a:t>
            </a:r>
            <a:r>
              <a:rPr lang="en-US" sz="2000">
                <a:solidFill>
                  <a:srgbClr val="008080"/>
                </a:solidFill>
              </a:rPr>
              <a:t> = </a:t>
            </a:r>
            <a:r>
              <a:rPr lang="en-US" sz="2000">
                <a:solidFill>
                  <a:srgbClr val="008080"/>
                </a:solidFill>
                <a:latin typeface="Symbol" pitchFamily="18" charset="2"/>
              </a:rPr>
              <a:t>-</a:t>
            </a:r>
            <a:r>
              <a:rPr lang="en-US" sz="2000">
                <a:solidFill>
                  <a:srgbClr val="008080"/>
                </a:solidFill>
              </a:rPr>
              <a:t>4.</a:t>
            </a:r>
            <a:endParaRPr lang="en-US" sz="2000" i="1">
              <a:solidFill>
                <a:srgbClr val="008080"/>
              </a:solidFill>
            </a:endParaRPr>
          </a:p>
        </p:txBody>
      </p:sp>
      <p:sp>
        <p:nvSpPr>
          <p:cNvPr id="14346" name="Rectangle 29"/>
          <p:cNvSpPr>
            <a:spLocks noChangeArrowheads="1"/>
          </p:cNvSpPr>
          <p:nvPr/>
        </p:nvSpPr>
        <p:spPr bwMode="auto">
          <a:xfrm>
            <a:off x="4495800" y="5619290"/>
            <a:ext cx="2819400" cy="400050"/>
          </a:xfrm>
          <a:prstGeom prst="rect">
            <a:avLst/>
          </a:prstGeom>
          <a:noFill/>
          <a:ln w="9525">
            <a:noFill/>
            <a:miter lim="800000"/>
            <a:headEnd/>
            <a:tailEnd/>
          </a:ln>
        </p:spPr>
        <p:txBody>
          <a:bodyPr>
            <a:spAutoFit/>
          </a:bodyPr>
          <a:lstStyle/>
          <a:p>
            <a:r>
              <a:rPr lang="en-US" sz="2000">
                <a:solidFill>
                  <a:srgbClr val="008080"/>
                </a:solidFill>
              </a:rPr>
              <a:t>True statement.</a:t>
            </a:r>
            <a:endParaRPr lang="en-US" sz="2000" i="1">
              <a:solidFill>
                <a:srgbClr val="008080"/>
              </a:solidFill>
            </a:endParaRPr>
          </a:p>
        </p:txBody>
      </p:sp>
      <p:graphicFrame>
        <p:nvGraphicFramePr>
          <p:cNvPr id="2" name="Object 5"/>
          <p:cNvGraphicFramePr>
            <a:graphicFrameLocks noChangeAspect="1"/>
          </p:cNvGraphicFramePr>
          <p:nvPr/>
        </p:nvGraphicFramePr>
        <p:xfrm>
          <a:off x="2317956" y="1966452"/>
          <a:ext cx="952500" cy="279400"/>
        </p:xfrm>
        <a:graphic>
          <a:graphicData uri="http://schemas.openxmlformats.org/presentationml/2006/ole">
            <mc:AlternateContent xmlns:mc="http://schemas.openxmlformats.org/markup-compatibility/2006">
              <mc:Choice xmlns:v="urn:schemas-microsoft-com:vml" Requires="v">
                <p:oleObj spid="_x0000_s14349" name="Equation" r:id="rId5" imgW="952200" imgH="279360" progId="Equation.DSMT4">
                  <p:embed/>
                </p:oleObj>
              </mc:Choice>
              <mc:Fallback>
                <p:oleObj name="Equation" r:id="rId5" imgW="952200" imgH="2793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17956" y="1966452"/>
                        <a:ext cx="95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6"/>
          <p:cNvGraphicFramePr>
            <a:graphicFrameLocks noChangeAspect="1"/>
          </p:cNvGraphicFramePr>
          <p:nvPr/>
        </p:nvGraphicFramePr>
        <p:xfrm>
          <a:off x="2136060" y="2514600"/>
          <a:ext cx="1117600" cy="279400"/>
        </p:xfrm>
        <a:graphic>
          <a:graphicData uri="http://schemas.openxmlformats.org/presentationml/2006/ole">
            <mc:AlternateContent xmlns:mc="http://schemas.openxmlformats.org/markup-compatibility/2006">
              <mc:Choice xmlns:v="urn:schemas-microsoft-com:vml" Requires="v">
                <p:oleObj spid="_x0000_s14350" name="Equation" r:id="rId7" imgW="1117440" imgH="279360" progId="Equation.DSMT4">
                  <p:embed/>
                </p:oleObj>
              </mc:Choice>
              <mc:Fallback>
                <p:oleObj name="Equation" r:id="rId7" imgW="1117440" imgH="2793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6060" y="2514600"/>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7"/>
          <p:cNvGraphicFramePr>
            <a:graphicFrameLocks noChangeAspect="1"/>
          </p:cNvGraphicFramePr>
          <p:nvPr/>
        </p:nvGraphicFramePr>
        <p:xfrm>
          <a:off x="2104104" y="2971800"/>
          <a:ext cx="1422400" cy="838200"/>
        </p:xfrm>
        <a:graphic>
          <a:graphicData uri="http://schemas.openxmlformats.org/presentationml/2006/ole">
            <mc:AlternateContent xmlns:mc="http://schemas.openxmlformats.org/markup-compatibility/2006">
              <mc:Choice xmlns:v="urn:schemas-microsoft-com:vml" Requires="v">
                <p:oleObj spid="_x0000_s14351" name="Equation" r:id="rId9" imgW="1422360" imgH="838080" progId="Equation.DSMT4">
                  <p:embed/>
                </p:oleObj>
              </mc:Choice>
              <mc:Fallback>
                <p:oleObj name="Equation" r:id="rId9" imgW="142236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04104" y="2971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8"/>
          <p:cNvGraphicFramePr>
            <a:graphicFrameLocks noChangeAspect="1"/>
          </p:cNvGraphicFramePr>
          <p:nvPr/>
        </p:nvGraphicFramePr>
        <p:xfrm>
          <a:off x="2514600" y="3962400"/>
          <a:ext cx="939800" cy="279400"/>
        </p:xfrm>
        <a:graphic>
          <a:graphicData uri="http://schemas.openxmlformats.org/presentationml/2006/ole">
            <mc:AlternateContent xmlns:mc="http://schemas.openxmlformats.org/markup-compatibility/2006">
              <mc:Choice xmlns:v="urn:schemas-microsoft-com:vml" Requires="v">
                <p:oleObj spid="_x0000_s14352" name="Equation" r:id="rId11" imgW="939600" imgH="279360" progId="Equation.DSMT4">
                  <p:embed/>
                </p:oleObj>
              </mc:Choice>
              <mc:Fallback>
                <p:oleObj name="Equation" r:id="rId11" imgW="939600" imgH="2793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4600" y="3962400"/>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9"/>
          <p:cNvGraphicFramePr>
            <a:graphicFrameLocks noChangeAspect="1"/>
          </p:cNvGraphicFramePr>
          <p:nvPr/>
        </p:nvGraphicFramePr>
        <p:xfrm>
          <a:off x="2376948" y="4557252"/>
          <a:ext cx="952500" cy="279400"/>
        </p:xfrm>
        <a:graphic>
          <a:graphicData uri="http://schemas.openxmlformats.org/presentationml/2006/ole">
            <mc:AlternateContent xmlns:mc="http://schemas.openxmlformats.org/markup-compatibility/2006">
              <mc:Choice xmlns:v="urn:schemas-microsoft-com:vml" Requires="v">
                <p:oleObj spid="_x0000_s14353" name="Equation" r:id="rId13" imgW="952200" imgH="279360" progId="Equation.DSMT4">
                  <p:embed/>
                </p:oleObj>
              </mc:Choice>
              <mc:Fallback>
                <p:oleObj name="Equation" r:id="rId13" imgW="952200" imgH="2793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76948" y="4557252"/>
                        <a:ext cx="95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10"/>
          <p:cNvGraphicFramePr>
            <a:graphicFrameLocks noChangeAspect="1"/>
          </p:cNvGraphicFramePr>
          <p:nvPr/>
        </p:nvGraphicFramePr>
        <p:xfrm>
          <a:off x="1930400" y="5107448"/>
          <a:ext cx="1422400" cy="469900"/>
        </p:xfrm>
        <a:graphic>
          <a:graphicData uri="http://schemas.openxmlformats.org/presentationml/2006/ole">
            <mc:AlternateContent xmlns:mc="http://schemas.openxmlformats.org/markup-compatibility/2006">
              <mc:Choice xmlns:v="urn:schemas-microsoft-com:vml" Requires="v">
                <p:oleObj spid="_x0000_s14354" name="Equation" r:id="rId15" imgW="1422360" imgH="469800" progId="Equation.DSMT4">
                  <p:embed/>
                </p:oleObj>
              </mc:Choice>
              <mc:Fallback>
                <p:oleObj name="Equation" r:id="rId15" imgW="1422360" imgH="4698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30400" y="5107448"/>
                        <a:ext cx="1422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605548" y="5683044"/>
          <a:ext cx="736600" cy="279400"/>
        </p:xfrm>
        <a:graphic>
          <a:graphicData uri="http://schemas.openxmlformats.org/presentationml/2006/ole">
            <mc:AlternateContent xmlns:mc="http://schemas.openxmlformats.org/markup-compatibility/2006">
              <mc:Choice xmlns:v="urn:schemas-microsoft-com:vml" Requires="v">
                <p:oleObj spid="_x0000_s14355" name="Equation" r:id="rId17" imgW="736560" imgH="279360" progId="Equation.DSMT4">
                  <p:embed/>
                </p:oleObj>
              </mc:Choice>
              <mc:Fallback>
                <p:oleObj name="Equation" r:id="rId17" imgW="736560" imgH="2793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05548" y="5683044"/>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34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4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34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34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3" grpId="0"/>
      <p:bldP spid="14344" grpId="0"/>
      <p:bldP spid="14345" grpId="0"/>
      <p:bldP spid="1434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z="3200" smtClean="0">
                <a:solidFill>
                  <a:schemeClr val="accent1"/>
                </a:solidFill>
              </a:rPr>
              <a:t>Problem Solving</a:t>
            </a:r>
            <a:endParaRPr lang="en-US" sz="3200" smtClean="0"/>
          </a:p>
        </p:txBody>
      </p:sp>
      <p:sp>
        <p:nvSpPr>
          <p:cNvPr id="32771" name="Content Placeholder 2"/>
          <p:cNvSpPr>
            <a:spLocks noGrp="1"/>
          </p:cNvSpPr>
          <p:nvPr>
            <p:ph idx="1"/>
          </p:nvPr>
        </p:nvSpPr>
        <p:spPr>
          <a:xfrm>
            <a:off x="457200" y="1295400"/>
            <a:ext cx="8229600" cy="4419600"/>
          </a:xfrm>
          <a:solidFill>
            <a:srgbClr val="FFFFCC"/>
          </a:solidFill>
          <a:ln w="28575">
            <a:solidFill>
              <a:srgbClr val="000000"/>
            </a:solidFill>
          </a:ln>
        </p:spPr>
        <p:txBody>
          <a:bodyPr>
            <a:noAutofit/>
          </a:bodyPr>
          <a:lstStyle/>
          <a:p>
            <a:pPr marL="533400" indent="-533400" algn="ctr" eaLnBrk="0" hangingPunct="0">
              <a:spcBef>
                <a:spcPts val="0"/>
              </a:spcBef>
              <a:tabLst>
                <a:tab pos="457200" algn="l"/>
              </a:tabLst>
              <a:defRPr/>
            </a:pPr>
            <a:r>
              <a:rPr lang="en-US" b="1" dirty="0" smtClean="0">
                <a:solidFill>
                  <a:srgbClr val="000000"/>
                </a:solidFill>
              </a:rPr>
              <a:t>Basic Steps for Solving Applications </a:t>
            </a:r>
          </a:p>
          <a:p>
            <a:pPr>
              <a:spcBef>
                <a:spcPts val="0"/>
              </a:spcBef>
              <a:tabLst>
                <a:tab pos="457200" algn="l"/>
              </a:tabLst>
              <a:defRPr/>
            </a:pPr>
            <a:r>
              <a:rPr lang="en-US" b="1" dirty="0" smtClean="0">
                <a:solidFill>
                  <a:srgbClr val="000000"/>
                </a:solidFill>
              </a:rPr>
              <a:t>1.</a:t>
            </a:r>
            <a:r>
              <a:rPr lang="en-US" dirty="0" smtClean="0">
                <a:solidFill>
                  <a:srgbClr val="000000"/>
                </a:solidFill>
              </a:rPr>
              <a:t>	Understand the problem. For example, </a:t>
            </a:r>
          </a:p>
          <a:p>
            <a:pPr>
              <a:spcBef>
                <a:spcPts val="0"/>
              </a:spcBef>
              <a:tabLst>
                <a:tab pos="457200" algn="l"/>
              </a:tabLst>
              <a:defRPr/>
            </a:pPr>
            <a:r>
              <a:rPr lang="en-US" dirty="0" smtClean="0">
                <a:solidFill>
                  <a:srgbClr val="000000"/>
                </a:solidFill>
              </a:rPr>
              <a:t>	</a:t>
            </a:r>
            <a:r>
              <a:rPr lang="en-US" b="1" dirty="0" smtClean="0">
                <a:solidFill>
                  <a:srgbClr val="000000"/>
                </a:solidFill>
              </a:rPr>
              <a:t>a.	</a:t>
            </a:r>
            <a:r>
              <a:rPr lang="en-US" dirty="0" smtClean="0">
                <a:solidFill>
                  <a:srgbClr val="000000"/>
                </a:solidFill>
              </a:rPr>
              <a:t>Read the problem carefully, maybe several times. </a:t>
            </a:r>
          </a:p>
          <a:p>
            <a:pPr>
              <a:spcBef>
                <a:spcPts val="0"/>
              </a:spcBef>
              <a:tabLst>
                <a:tab pos="457200" algn="l"/>
              </a:tabLst>
              <a:defRPr/>
            </a:pPr>
            <a:r>
              <a:rPr lang="en-US" dirty="0" smtClean="0">
                <a:solidFill>
                  <a:srgbClr val="000000"/>
                </a:solidFill>
              </a:rPr>
              <a:t>	</a:t>
            </a:r>
            <a:r>
              <a:rPr lang="en-US" b="1" dirty="0" smtClean="0">
                <a:solidFill>
                  <a:srgbClr val="000000"/>
                </a:solidFill>
              </a:rPr>
              <a:t>b.	</a:t>
            </a:r>
            <a:r>
              <a:rPr lang="en-US" dirty="0" smtClean="0">
                <a:solidFill>
                  <a:srgbClr val="000000"/>
                </a:solidFill>
              </a:rPr>
              <a:t>Understand all the words. </a:t>
            </a:r>
          </a:p>
          <a:p>
            <a:pPr>
              <a:spcBef>
                <a:spcPts val="0"/>
              </a:spcBef>
              <a:tabLst>
                <a:tab pos="457200" algn="l"/>
              </a:tabLst>
              <a:defRPr/>
            </a:pPr>
            <a:r>
              <a:rPr lang="en-US" dirty="0" smtClean="0">
                <a:solidFill>
                  <a:srgbClr val="000000"/>
                </a:solidFill>
              </a:rPr>
              <a:t>	</a:t>
            </a:r>
            <a:r>
              <a:rPr lang="en-US" b="1" dirty="0" smtClean="0">
                <a:solidFill>
                  <a:srgbClr val="000000"/>
                </a:solidFill>
              </a:rPr>
              <a:t>c.	</a:t>
            </a:r>
            <a:r>
              <a:rPr lang="en-US" dirty="0" smtClean="0">
                <a:solidFill>
                  <a:srgbClr val="000000"/>
                </a:solidFill>
              </a:rPr>
              <a:t>If it helps, restate the problem in your own 			words. </a:t>
            </a:r>
          </a:p>
          <a:p>
            <a:pPr>
              <a:spcBef>
                <a:spcPts val="0"/>
              </a:spcBef>
              <a:tabLst>
                <a:tab pos="457200" algn="l"/>
              </a:tabLst>
              <a:defRPr/>
            </a:pPr>
            <a:r>
              <a:rPr lang="en-US" dirty="0" smtClean="0">
                <a:solidFill>
                  <a:srgbClr val="000000"/>
                </a:solidFill>
              </a:rPr>
              <a:t>	</a:t>
            </a:r>
            <a:r>
              <a:rPr lang="en-US" b="1" dirty="0" smtClean="0">
                <a:solidFill>
                  <a:srgbClr val="000000"/>
                </a:solidFill>
              </a:rPr>
              <a:t>d.	</a:t>
            </a:r>
            <a:r>
              <a:rPr lang="en-US" dirty="0" smtClean="0">
                <a:solidFill>
                  <a:srgbClr val="000000"/>
                </a:solidFill>
              </a:rPr>
              <a:t>Be sure that there is enough information.</a:t>
            </a:r>
          </a:p>
          <a:p>
            <a:pPr>
              <a:spcBef>
                <a:spcPts val="0"/>
              </a:spcBef>
              <a:tabLst>
                <a:tab pos="457200" algn="l"/>
              </a:tabLst>
              <a:defRPr/>
            </a:pPr>
            <a:r>
              <a:rPr lang="en-US" b="1" dirty="0" smtClean="0">
                <a:solidFill>
                  <a:srgbClr val="000000"/>
                </a:solidFill>
              </a:rPr>
              <a:t>2.</a:t>
            </a:r>
            <a:r>
              <a:rPr lang="en-US" dirty="0" smtClean="0">
                <a:solidFill>
                  <a:srgbClr val="000000"/>
                </a:solidFill>
              </a:rPr>
              <a:t>	Devise a plan. For example, </a:t>
            </a:r>
          </a:p>
          <a:p>
            <a:pPr>
              <a:spcBef>
                <a:spcPts val="0"/>
              </a:spcBef>
              <a:tabLst>
                <a:tab pos="457200" algn="l"/>
              </a:tabLst>
              <a:defRPr/>
            </a:pPr>
            <a:r>
              <a:rPr lang="en-US" dirty="0" smtClean="0">
                <a:solidFill>
                  <a:srgbClr val="000000"/>
                </a:solidFill>
              </a:rPr>
              <a:t>	</a:t>
            </a:r>
            <a:r>
              <a:rPr lang="en-US" b="1" dirty="0" smtClean="0">
                <a:solidFill>
                  <a:srgbClr val="000000"/>
                </a:solidFill>
              </a:rPr>
              <a:t>a.</a:t>
            </a:r>
            <a:r>
              <a:rPr lang="en-US" dirty="0" smtClean="0">
                <a:solidFill>
                  <a:srgbClr val="000000"/>
                </a:solidFill>
              </a:rPr>
              <a:t>	Guess, estimate, or make a list of possibilities. </a:t>
            </a:r>
          </a:p>
          <a:p>
            <a:pPr>
              <a:spcBef>
                <a:spcPts val="0"/>
              </a:spcBef>
              <a:tabLst>
                <a:tab pos="457200" algn="l"/>
              </a:tabLst>
              <a:defRPr/>
            </a:pPr>
            <a:r>
              <a:rPr lang="en-US" dirty="0" smtClean="0">
                <a:solidFill>
                  <a:srgbClr val="000000"/>
                </a:solidFill>
              </a:rPr>
              <a:t>	</a:t>
            </a:r>
            <a:r>
              <a:rPr lang="en-US" b="1" dirty="0" smtClean="0">
                <a:solidFill>
                  <a:srgbClr val="000000"/>
                </a:solidFill>
              </a:rPr>
              <a:t>b.</a:t>
            </a:r>
            <a:r>
              <a:rPr lang="en-US" dirty="0" smtClean="0">
                <a:solidFill>
                  <a:srgbClr val="000000"/>
                </a:solidFill>
              </a:rPr>
              <a:t>	Draw a picture or diagram.</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z="3200" smtClean="0">
                <a:solidFill>
                  <a:schemeClr val="accent1"/>
                </a:solidFill>
              </a:rPr>
              <a:t>Problem Solving</a:t>
            </a:r>
            <a:endParaRPr lang="en-US" sz="3200" smtClean="0"/>
          </a:p>
        </p:txBody>
      </p:sp>
      <p:sp>
        <p:nvSpPr>
          <p:cNvPr id="33795" name="Content Placeholder 2"/>
          <p:cNvSpPr>
            <a:spLocks noGrp="1"/>
          </p:cNvSpPr>
          <p:nvPr>
            <p:ph idx="1"/>
          </p:nvPr>
        </p:nvSpPr>
        <p:spPr>
          <a:xfrm>
            <a:off x="457200" y="1280160"/>
            <a:ext cx="8229600" cy="3970318"/>
          </a:xfrm>
          <a:solidFill>
            <a:srgbClr val="FFFFCC"/>
          </a:solidFill>
          <a:ln w="28575">
            <a:solidFill>
              <a:srgbClr val="000000"/>
            </a:solidFill>
          </a:ln>
        </p:spPr>
        <p:txBody>
          <a:bodyPr>
            <a:spAutoFit/>
          </a:bodyPr>
          <a:lstStyle/>
          <a:p>
            <a:pPr marL="533400" indent="-533400" algn="ctr" eaLnBrk="0" hangingPunct="0">
              <a:tabLst>
                <a:tab pos="457200" algn="l"/>
              </a:tabLst>
              <a:defRPr/>
            </a:pPr>
            <a:r>
              <a:rPr lang="en-US" b="1" dirty="0" smtClean="0">
                <a:solidFill>
                  <a:srgbClr val="000000"/>
                </a:solidFill>
              </a:rPr>
              <a:t>Basic Steps for Solving Applications (cont.)</a:t>
            </a:r>
          </a:p>
          <a:p>
            <a:pPr>
              <a:tabLst>
                <a:tab pos="457200" algn="l"/>
              </a:tabLst>
              <a:defRPr/>
            </a:pPr>
            <a:r>
              <a:rPr lang="en-US" dirty="0" smtClean="0">
                <a:solidFill>
                  <a:srgbClr val="000000"/>
                </a:solidFill>
              </a:rPr>
              <a:t>	</a:t>
            </a:r>
            <a:r>
              <a:rPr lang="en-US" b="1" dirty="0" smtClean="0">
                <a:solidFill>
                  <a:srgbClr val="000000"/>
                </a:solidFill>
              </a:rPr>
              <a:t>c.</a:t>
            </a:r>
            <a:r>
              <a:rPr lang="en-US" dirty="0" smtClean="0">
                <a:solidFill>
                  <a:srgbClr val="000000"/>
                </a:solidFill>
              </a:rPr>
              <a:t>	Represent the unknown quantity with a variable 		and form an equation.</a:t>
            </a:r>
          </a:p>
          <a:p>
            <a:pPr>
              <a:tabLst>
                <a:tab pos="457200" algn="l"/>
              </a:tabLst>
              <a:defRPr/>
            </a:pPr>
            <a:r>
              <a:rPr lang="en-US" b="1" dirty="0" smtClean="0">
                <a:solidFill>
                  <a:srgbClr val="000000"/>
                </a:solidFill>
              </a:rPr>
              <a:t>3.</a:t>
            </a:r>
            <a:r>
              <a:rPr lang="en-US" dirty="0" smtClean="0">
                <a:solidFill>
                  <a:srgbClr val="000000"/>
                </a:solidFill>
              </a:rPr>
              <a:t>	Carry out the plan. For example, </a:t>
            </a:r>
          </a:p>
          <a:p>
            <a:pPr>
              <a:tabLst>
                <a:tab pos="457200" algn="l"/>
              </a:tabLst>
              <a:defRPr/>
            </a:pPr>
            <a:r>
              <a:rPr lang="en-US" dirty="0" smtClean="0">
                <a:solidFill>
                  <a:srgbClr val="000000"/>
                </a:solidFill>
              </a:rPr>
              <a:t>	</a:t>
            </a:r>
            <a:r>
              <a:rPr lang="en-US" b="1" dirty="0" smtClean="0">
                <a:solidFill>
                  <a:srgbClr val="000000"/>
                </a:solidFill>
              </a:rPr>
              <a:t>a.</a:t>
            </a:r>
            <a:r>
              <a:rPr lang="en-US" dirty="0" smtClean="0">
                <a:solidFill>
                  <a:srgbClr val="000000"/>
                </a:solidFill>
              </a:rPr>
              <a:t>	Try all the possibilities you have listed. </a:t>
            </a:r>
          </a:p>
          <a:p>
            <a:pPr>
              <a:tabLst>
                <a:tab pos="457200" algn="l"/>
              </a:tabLst>
              <a:defRPr/>
            </a:pPr>
            <a:r>
              <a:rPr lang="en-US" dirty="0" smtClean="0">
                <a:solidFill>
                  <a:srgbClr val="000000"/>
                </a:solidFill>
              </a:rPr>
              <a:t>	</a:t>
            </a:r>
            <a:r>
              <a:rPr lang="en-US" b="1" dirty="0" smtClean="0">
                <a:solidFill>
                  <a:srgbClr val="000000"/>
                </a:solidFill>
              </a:rPr>
              <a:t>b.</a:t>
            </a:r>
            <a:r>
              <a:rPr lang="en-US" dirty="0" smtClean="0">
                <a:solidFill>
                  <a:srgbClr val="000000"/>
                </a:solidFill>
              </a:rPr>
              <a:t>	Study your picture or diagram for insight into the 		solution. </a:t>
            </a:r>
          </a:p>
          <a:p>
            <a:pPr>
              <a:tabLst>
                <a:tab pos="457200" algn="l"/>
              </a:tabLst>
              <a:defRPr/>
            </a:pPr>
            <a:r>
              <a:rPr lang="en-US" dirty="0" smtClean="0">
                <a:solidFill>
                  <a:srgbClr val="000000"/>
                </a:solidFill>
              </a:rPr>
              <a:t>	</a:t>
            </a:r>
            <a:r>
              <a:rPr lang="en-US" b="1" dirty="0" smtClean="0">
                <a:solidFill>
                  <a:srgbClr val="000000"/>
                </a:solidFill>
              </a:rPr>
              <a:t>c.</a:t>
            </a:r>
            <a:r>
              <a:rPr lang="en-US" dirty="0" smtClean="0">
                <a:solidFill>
                  <a:srgbClr val="000000"/>
                </a:solidFill>
              </a:rPr>
              <a:t>	Solve any equation that you may have set up.</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z="3200" smtClean="0">
                <a:solidFill>
                  <a:schemeClr val="accent1"/>
                </a:solidFill>
              </a:rPr>
              <a:t>Problem Solving</a:t>
            </a:r>
            <a:endParaRPr lang="en-US" sz="3200" smtClean="0"/>
          </a:p>
        </p:txBody>
      </p:sp>
      <p:sp>
        <p:nvSpPr>
          <p:cNvPr id="34819"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marL="533400" indent="-533400" algn="ctr" eaLnBrk="0" hangingPunct="0">
              <a:tabLst>
                <a:tab pos="457200" algn="l"/>
              </a:tabLst>
              <a:defRPr/>
            </a:pPr>
            <a:r>
              <a:rPr lang="en-US" b="1" dirty="0" smtClean="0">
                <a:solidFill>
                  <a:srgbClr val="000000"/>
                </a:solidFill>
              </a:rPr>
              <a:t>Basic Steps for Solving Applications (cont.)</a:t>
            </a:r>
          </a:p>
          <a:p>
            <a:pPr>
              <a:tabLst>
                <a:tab pos="457200" algn="l"/>
              </a:tabLst>
              <a:defRPr/>
            </a:pPr>
            <a:r>
              <a:rPr lang="en-US" b="1" dirty="0" smtClean="0">
                <a:solidFill>
                  <a:srgbClr val="000000"/>
                </a:solidFill>
              </a:rPr>
              <a:t>4.</a:t>
            </a:r>
            <a:r>
              <a:rPr lang="en-US" dirty="0" smtClean="0">
                <a:solidFill>
                  <a:srgbClr val="000000"/>
                </a:solidFill>
              </a:rPr>
              <a:t>	Look back over the results. For example, </a:t>
            </a:r>
          </a:p>
          <a:p>
            <a:pPr>
              <a:tabLst>
                <a:tab pos="457200" algn="l"/>
              </a:tabLst>
              <a:defRPr/>
            </a:pPr>
            <a:r>
              <a:rPr lang="en-US" dirty="0" smtClean="0">
                <a:solidFill>
                  <a:srgbClr val="000000"/>
                </a:solidFill>
              </a:rPr>
              <a:t>	</a:t>
            </a:r>
            <a:r>
              <a:rPr lang="en-US" b="1" dirty="0" smtClean="0">
                <a:solidFill>
                  <a:srgbClr val="000000"/>
                </a:solidFill>
              </a:rPr>
              <a:t>a.</a:t>
            </a:r>
            <a:r>
              <a:rPr lang="en-US" dirty="0" smtClean="0">
                <a:solidFill>
                  <a:srgbClr val="000000"/>
                </a:solidFill>
              </a:rPr>
              <a:t>	Can you see an easier way to solve the problem? </a:t>
            </a:r>
          </a:p>
          <a:p>
            <a:pPr>
              <a:tabLst>
                <a:tab pos="457200" algn="l"/>
              </a:tabLst>
              <a:defRPr/>
            </a:pPr>
            <a:r>
              <a:rPr lang="en-US" dirty="0" smtClean="0">
                <a:solidFill>
                  <a:srgbClr val="000000"/>
                </a:solidFill>
              </a:rPr>
              <a:t>	</a:t>
            </a:r>
            <a:r>
              <a:rPr lang="en-US" b="1" dirty="0" smtClean="0">
                <a:solidFill>
                  <a:srgbClr val="000000"/>
                </a:solidFill>
              </a:rPr>
              <a:t>b.</a:t>
            </a:r>
            <a:r>
              <a:rPr lang="en-US" dirty="0" smtClean="0">
                <a:solidFill>
                  <a:srgbClr val="000000"/>
                </a:solidFill>
              </a:rPr>
              <a:t>	Does your solution actually work? Does it make 		sense in terms of the wording of the problem? Is 		it reasonable? </a:t>
            </a:r>
          </a:p>
          <a:p>
            <a:pPr>
              <a:tabLst>
                <a:tab pos="457200" algn="l"/>
              </a:tabLst>
              <a:defRPr/>
            </a:pPr>
            <a:r>
              <a:rPr lang="en-US" dirty="0" smtClean="0">
                <a:solidFill>
                  <a:srgbClr val="000000"/>
                </a:solidFill>
              </a:rPr>
              <a:t>	</a:t>
            </a:r>
            <a:r>
              <a:rPr lang="en-US" b="1" dirty="0" smtClean="0">
                <a:solidFill>
                  <a:srgbClr val="000000"/>
                </a:solidFill>
              </a:rPr>
              <a:t>c.</a:t>
            </a:r>
            <a:r>
              <a:rPr lang="en-US" dirty="0" smtClean="0">
                <a:solidFill>
                  <a:srgbClr val="000000"/>
                </a:solidFill>
              </a:rPr>
              <a:t>	If there is an equation, check your answer in the 		equation.</a:t>
            </a:r>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z="3200" smtClean="0">
                <a:solidFill>
                  <a:schemeClr val="accent1"/>
                </a:solidFill>
              </a:rPr>
              <a:t>Problem Solving</a:t>
            </a:r>
            <a:endParaRPr lang="en-US" sz="3200" smtClean="0"/>
          </a:p>
        </p:txBody>
      </p:sp>
      <p:sp>
        <p:nvSpPr>
          <p:cNvPr id="35843" name="Content Placeholder 2"/>
          <p:cNvSpPr>
            <a:spLocks noGrp="1"/>
          </p:cNvSpPr>
          <p:nvPr>
            <p:ph idx="1"/>
          </p:nvPr>
        </p:nvSpPr>
        <p:spPr>
          <a:xfrm>
            <a:off x="457200" y="1280160"/>
            <a:ext cx="8229600" cy="4056495"/>
          </a:xfrm>
          <a:ln w="28575">
            <a:solidFill>
              <a:srgbClr val="FF0000"/>
            </a:solidFill>
          </a:ln>
        </p:spPr>
        <p:txBody>
          <a:bodyPr>
            <a:spAutoFit/>
          </a:bodyPr>
          <a:lstStyle/>
          <a:p>
            <a:pPr algn="ctr" eaLnBrk="0" hangingPunct="0"/>
            <a:r>
              <a:rPr lang="en-US" b="1" dirty="0" smtClean="0">
                <a:solidFill>
                  <a:srgbClr val="000000"/>
                </a:solidFill>
              </a:rPr>
              <a:t>Notes</a:t>
            </a:r>
          </a:p>
          <a:p>
            <a:pPr eaLnBrk="0" hangingPunct="0"/>
            <a:r>
              <a:rPr lang="en-US" dirty="0" smtClean="0">
                <a:solidFill>
                  <a:srgbClr val="000000"/>
                </a:solidFill>
              </a:rPr>
              <a:t>You may find that many of the applications in this section can be solved by “reasoning,” and there is nothing wrong with that approach. Reasoning is a fundamental part of all of mathematics. However, keep in mind that the algebraic techniques you are learning are important. They also involve reasoning and will prove very useful in solving more complicated problems in later sections and in later courses.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z="3200" smtClean="0">
                <a:solidFill>
                  <a:schemeClr val="accent1"/>
                </a:solidFill>
              </a:rPr>
              <a:t>Example 3: Applications</a:t>
            </a:r>
            <a:endParaRPr lang="en-US" sz="3200" smtClean="0"/>
          </a:p>
        </p:txBody>
      </p:sp>
      <p:sp>
        <p:nvSpPr>
          <p:cNvPr id="3" name="Content Placeholder 2"/>
          <p:cNvSpPr>
            <a:spLocks noGrp="1"/>
          </p:cNvSpPr>
          <p:nvPr>
            <p:ph idx="1"/>
          </p:nvPr>
        </p:nvSpPr>
        <p:spPr/>
        <p:txBody>
          <a:bodyPr/>
          <a:lstStyle/>
          <a:p>
            <a:pPr marL="3175" indent="-3175">
              <a:buFont typeface="Courier New" pitchFamily="49" charset="0"/>
              <a:buNone/>
              <a:tabLst>
                <a:tab pos="457200" algn="l"/>
              </a:tabLst>
              <a:defRPr/>
            </a:pPr>
            <a:r>
              <a:rPr lang="en-US" b="1" i="0" dirty="0" smtClean="0">
                <a:solidFill>
                  <a:schemeClr val="tx1"/>
                </a:solidFill>
              </a:rPr>
              <a:t>a.</a:t>
            </a:r>
            <a:r>
              <a:rPr lang="en-US" i="0" dirty="0" smtClean="0">
                <a:solidFill>
                  <a:schemeClr val="tx1"/>
                </a:solidFill>
              </a:rPr>
              <a:t>	When a </a:t>
            </a:r>
            <a:r>
              <a:rPr lang="en-US" i="0" dirty="0" smtClean="0">
                <a:solidFill>
                  <a:srgbClr val="0000FF"/>
                </a:solidFill>
              </a:rPr>
              <a:t>$2.13 </a:t>
            </a:r>
            <a:r>
              <a:rPr lang="en-US" i="0" dirty="0" smtClean="0">
                <a:solidFill>
                  <a:schemeClr val="tx1"/>
                </a:solidFill>
              </a:rPr>
              <a:t>tax was added to the price of a skirt, 	the total bill was </a:t>
            </a:r>
            <a:r>
              <a:rPr lang="en-US" i="0" dirty="0" smtClean="0">
                <a:solidFill>
                  <a:srgbClr val="0000FF"/>
                </a:solidFill>
              </a:rPr>
              <a:t>$37.63</a:t>
            </a:r>
            <a:r>
              <a:rPr lang="en-US" i="0" dirty="0" smtClean="0">
                <a:solidFill>
                  <a:schemeClr val="tx1"/>
                </a:solidFill>
              </a:rPr>
              <a:t>. What was the price of the 	skirt?</a:t>
            </a:r>
          </a:p>
          <a:p>
            <a:pPr marL="0" indent="0">
              <a:buFont typeface="Courier New" pitchFamily="49" charset="0"/>
              <a:buNone/>
              <a:tabLst>
                <a:tab pos="1487488" algn="l"/>
              </a:tabLst>
              <a:defRPr/>
            </a:pPr>
            <a:r>
              <a:rPr lang="en-US" b="1" i="0" dirty="0" smtClean="0">
                <a:solidFill>
                  <a:schemeClr val="tx1"/>
                </a:solidFill>
              </a:rPr>
              <a:t>Solution: 	</a:t>
            </a:r>
            <a:endParaRPr lang="en-US" i="0" dirty="0" smtClean="0">
              <a:solidFill>
                <a:schemeClr val="tx1"/>
              </a:solidFill>
            </a:endParaRPr>
          </a:p>
          <a:p>
            <a:pPr marL="0" indent="0">
              <a:buFont typeface="Courier New" pitchFamily="49" charset="0"/>
              <a:buNone/>
              <a:tabLst>
                <a:tab pos="1487488" algn="l"/>
              </a:tabLst>
              <a:defRPr/>
            </a:pPr>
            <a:r>
              <a:rPr lang="en-US" i="0" dirty="0" smtClean="0">
                <a:solidFill>
                  <a:schemeClr val="tx1"/>
                </a:solidFill>
              </a:rPr>
              <a:t>	Now, use the relationship: </a:t>
            </a:r>
          </a:p>
          <a:p>
            <a:pPr marL="0" indent="0">
              <a:buFont typeface="Courier New" pitchFamily="49" charset="0"/>
              <a:buNone/>
              <a:tabLst>
                <a:tab pos="1487488" algn="l"/>
                <a:tab pos="2292350" algn="l"/>
              </a:tabLst>
              <a:defRPr/>
            </a:pPr>
            <a:r>
              <a:rPr lang="en-US" i="0" dirty="0" smtClean="0">
                <a:solidFill>
                  <a:schemeClr val="tx1"/>
                </a:solidFill>
              </a:rPr>
              <a:t>		price of skirt + tax = total bill </a:t>
            </a:r>
          </a:p>
          <a:p>
            <a:pPr marL="0" indent="0">
              <a:buFont typeface="Courier New" pitchFamily="49" charset="0"/>
              <a:buNone/>
              <a:tabLst>
                <a:tab pos="1487488" algn="l"/>
              </a:tabLst>
              <a:defRPr/>
            </a:pPr>
            <a:r>
              <a:rPr lang="en-US" i="0" dirty="0" smtClean="0">
                <a:solidFill>
                  <a:schemeClr val="tx1"/>
                </a:solidFill>
              </a:rPr>
              <a:t>	Set up the equation: </a:t>
            </a:r>
          </a:p>
          <a:p>
            <a:pPr marL="0" indent="0">
              <a:buFont typeface="Courier New" pitchFamily="49" charset="0"/>
              <a:buNone/>
              <a:tabLst>
                <a:tab pos="1487488" algn="l"/>
                <a:tab pos="2292350" algn="l"/>
              </a:tabLst>
              <a:defRPr/>
            </a:pPr>
            <a:r>
              <a:rPr lang="en-US" i="0" dirty="0" smtClean="0">
                <a:solidFill>
                  <a:schemeClr val="tx1"/>
                </a:solidFill>
              </a:rPr>
              <a:t>		</a:t>
            </a:r>
            <a:r>
              <a:rPr lang="en-US" i="1" dirty="0" smtClean="0">
                <a:solidFill>
                  <a:srgbClr val="00007D"/>
                </a:solidFill>
              </a:rPr>
              <a:t>x</a:t>
            </a:r>
            <a:r>
              <a:rPr lang="en-US" i="0" dirty="0" smtClean="0">
                <a:solidFill>
                  <a:srgbClr val="00007D"/>
                </a:solidFill>
              </a:rPr>
              <a:t> + 2.13 = 37.63 </a:t>
            </a:r>
          </a:p>
          <a:p>
            <a:pPr marL="0" indent="0">
              <a:buFont typeface="Courier New" pitchFamily="49" charset="0"/>
              <a:buNone/>
              <a:tabLst>
                <a:tab pos="1487488" algn="l"/>
              </a:tabLst>
              <a:defRPr/>
            </a:pPr>
            <a:r>
              <a:rPr lang="en-US" i="0" dirty="0" smtClean="0">
                <a:solidFill>
                  <a:schemeClr val="tx1"/>
                </a:solidFill>
              </a:rPr>
              <a:t>	</a:t>
            </a:r>
          </a:p>
          <a:p>
            <a:pPr marL="3175" indent="-3175">
              <a:buFont typeface="Courier New" pitchFamily="49" charset="0"/>
              <a:buNone/>
              <a:defRPr/>
            </a:pPr>
            <a:endParaRPr lang="en-US" dirty="0">
              <a:solidFill>
                <a:schemeClr val="tx1"/>
              </a:solidFill>
            </a:endParaRPr>
          </a:p>
        </p:txBody>
      </p:sp>
      <p:pic>
        <p:nvPicPr>
          <p:cNvPr id="36868" name="Picture 3" descr="skirt.png"/>
          <p:cNvPicPr>
            <a:picLocks noChangeAspect="1"/>
          </p:cNvPicPr>
          <p:nvPr/>
        </p:nvPicPr>
        <p:blipFill>
          <a:blip r:embed="rId2"/>
          <a:srcRect/>
          <a:stretch>
            <a:fillRect/>
          </a:stretch>
        </p:blipFill>
        <p:spPr bwMode="auto">
          <a:xfrm>
            <a:off x="7467600" y="3429000"/>
            <a:ext cx="1412875" cy="1752600"/>
          </a:xfrm>
          <a:prstGeom prst="rect">
            <a:avLst/>
          </a:prstGeom>
          <a:noFill/>
          <a:ln w="9525">
            <a:noFill/>
            <a:miter lim="800000"/>
            <a:headEnd/>
            <a:tailEnd/>
          </a:ln>
        </p:spPr>
      </p:pic>
      <p:sp>
        <p:nvSpPr>
          <p:cNvPr id="5" name="Rectangle 4"/>
          <p:cNvSpPr/>
          <p:nvPr/>
        </p:nvSpPr>
        <p:spPr>
          <a:xfrm>
            <a:off x="1956702" y="2652252"/>
            <a:ext cx="3682098" cy="523220"/>
          </a:xfrm>
          <a:prstGeom prst="rect">
            <a:avLst/>
          </a:prstGeom>
        </p:spPr>
        <p:txBody>
          <a:bodyPr wrap="none">
            <a:spAutoFit/>
          </a:bodyPr>
          <a:lstStyle/>
          <a:p>
            <a:r>
              <a:rPr lang="en-US" sz="2800" dirty="0" smtClean="0"/>
              <a:t>Let </a:t>
            </a:r>
            <a:r>
              <a:rPr lang="en-US" sz="2800" i="1" dirty="0" smtClean="0"/>
              <a:t>x</a:t>
            </a:r>
            <a:r>
              <a:rPr lang="en-US" sz="2800" dirty="0" smtClean="0"/>
              <a:t> = price of the skirt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itle 1"/>
          <p:cNvSpPr>
            <a:spLocks noGrp="1"/>
          </p:cNvSpPr>
          <p:nvPr>
            <p:ph type="title"/>
          </p:nvPr>
        </p:nvSpPr>
        <p:spPr/>
        <p:txBody>
          <a:bodyPr/>
          <a:lstStyle/>
          <a:p>
            <a:r>
              <a:rPr lang="en-US" sz="3200" smtClean="0">
                <a:solidFill>
                  <a:schemeClr val="accent1"/>
                </a:solidFill>
              </a:rPr>
              <a:t>Example 3: Applications (cont.)</a:t>
            </a:r>
            <a:endParaRPr lang="en-US" sz="3200" smtClean="0"/>
          </a:p>
        </p:txBody>
      </p:sp>
      <p:sp>
        <p:nvSpPr>
          <p:cNvPr id="15364" name="Content Placeholder 2"/>
          <p:cNvSpPr>
            <a:spLocks noGrp="1"/>
          </p:cNvSpPr>
          <p:nvPr>
            <p:ph idx="1"/>
          </p:nvPr>
        </p:nvSpPr>
        <p:spPr/>
        <p:txBody>
          <a:bodyPr/>
          <a:lstStyle/>
          <a:p>
            <a:pPr marL="3175" indent="-3175">
              <a:buFont typeface="Courier New" pitchFamily="49" charset="0"/>
              <a:buNone/>
            </a:pPr>
            <a:r>
              <a:rPr lang="en-US" i="0" dirty="0" smtClean="0">
                <a:solidFill>
                  <a:schemeClr val="tx1"/>
                </a:solidFill>
              </a:rPr>
              <a:t>Solve the equation:</a:t>
            </a:r>
            <a:endParaRPr lang="en-US" dirty="0" smtClean="0">
              <a:solidFill>
                <a:schemeClr val="tx1"/>
              </a:solidFill>
            </a:endParaRPr>
          </a:p>
          <a:p>
            <a:pPr marL="3175" indent="-3175">
              <a:buFont typeface="Courier New" pitchFamily="49" charset="0"/>
              <a:buNone/>
            </a:pPr>
            <a:endParaRPr lang="en-US" dirty="0" smtClean="0">
              <a:solidFill>
                <a:schemeClr val="tx1"/>
              </a:solidFill>
            </a:endParaRPr>
          </a:p>
          <a:p>
            <a:pPr marL="3175" indent="-3175">
              <a:buFont typeface="Courier New" pitchFamily="49" charset="0"/>
              <a:buNone/>
            </a:pPr>
            <a:endParaRPr lang="en-US" dirty="0" smtClean="0">
              <a:solidFill>
                <a:schemeClr val="tx1"/>
              </a:solidFill>
            </a:endParaRPr>
          </a:p>
          <a:p>
            <a:pPr marL="3175" indent="-3175">
              <a:buFont typeface="Courier New" pitchFamily="49" charset="0"/>
              <a:buNone/>
            </a:pPr>
            <a:r>
              <a:rPr lang="en-US" dirty="0" smtClean="0">
                <a:solidFill>
                  <a:schemeClr val="tx1"/>
                </a:solidFill>
              </a:rPr>
              <a:t>	</a:t>
            </a:r>
          </a:p>
          <a:p>
            <a:pPr marL="3175" indent="-3175">
              <a:buFont typeface="Courier New" pitchFamily="49" charset="0"/>
              <a:buNone/>
            </a:pPr>
            <a:endParaRPr lang="en-US" dirty="0" smtClean="0">
              <a:solidFill>
                <a:schemeClr val="tx1"/>
              </a:solidFill>
            </a:endParaRPr>
          </a:p>
          <a:p>
            <a:pPr marL="3175" indent="-3175">
              <a:buFont typeface="Courier New" pitchFamily="49" charset="0"/>
              <a:buNone/>
            </a:pPr>
            <a:r>
              <a:rPr lang="en-US" dirty="0" smtClean="0">
                <a:solidFill>
                  <a:schemeClr val="tx1"/>
                </a:solidFill>
              </a:rPr>
              <a:t>	</a:t>
            </a:r>
            <a:r>
              <a:rPr lang="en-US" i="0" dirty="0" smtClean="0">
                <a:solidFill>
                  <a:schemeClr val="tx1"/>
                </a:solidFill>
              </a:rPr>
              <a:t>The price of the skirt was </a:t>
            </a:r>
            <a:r>
              <a:rPr lang="en-US" i="0" dirty="0" smtClean="0">
                <a:solidFill>
                  <a:srgbClr val="FF0000"/>
                </a:solidFill>
              </a:rPr>
              <a:t>$35.50</a:t>
            </a:r>
            <a:r>
              <a:rPr lang="en-US" i="0" dirty="0" smtClean="0">
                <a:solidFill>
                  <a:schemeClr val="tx1"/>
                </a:solidFill>
              </a:rPr>
              <a:t>.</a:t>
            </a:r>
          </a:p>
          <a:p>
            <a:pPr marL="3175" indent="-3175">
              <a:buFont typeface="Courier New" pitchFamily="49" charset="0"/>
              <a:buNone/>
            </a:pPr>
            <a:endParaRPr lang="en-US" b="1" i="0" dirty="0" smtClean="0">
              <a:solidFill>
                <a:schemeClr val="tx1"/>
              </a:solidFill>
            </a:endParaRPr>
          </a:p>
        </p:txBody>
      </p:sp>
      <p:sp>
        <p:nvSpPr>
          <p:cNvPr id="15365" name="Rectangle 29"/>
          <p:cNvSpPr>
            <a:spLocks noChangeArrowheads="1"/>
          </p:cNvSpPr>
          <p:nvPr/>
        </p:nvSpPr>
        <p:spPr bwMode="auto">
          <a:xfrm>
            <a:off x="5384569" y="2053146"/>
            <a:ext cx="2819400" cy="1015663"/>
          </a:xfrm>
          <a:prstGeom prst="rect">
            <a:avLst/>
          </a:prstGeom>
          <a:noFill/>
          <a:ln w="9525">
            <a:noFill/>
            <a:miter lim="800000"/>
            <a:headEnd/>
            <a:tailEnd/>
          </a:ln>
        </p:spPr>
        <p:txBody>
          <a:bodyPr>
            <a:spAutoFit/>
          </a:bodyPr>
          <a:lstStyle/>
          <a:p>
            <a:pPr>
              <a:defRPr/>
            </a:pPr>
            <a:r>
              <a:rPr lang="en-US" sz="2000" dirty="0">
                <a:solidFill>
                  <a:srgbClr val="008080"/>
                </a:solidFill>
                <a:latin typeface="+mn-lt"/>
              </a:rPr>
              <a:t>Use the </a:t>
            </a:r>
            <a:r>
              <a:rPr lang="en-US" sz="2000" dirty="0" smtClean="0">
                <a:solidFill>
                  <a:srgbClr val="008080"/>
                </a:solidFill>
                <a:latin typeface="+mn-lt"/>
              </a:rPr>
              <a:t>Addition</a:t>
            </a:r>
            <a:endParaRPr lang="en-US" sz="2000" dirty="0">
              <a:solidFill>
                <a:srgbClr val="008080"/>
              </a:solidFill>
              <a:latin typeface="+mn-lt"/>
            </a:endParaRPr>
          </a:p>
          <a:p>
            <a:pPr>
              <a:defRPr/>
            </a:pPr>
            <a:r>
              <a:rPr lang="en-US" sz="2000" dirty="0">
                <a:solidFill>
                  <a:srgbClr val="008080"/>
                </a:solidFill>
                <a:latin typeface="+mn-lt"/>
              </a:rPr>
              <a:t>Principal by </a:t>
            </a:r>
            <a:r>
              <a:rPr lang="en-US" sz="2000" dirty="0" smtClean="0">
                <a:solidFill>
                  <a:srgbClr val="008080"/>
                </a:solidFill>
                <a:latin typeface="+mn-lt"/>
              </a:rPr>
              <a:t>adding</a:t>
            </a:r>
            <a:endParaRPr lang="en-US" sz="2000" dirty="0">
              <a:solidFill>
                <a:srgbClr val="008080"/>
              </a:solidFill>
              <a:latin typeface="+mn-lt"/>
            </a:endParaRPr>
          </a:p>
          <a:p>
            <a:pPr>
              <a:defRPr/>
            </a:pPr>
            <a:r>
              <a:rPr lang="en-US" sz="2000" dirty="0">
                <a:solidFill>
                  <a:srgbClr val="008080"/>
                </a:solidFill>
                <a:latin typeface="Symbol" pitchFamily="18" charset="2"/>
              </a:rPr>
              <a:t>-</a:t>
            </a:r>
            <a:r>
              <a:rPr lang="en-US" sz="2000" dirty="0">
                <a:solidFill>
                  <a:srgbClr val="008080"/>
                </a:solidFill>
                <a:latin typeface="+mn-lt"/>
              </a:rPr>
              <a:t>2.13 to both sides</a:t>
            </a:r>
            <a:r>
              <a:rPr lang="en-US" sz="2000" dirty="0" smtClean="0">
                <a:solidFill>
                  <a:srgbClr val="008080"/>
                </a:solidFill>
                <a:latin typeface="+mn-lt"/>
              </a:rPr>
              <a:t>.</a:t>
            </a:r>
            <a:endParaRPr lang="en-US" sz="2000" dirty="0">
              <a:solidFill>
                <a:srgbClr val="008080"/>
              </a:solidFill>
              <a:latin typeface="+mn-lt"/>
            </a:endParaRPr>
          </a:p>
        </p:txBody>
      </p:sp>
      <p:graphicFrame>
        <p:nvGraphicFramePr>
          <p:cNvPr id="2" name="Object 3"/>
          <p:cNvGraphicFramePr>
            <a:graphicFrameLocks noChangeAspect="1"/>
          </p:cNvGraphicFramePr>
          <p:nvPr/>
        </p:nvGraphicFramePr>
        <p:xfrm>
          <a:off x="929148" y="2131140"/>
          <a:ext cx="4102100" cy="292100"/>
        </p:xfrm>
        <a:graphic>
          <a:graphicData uri="http://schemas.openxmlformats.org/presentationml/2006/ole">
            <mc:AlternateContent xmlns:mc="http://schemas.openxmlformats.org/markup-compatibility/2006">
              <mc:Choice xmlns:v="urn:schemas-microsoft-com:vml" Requires="v">
                <p:oleObj spid="_x0000_s15365" name="Equation" r:id="rId3" imgW="4101840" imgH="291960" progId="Equation.DSMT4">
                  <p:embed/>
                </p:oleObj>
              </mc:Choice>
              <mc:Fallback>
                <p:oleObj name="Equation" r:id="rId3" imgW="410184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9148" y="2131140"/>
                        <a:ext cx="410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2789904" y="3238992"/>
          <a:ext cx="1346200" cy="292100"/>
        </p:xfrm>
        <a:graphic>
          <a:graphicData uri="http://schemas.openxmlformats.org/presentationml/2006/ole">
            <mc:AlternateContent xmlns:mc="http://schemas.openxmlformats.org/markup-compatibility/2006">
              <mc:Choice xmlns:v="urn:schemas-microsoft-com:vml" Requires="v">
                <p:oleObj spid="_x0000_s15366" name="Equation" r:id="rId5" imgW="1346040" imgH="291960" progId="Equation.DSMT4">
                  <p:embed/>
                </p:oleObj>
              </mc:Choice>
              <mc:Fallback>
                <p:oleObj name="Equation" r:id="rId5" imgW="13460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89904" y="3238992"/>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5384569" y="3184987"/>
            <a:ext cx="2210542" cy="400110"/>
          </a:xfrm>
          <a:prstGeom prst="rect">
            <a:avLst/>
          </a:prstGeom>
        </p:spPr>
        <p:txBody>
          <a:bodyPr wrap="none">
            <a:spAutoFit/>
          </a:bodyPr>
          <a:lstStyle/>
          <a:p>
            <a:pPr>
              <a:defRPr/>
            </a:pPr>
            <a:r>
              <a:rPr lang="en-US" sz="2000" dirty="0" smtClean="0">
                <a:solidFill>
                  <a:srgbClr val="008080"/>
                </a:solidFill>
              </a:rPr>
              <a:t>Simplify both sides.</a:t>
            </a:r>
            <a:endParaRPr lang="en-US" sz="2000" i="1"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36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smtClean="0">
                <a:solidFill>
                  <a:schemeClr val="accent1"/>
                </a:solidFill>
              </a:rPr>
              <a:t>Solving Linear Equations </a:t>
            </a:r>
          </a:p>
        </p:txBody>
      </p:sp>
      <p:sp>
        <p:nvSpPr>
          <p:cNvPr id="27651" name="Rectangle 3"/>
          <p:cNvSpPr>
            <a:spLocks noGrp="1"/>
          </p:cNvSpPr>
          <p:nvPr>
            <p:ph idx="1"/>
          </p:nvPr>
        </p:nvSpPr>
        <p:spPr>
          <a:xfrm>
            <a:off x="457200" y="1280160"/>
            <a:ext cx="8229600" cy="3625608"/>
          </a:xfrm>
          <a:prstGeom prst="rect">
            <a:avLst/>
          </a:prstGeom>
          <a:solidFill>
            <a:srgbClr val="FFFFCC"/>
          </a:solidFill>
          <a:ln w="28575">
            <a:solidFill>
              <a:srgbClr val="000000"/>
            </a:solidFill>
          </a:ln>
        </p:spPr>
        <p:txBody>
          <a:bodyPr>
            <a:spAutoFit/>
          </a:bodyPr>
          <a:lstStyle/>
          <a:p>
            <a:pPr marL="23813" indent="-23813" algn="ctr" eaLnBrk="0" hangingPunct="0">
              <a:lnSpc>
                <a:spcPct val="90000"/>
              </a:lnSpc>
              <a:defRPr/>
            </a:pPr>
            <a:r>
              <a:rPr lang="en-US" b="1" dirty="0" smtClean="0">
                <a:solidFill>
                  <a:srgbClr val="000000"/>
                </a:solidFill>
              </a:rPr>
              <a:t>Linear Equation in </a:t>
            </a:r>
            <a:r>
              <a:rPr lang="en-US" b="1" i="1" dirty="0" smtClean="0">
                <a:solidFill>
                  <a:srgbClr val="000000"/>
                </a:solidFill>
              </a:rPr>
              <a:t>x</a:t>
            </a:r>
          </a:p>
          <a:p>
            <a:pPr marL="23813" indent="-23813" eaLnBrk="0" hangingPunct="0">
              <a:lnSpc>
                <a:spcPct val="90000"/>
              </a:lnSpc>
              <a:defRPr/>
            </a:pPr>
            <a:r>
              <a:rPr lang="en-US" dirty="0" smtClean="0">
                <a:solidFill>
                  <a:srgbClr val="000000"/>
                </a:solidFill>
              </a:rPr>
              <a:t>If </a:t>
            </a:r>
            <a:r>
              <a:rPr lang="en-US" i="1" dirty="0" smtClean="0">
                <a:solidFill>
                  <a:srgbClr val="000000"/>
                </a:solidFill>
              </a:rPr>
              <a:t>a</a:t>
            </a:r>
            <a:r>
              <a:rPr lang="en-US" dirty="0" smtClean="0">
                <a:solidFill>
                  <a:srgbClr val="000000"/>
                </a:solidFill>
              </a:rPr>
              <a:t>, </a:t>
            </a:r>
            <a:r>
              <a:rPr lang="en-US" i="1" dirty="0" smtClean="0">
                <a:solidFill>
                  <a:srgbClr val="000000"/>
                </a:solidFill>
              </a:rPr>
              <a:t>b</a:t>
            </a:r>
            <a:r>
              <a:rPr lang="en-US" dirty="0" smtClean="0">
                <a:solidFill>
                  <a:srgbClr val="000000"/>
                </a:solidFill>
              </a:rPr>
              <a:t>, and </a:t>
            </a:r>
            <a:r>
              <a:rPr lang="en-US" i="1" dirty="0" smtClean="0">
                <a:solidFill>
                  <a:srgbClr val="000000"/>
                </a:solidFill>
              </a:rPr>
              <a:t>c</a:t>
            </a:r>
            <a:r>
              <a:rPr lang="en-US" dirty="0" smtClean="0">
                <a:solidFill>
                  <a:srgbClr val="000000"/>
                </a:solidFill>
              </a:rPr>
              <a:t> are </a:t>
            </a:r>
            <a:r>
              <a:rPr lang="en-US" b="1" dirty="0" smtClean="0">
                <a:solidFill>
                  <a:srgbClr val="C00000"/>
                </a:solidFill>
              </a:rPr>
              <a:t>constants</a:t>
            </a:r>
            <a:r>
              <a:rPr lang="en-US" dirty="0" smtClean="0">
                <a:solidFill>
                  <a:srgbClr val="000000"/>
                </a:solidFill>
              </a:rPr>
              <a:t> and </a:t>
            </a:r>
            <a:r>
              <a:rPr lang="en-US" i="1" dirty="0" smtClean="0">
                <a:solidFill>
                  <a:srgbClr val="000000"/>
                </a:solidFill>
              </a:rPr>
              <a:t>a</a:t>
            </a:r>
            <a:r>
              <a:rPr lang="en-US" dirty="0" smtClean="0">
                <a:solidFill>
                  <a:srgbClr val="000000"/>
                </a:solidFill>
              </a:rPr>
              <a:t> ≠ 0 then a </a:t>
            </a:r>
            <a:r>
              <a:rPr lang="en-US" b="1" dirty="0" smtClean="0">
                <a:solidFill>
                  <a:srgbClr val="C00000"/>
                </a:solidFill>
              </a:rPr>
              <a:t>linear equation in </a:t>
            </a:r>
            <a:r>
              <a:rPr lang="en-US" b="1" i="1" dirty="0" smtClean="0">
                <a:solidFill>
                  <a:srgbClr val="C00000"/>
                </a:solidFill>
              </a:rPr>
              <a:t>x</a:t>
            </a:r>
            <a:r>
              <a:rPr lang="en-US" dirty="0" smtClean="0">
                <a:solidFill>
                  <a:srgbClr val="C00000"/>
                </a:solidFill>
              </a:rPr>
              <a:t> </a:t>
            </a:r>
            <a:r>
              <a:rPr lang="en-US" dirty="0" smtClean="0">
                <a:solidFill>
                  <a:srgbClr val="000000"/>
                </a:solidFill>
              </a:rPr>
              <a:t>is an equation that can be written in the form</a:t>
            </a:r>
          </a:p>
          <a:p>
            <a:pPr>
              <a:defRPr/>
            </a:pPr>
            <a:r>
              <a:rPr lang="en-US" b="1" i="1" dirty="0" smtClean="0">
                <a:solidFill>
                  <a:srgbClr val="000000"/>
                </a:solidFill>
              </a:rPr>
              <a:t>				</a:t>
            </a:r>
            <a:r>
              <a:rPr lang="en-US" b="1" i="1" dirty="0" smtClean="0">
                <a:solidFill>
                  <a:srgbClr val="0000FF"/>
                </a:solidFill>
              </a:rPr>
              <a:t>ax</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b</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c</a:t>
            </a:r>
            <a:r>
              <a:rPr lang="en-US" b="1" dirty="0" smtClean="0">
                <a:solidFill>
                  <a:srgbClr val="000000"/>
                </a:solidFill>
              </a:rPr>
              <a:t>.</a:t>
            </a:r>
          </a:p>
          <a:p>
            <a:pPr>
              <a:defRPr/>
            </a:pPr>
            <a:r>
              <a:rPr lang="en-US" dirty="0" smtClean="0">
                <a:solidFill>
                  <a:srgbClr val="000000"/>
                </a:solidFill>
              </a:rPr>
              <a:t>(</a:t>
            </a:r>
            <a:r>
              <a:rPr lang="en-US" b="1" dirty="0" smtClean="0">
                <a:solidFill>
                  <a:srgbClr val="000000"/>
                </a:solidFill>
              </a:rPr>
              <a:t>Note:</a:t>
            </a:r>
            <a:r>
              <a:rPr lang="en-US" dirty="0" smtClean="0">
                <a:solidFill>
                  <a:srgbClr val="000000"/>
                </a:solidFill>
              </a:rPr>
              <a:t> A linear equation in </a:t>
            </a:r>
            <a:r>
              <a:rPr lang="en-US" i="1" dirty="0" smtClean="0">
                <a:solidFill>
                  <a:srgbClr val="000000"/>
                </a:solidFill>
              </a:rPr>
              <a:t>x</a:t>
            </a:r>
            <a:r>
              <a:rPr lang="en-US" dirty="0" smtClean="0">
                <a:solidFill>
                  <a:srgbClr val="000000"/>
                </a:solidFill>
              </a:rPr>
              <a:t> is also called a </a:t>
            </a:r>
            <a:r>
              <a:rPr lang="en-US" b="1" dirty="0" smtClean="0">
                <a:solidFill>
                  <a:srgbClr val="C00000"/>
                </a:solidFill>
              </a:rPr>
              <a:t>first-degree equation in </a:t>
            </a:r>
            <a:r>
              <a:rPr lang="en-US" b="1" i="1" dirty="0" smtClean="0">
                <a:solidFill>
                  <a:srgbClr val="C00000"/>
                </a:solidFill>
              </a:rPr>
              <a:t>x</a:t>
            </a:r>
            <a:r>
              <a:rPr lang="en-US" b="1" dirty="0" smtClean="0">
                <a:solidFill>
                  <a:srgbClr val="000000"/>
                </a:solidFill>
              </a:rPr>
              <a:t> </a:t>
            </a:r>
            <a:r>
              <a:rPr lang="en-US" dirty="0" smtClean="0">
                <a:solidFill>
                  <a:srgbClr val="000000"/>
                </a:solidFill>
              </a:rPr>
              <a:t>because the variable </a:t>
            </a:r>
            <a:r>
              <a:rPr lang="en-US" i="1" dirty="0" smtClean="0">
                <a:solidFill>
                  <a:srgbClr val="000000"/>
                </a:solidFill>
              </a:rPr>
              <a:t>x</a:t>
            </a:r>
            <a:r>
              <a:rPr lang="en-US" dirty="0" smtClean="0">
                <a:solidFill>
                  <a:srgbClr val="000000"/>
                </a:solidFill>
              </a:rPr>
              <a:t> can be written with the exponent 1. That is, </a:t>
            </a:r>
            <a:r>
              <a:rPr lang="en-US" i="1" dirty="0" smtClean="0">
                <a:solidFill>
                  <a:srgbClr val="000000"/>
                </a:solidFill>
              </a:rPr>
              <a:t>x</a:t>
            </a:r>
            <a:r>
              <a:rPr lang="en-US" dirty="0" smtClean="0">
                <a:solidFill>
                  <a:srgbClr val="000000"/>
                </a:solidFill>
              </a:rPr>
              <a:t> = </a:t>
            </a:r>
            <a:r>
              <a:rPr lang="en-US" i="1" dirty="0" smtClean="0">
                <a:solidFill>
                  <a:srgbClr val="000000"/>
                </a:solidFill>
              </a:rPr>
              <a:t>x</a:t>
            </a:r>
            <a:r>
              <a:rPr lang="en-US" baseline="30000" dirty="0" smtClean="0">
                <a:solidFill>
                  <a:srgbClr val="000000"/>
                </a:solidFill>
              </a:rPr>
              <a:t>1</a:t>
            </a:r>
            <a:r>
              <a:rPr lang="en-US" dirty="0" smtClean="0">
                <a:solidFill>
                  <a:srgbClr val="000000"/>
                </a:solidFill>
              </a:rPr>
              <a:t>.)</a:t>
            </a: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1"/>
          <p:cNvSpPr>
            <a:spLocks noGrp="1"/>
          </p:cNvSpPr>
          <p:nvPr>
            <p:ph type="title"/>
          </p:nvPr>
        </p:nvSpPr>
        <p:spPr/>
        <p:txBody>
          <a:bodyPr/>
          <a:lstStyle/>
          <a:p>
            <a:r>
              <a:rPr lang="en-US" sz="3200" smtClean="0">
                <a:solidFill>
                  <a:schemeClr val="accent1"/>
                </a:solidFill>
              </a:rPr>
              <a:t>Example 3: Applications (cont.)</a:t>
            </a:r>
            <a:endParaRPr lang="en-US" sz="3200" smtClean="0"/>
          </a:p>
        </p:txBody>
      </p:sp>
      <p:sp>
        <p:nvSpPr>
          <p:cNvPr id="15364" name="Content Placeholder 2"/>
          <p:cNvSpPr>
            <a:spLocks noGrp="1"/>
          </p:cNvSpPr>
          <p:nvPr>
            <p:ph idx="1"/>
          </p:nvPr>
        </p:nvSpPr>
        <p:spPr/>
        <p:txBody>
          <a:bodyPr/>
          <a:lstStyle/>
          <a:p>
            <a:pPr marL="463550" indent="-463550">
              <a:buFont typeface="Courier New" pitchFamily="49" charset="0"/>
              <a:buNone/>
              <a:defRPr/>
            </a:pPr>
            <a:r>
              <a:rPr lang="en-US" b="1" i="0" dirty="0" smtClean="0">
                <a:solidFill>
                  <a:schemeClr val="tx1"/>
                </a:solidFill>
              </a:rPr>
              <a:t>b.	</a:t>
            </a:r>
            <a:r>
              <a:rPr lang="en-US" i="0" dirty="0" smtClean="0">
                <a:solidFill>
                  <a:schemeClr val="tx1"/>
                </a:solidFill>
              </a:rPr>
              <a:t>The original price of a DVD player was reduced by </a:t>
            </a:r>
            <a:r>
              <a:rPr lang="en-US" i="0" dirty="0" smtClean="0">
                <a:solidFill>
                  <a:srgbClr val="0000FF"/>
                </a:solidFill>
              </a:rPr>
              <a:t>$45.50</a:t>
            </a:r>
            <a:r>
              <a:rPr lang="en-US" i="0" dirty="0" smtClean="0">
                <a:solidFill>
                  <a:schemeClr val="tx1"/>
                </a:solidFill>
              </a:rPr>
              <a:t>. The sale price was </a:t>
            </a:r>
            <a:r>
              <a:rPr lang="en-US" i="0" dirty="0" smtClean="0">
                <a:solidFill>
                  <a:srgbClr val="0000FF"/>
                </a:solidFill>
              </a:rPr>
              <a:t>$215.90</a:t>
            </a:r>
            <a:r>
              <a:rPr lang="en-US" i="0" dirty="0" smtClean="0">
                <a:solidFill>
                  <a:schemeClr val="tx1"/>
                </a:solidFill>
              </a:rPr>
              <a:t>. What was the original price?</a:t>
            </a:r>
          </a:p>
          <a:p>
            <a:pPr marL="0" indent="0">
              <a:buFont typeface="Courier New" pitchFamily="49" charset="0"/>
              <a:buNone/>
              <a:tabLst>
                <a:tab pos="1597025" algn="l"/>
              </a:tabLst>
              <a:defRPr/>
            </a:pPr>
            <a:r>
              <a:rPr lang="en-US" b="1" i="0" dirty="0" smtClean="0">
                <a:solidFill>
                  <a:schemeClr val="tx1"/>
                </a:solidFill>
              </a:rPr>
              <a:t>Solution: </a:t>
            </a:r>
            <a:r>
              <a:rPr lang="en-US" i="0" dirty="0" smtClean="0">
                <a:solidFill>
                  <a:schemeClr val="tx1"/>
                </a:solidFill>
              </a:rPr>
              <a:t>	</a:t>
            </a:r>
          </a:p>
          <a:p>
            <a:pPr marL="0" indent="0">
              <a:buFont typeface="Courier New" pitchFamily="49" charset="0"/>
              <a:buNone/>
              <a:tabLst>
                <a:tab pos="1597025" algn="l"/>
              </a:tabLst>
              <a:defRPr/>
            </a:pPr>
            <a:r>
              <a:rPr lang="en-US" i="0" dirty="0" smtClean="0">
                <a:solidFill>
                  <a:schemeClr val="tx1"/>
                </a:solidFill>
              </a:rPr>
              <a:t>Let </a:t>
            </a:r>
            <a:r>
              <a:rPr lang="en-US" i="1" dirty="0" smtClean="0">
                <a:solidFill>
                  <a:schemeClr val="tx1"/>
                </a:solidFill>
              </a:rPr>
              <a:t>y</a:t>
            </a:r>
            <a:r>
              <a:rPr lang="en-US" i="0" dirty="0" smtClean="0">
                <a:solidFill>
                  <a:schemeClr val="tx1"/>
                </a:solidFill>
              </a:rPr>
              <a:t> = original price of the DVD player. </a:t>
            </a:r>
          </a:p>
          <a:p>
            <a:pPr>
              <a:buFont typeface="Courier New" pitchFamily="49" charset="0"/>
              <a:buNone/>
              <a:tabLst>
                <a:tab pos="1597025" algn="l"/>
              </a:tabLst>
              <a:defRPr/>
            </a:pPr>
            <a:r>
              <a:rPr lang="en-US" i="0" dirty="0" smtClean="0">
                <a:solidFill>
                  <a:schemeClr val="tx1"/>
                </a:solidFill>
              </a:rPr>
              <a:t>Now, use the relationship:</a:t>
            </a:r>
          </a:p>
          <a:p>
            <a:pPr>
              <a:buFont typeface="Courier New" pitchFamily="49" charset="0"/>
              <a:buNone/>
              <a:tabLst>
                <a:tab pos="1597025" algn="l"/>
              </a:tabLst>
              <a:defRPr/>
            </a:pPr>
            <a:r>
              <a:rPr lang="en-US" i="0" dirty="0" smtClean="0">
                <a:solidFill>
                  <a:schemeClr val="tx1"/>
                </a:solidFill>
              </a:rPr>
              <a:t>original price of DVD player − reduction = sale price</a:t>
            </a:r>
          </a:p>
          <a:p>
            <a:pPr>
              <a:buFont typeface="Courier New" pitchFamily="49" charset="0"/>
              <a:buNone/>
              <a:tabLst>
                <a:tab pos="1597025" algn="l"/>
              </a:tabLst>
              <a:defRPr/>
            </a:pPr>
            <a:r>
              <a:rPr lang="en-US" i="0" dirty="0" smtClean="0">
                <a:solidFill>
                  <a:schemeClr val="tx1"/>
                </a:solidFill>
              </a:rPr>
              <a:t>Set up the equation: </a:t>
            </a:r>
          </a:p>
          <a:p>
            <a:pPr marL="463550" indent="-463550">
              <a:buFont typeface="Courier New" pitchFamily="49" charset="0"/>
              <a:buNone/>
              <a:defRPr/>
            </a:pPr>
            <a:endParaRPr lang="en-US" i="0" dirty="0" smtClean="0">
              <a:solidFill>
                <a:schemeClr val="tx1"/>
              </a:solidFill>
            </a:endParaRPr>
          </a:p>
        </p:txBody>
      </p:sp>
      <p:graphicFrame>
        <p:nvGraphicFramePr>
          <p:cNvPr id="16386" name="Object 2"/>
          <p:cNvGraphicFramePr>
            <a:graphicFrameLocks noChangeAspect="1"/>
          </p:cNvGraphicFramePr>
          <p:nvPr/>
        </p:nvGraphicFramePr>
        <p:xfrm>
          <a:off x="2679700" y="5348748"/>
          <a:ext cx="2616200" cy="355600"/>
        </p:xfrm>
        <a:graphic>
          <a:graphicData uri="http://schemas.openxmlformats.org/presentationml/2006/ole">
            <mc:AlternateContent xmlns:mc="http://schemas.openxmlformats.org/markup-compatibility/2006">
              <mc:Choice xmlns:v="urn:schemas-microsoft-com:vml" Requires="v">
                <p:oleObj spid="_x0000_s16387" name="Equation" r:id="rId3" imgW="2616120" imgH="355320" progId="Equation.DSMT4">
                  <p:embed/>
                </p:oleObj>
              </mc:Choice>
              <mc:Fallback>
                <p:oleObj name="Equation" r:id="rId3" imgW="2616120" imgH="3553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79700" y="5348748"/>
                        <a:ext cx="26162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4">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1"/>
          <p:cNvSpPr>
            <a:spLocks noGrp="1"/>
          </p:cNvSpPr>
          <p:nvPr>
            <p:ph type="title"/>
          </p:nvPr>
        </p:nvSpPr>
        <p:spPr/>
        <p:txBody>
          <a:bodyPr/>
          <a:lstStyle/>
          <a:p>
            <a:r>
              <a:rPr lang="en-US" sz="3200" smtClean="0">
                <a:solidFill>
                  <a:schemeClr val="accent1"/>
                </a:solidFill>
              </a:rPr>
              <a:t>Example 3: Applications (cont.)</a:t>
            </a:r>
            <a:endParaRPr lang="en-US" sz="3200" smtClean="0"/>
          </a:p>
        </p:txBody>
      </p:sp>
      <p:sp>
        <p:nvSpPr>
          <p:cNvPr id="17412" name="Content Placeholder 2"/>
          <p:cNvSpPr>
            <a:spLocks noGrp="1"/>
          </p:cNvSpPr>
          <p:nvPr>
            <p:ph idx="1"/>
          </p:nvPr>
        </p:nvSpPr>
        <p:spPr/>
        <p:txBody>
          <a:bodyPr/>
          <a:lstStyle/>
          <a:p>
            <a:pPr>
              <a:buFont typeface="Courier New" pitchFamily="49" charset="0"/>
              <a:buNone/>
            </a:pPr>
            <a:r>
              <a:rPr lang="en-US" i="0" dirty="0" smtClean="0">
                <a:solidFill>
                  <a:schemeClr val="tx1"/>
                </a:solidFill>
              </a:rPr>
              <a:t>Solve the equation:</a:t>
            </a:r>
          </a:p>
          <a:p>
            <a:pPr>
              <a:buFont typeface="Courier New" pitchFamily="49" charset="0"/>
              <a:buNone/>
            </a:pPr>
            <a:endParaRPr lang="en-US" i="0" dirty="0" smtClean="0">
              <a:solidFill>
                <a:schemeClr val="tx1"/>
              </a:solidFill>
            </a:endParaRPr>
          </a:p>
          <a:p>
            <a:pPr>
              <a:buFont typeface="Courier New" pitchFamily="49" charset="0"/>
              <a:buNone/>
            </a:pPr>
            <a:endParaRPr lang="en-US" i="0" dirty="0" smtClean="0">
              <a:solidFill>
                <a:schemeClr val="tx1"/>
              </a:solidFill>
            </a:endParaRPr>
          </a:p>
          <a:p>
            <a:pPr>
              <a:buFont typeface="Courier New" pitchFamily="49" charset="0"/>
              <a:buNone/>
            </a:pPr>
            <a:endParaRPr lang="en-US" i="0" dirty="0" smtClean="0">
              <a:solidFill>
                <a:schemeClr val="tx1"/>
              </a:solidFill>
            </a:endParaRPr>
          </a:p>
          <a:p>
            <a:pPr>
              <a:lnSpc>
                <a:spcPct val="150000"/>
              </a:lnSpc>
              <a:buFont typeface="Courier New" pitchFamily="49" charset="0"/>
              <a:buNone/>
            </a:pPr>
            <a:r>
              <a:rPr lang="en-US" i="0" dirty="0" smtClean="0">
                <a:solidFill>
                  <a:schemeClr val="tx1"/>
                </a:solidFill>
              </a:rPr>
              <a:t>The original price of the DVD player was </a:t>
            </a:r>
            <a:r>
              <a:rPr lang="en-US" i="0" dirty="0" smtClean="0">
                <a:solidFill>
                  <a:srgbClr val="FF0000"/>
                </a:solidFill>
              </a:rPr>
              <a:t>$261.40</a:t>
            </a:r>
            <a:r>
              <a:rPr lang="en-US" i="0" dirty="0" smtClean="0">
                <a:solidFill>
                  <a:schemeClr val="tx1"/>
                </a:solidFill>
              </a:rPr>
              <a:t>.</a:t>
            </a:r>
          </a:p>
          <a:p>
            <a:pPr>
              <a:buFont typeface="Courier New" pitchFamily="49" charset="0"/>
              <a:buNone/>
            </a:pPr>
            <a:endParaRPr lang="en-US" i="0" dirty="0" smtClean="0">
              <a:solidFill>
                <a:schemeClr val="tx1"/>
              </a:solidFill>
            </a:endParaRPr>
          </a:p>
        </p:txBody>
      </p:sp>
      <p:sp>
        <p:nvSpPr>
          <p:cNvPr id="17413" name="Rectangle 29"/>
          <p:cNvSpPr>
            <a:spLocks noChangeArrowheads="1"/>
          </p:cNvSpPr>
          <p:nvPr/>
        </p:nvSpPr>
        <p:spPr bwMode="auto">
          <a:xfrm>
            <a:off x="5943600" y="1981200"/>
            <a:ext cx="2819400" cy="1323975"/>
          </a:xfrm>
          <a:prstGeom prst="rect">
            <a:avLst/>
          </a:prstGeom>
          <a:noFill/>
          <a:ln w="9525">
            <a:noFill/>
            <a:miter lim="800000"/>
            <a:headEnd/>
            <a:tailEnd/>
          </a:ln>
        </p:spPr>
        <p:txBody>
          <a:bodyPr>
            <a:spAutoFit/>
          </a:bodyPr>
          <a:lstStyle/>
          <a:p>
            <a:r>
              <a:rPr lang="en-US" sz="2000" dirty="0">
                <a:solidFill>
                  <a:srgbClr val="008080"/>
                </a:solidFill>
              </a:rPr>
              <a:t>Use the Addition Principle by adding </a:t>
            </a:r>
            <a:r>
              <a:rPr lang="en-US" sz="2000" dirty="0">
                <a:solidFill>
                  <a:srgbClr val="FF00FF"/>
                </a:solidFill>
              </a:rPr>
              <a:t>45.50</a:t>
            </a:r>
            <a:r>
              <a:rPr lang="en-US" sz="2000" dirty="0">
                <a:solidFill>
                  <a:srgbClr val="008080"/>
                </a:solidFill>
              </a:rPr>
              <a:t> to both sides.  Simplify both sides.</a:t>
            </a:r>
            <a:endParaRPr lang="en-US" sz="2000" i="1" dirty="0">
              <a:solidFill>
                <a:srgbClr val="008080"/>
              </a:solidFill>
            </a:endParaRPr>
          </a:p>
        </p:txBody>
      </p:sp>
      <p:pic>
        <p:nvPicPr>
          <p:cNvPr id="17414" name="Picture 3" descr="iStock_000000441743Small[1].png"/>
          <p:cNvPicPr>
            <a:picLocks noChangeAspect="1"/>
          </p:cNvPicPr>
          <p:nvPr/>
        </p:nvPicPr>
        <p:blipFill>
          <a:blip r:embed="rId3"/>
          <a:srcRect/>
          <a:stretch>
            <a:fillRect/>
          </a:stretch>
        </p:blipFill>
        <p:spPr bwMode="auto">
          <a:xfrm>
            <a:off x="2743200" y="4038600"/>
            <a:ext cx="2571750" cy="1663700"/>
          </a:xfrm>
          <a:prstGeom prst="rect">
            <a:avLst/>
          </a:prstGeom>
          <a:noFill/>
          <a:ln w="9525">
            <a:noFill/>
            <a:miter lim="800000"/>
            <a:headEnd/>
            <a:tailEnd/>
          </a:ln>
        </p:spPr>
      </p:pic>
      <p:graphicFrame>
        <p:nvGraphicFramePr>
          <p:cNvPr id="2" name="Object 3"/>
          <p:cNvGraphicFramePr>
            <a:graphicFrameLocks noChangeAspect="1"/>
          </p:cNvGraphicFramePr>
          <p:nvPr/>
        </p:nvGraphicFramePr>
        <p:xfrm>
          <a:off x="975852" y="2010696"/>
          <a:ext cx="4876800" cy="355600"/>
        </p:xfrm>
        <a:graphic>
          <a:graphicData uri="http://schemas.openxmlformats.org/presentationml/2006/ole">
            <mc:AlternateContent xmlns:mc="http://schemas.openxmlformats.org/markup-compatibility/2006">
              <mc:Choice xmlns:v="urn:schemas-microsoft-com:vml" Requires="v">
                <p:oleObj spid="_x0000_s17413" name="Equation" r:id="rId4" imgW="4876560" imgH="355320" progId="Equation.DSMT4">
                  <p:embed/>
                </p:oleObj>
              </mc:Choice>
              <mc:Fallback>
                <p:oleObj name="Equation" r:id="rId4" imgW="4876560" imgH="355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5852" y="2010696"/>
                        <a:ext cx="4876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3200400" y="2544096"/>
          <a:ext cx="1511300" cy="355600"/>
        </p:xfrm>
        <a:graphic>
          <a:graphicData uri="http://schemas.openxmlformats.org/presentationml/2006/ole">
            <mc:AlternateContent xmlns:mc="http://schemas.openxmlformats.org/markup-compatibility/2006">
              <mc:Choice xmlns:v="urn:schemas-microsoft-com:vml" Requires="v">
                <p:oleObj spid="_x0000_s17414" name="Equation" r:id="rId6" imgW="1511280" imgH="355320" progId="Equation.DSMT4">
                  <p:embed/>
                </p:oleObj>
              </mc:Choice>
              <mc:Fallback>
                <p:oleObj name="Equation" r:id="rId6" imgW="1511280" imgH="355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2544096"/>
                        <a:ext cx="1511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41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itle 1"/>
          <p:cNvSpPr>
            <a:spLocks noGrp="1"/>
          </p:cNvSpPr>
          <p:nvPr>
            <p:ph type="title"/>
          </p:nvPr>
        </p:nvSpPr>
        <p:spPr/>
        <p:txBody>
          <a:bodyPr/>
          <a:lstStyle/>
          <a:p>
            <a:r>
              <a:rPr lang="en-US" sz="3200" smtClean="0">
                <a:solidFill>
                  <a:schemeClr val="accent1"/>
                </a:solidFill>
              </a:rPr>
              <a:t>Example 3: Applications (cont.)</a:t>
            </a:r>
            <a:endParaRPr lang="en-US" sz="3200" smtClean="0"/>
          </a:p>
        </p:txBody>
      </p:sp>
      <p:sp>
        <p:nvSpPr>
          <p:cNvPr id="36867" name="Content Placeholder 2"/>
          <p:cNvSpPr>
            <a:spLocks noGrp="1"/>
          </p:cNvSpPr>
          <p:nvPr>
            <p:ph idx="1"/>
          </p:nvPr>
        </p:nvSpPr>
        <p:spPr/>
        <p:txBody>
          <a:bodyPr/>
          <a:lstStyle/>
          <a:p>
            <a:pPr marL="463550" indent="-463550">
              <a:buFont typeface="Courier New" pitchFamily="49" charset="0"/>
              <a:buNone/>
              <a:defRPr/>
            </a:pPr>
            <a:r>
              <a:rPr lang="en-US" b="1" i="0" dirty="0" smtClean="0">
                <a:solidFill>
                  <a:schemeClr val="tx1"/>
                </a:solidFill>
              </a:rPr>
              <a:t>c.	</a:t>
            </a:r>
            <a:r>
              <a:rPr lang="en-US" i="0" dirty="0" smtClean="0">
                <a:solidFill>
                  <a:schemeClr val="tx1"/>
                </a:solidFill>
              </a:rPr>
              <a:t>An exam is given with </a:t>
            </a:r>
            <a:r>
              <a:rPr lang="en-US" i="0" dirty="0" smtClean="0">
                <a:solidFill>
                  <a:srgbClr val="0000FF"/>
                </a:solidFill>
              </a:rPr>
              <a:t>15</a:t>
            </a:r>
            <a:r>
              <a:rPr lang="en-US" i="0" dirty="0" smtClean="0">
                <a:solidFill>
                  <a:schemeClr val="tx1"/>
                </a:solidFill>
              </a:rPr>
              <a:t> problems and the students </a:t>
            </a:r>
          </a:p>
          <a:p>
            <a:pPr marL="463550" indent="-463550">
              <a:buFont typeface="Courier New" pitchFamily="49" charset="0"/>
              <a:buNone/>
              <a:defRPr/>
            </a:pPr>
            <a:r>
              <a:rPr lang="en-US" i="0" dirty="0" smtClean="0">
                <a:solidFill>
                  <a:schemeClr val="tx1"/>
                </a:solidFill>
              </a:rPr>
              <a:t>	are allowed                   to take it. How many </a:t>
            </a:r>
            <a:r>
              <a:rPr lang="en-US" b="1" i="0" dirty="0" smtClean="0">
                <a:solidFill>
                  <a:schemeClr val="tx1"/>
                </a:solidFill>
              </a:rPr>
              <a:t>minutes</a:t>
            </a:r>
            <a:r>
              <a:rPr lang="en-US" i="0" dirty="0" smtClean="0">
                <a:solidFill>
                  <a:schemeClr val="tx1"/>
                </a:solidFill>
              </a:rPr>
              <a:t> </a:t>
            </a:r>
          </a:p>
          <a:p>
            <a:pPr marL="463550" indent="-463550">
              <a:buFont typeface="Courier New" pitchFamily="49" charset="0"/>
              <a:buNone/>
              <a:defRPr/>
            </a:pPr>
            <a:r>
              <a:rPr lang="en-US" dirty="0" smtClean="0">
                <a:solidFill>
                  <a:schemeClr val="tx1"/>
                </a:solidFill>
              </a:rPr>
              <a:t>	</a:t>
            </a:r>
            <a:r>
              <a:rPr lang="en-US" i="0" dirty="0" smtClean="0">
                <a:solidFill>
                  <a:schemeClr val="tx1"/>
                </a:solidFill>
              </a:rPr>
              <a:t>are allotted for each problem?</a:t>
            </a:r>
          </a:p>
          <a:p>
            <a:pPr marL="3175" indent="-3175">
              <a:buFont typeface="Courier New" pitchFamily="49" charset="0"/>
              <a:buNone/>
              <a:tabLst>
                <a:tab pos="457200" algn="l"/>
              </a:tabLst>
              <a:defRPr/>
            </a:pPr>
            <a:r>
              <a:rPr lang="en-US" b="1" i="0" dirty="0" smtClean="0">
                <a:solidFill>
                  <a:schemeClr val="tx1"/>
                </a:solidFill>
              </a:rPr>
              <a:t>Solution:</a:t>
            </a:r>
          </a:p>
          <a:p>
            <a:pPr marL="3175" indent="-3175">
              <a:buFont typeface="Courier New" pitchFamily="49" charset="0"/>
              <a:buNone/>
              <a:tabLst>
                <a:tab pos="457200" algn="l"/>
              </a:tabLst>
              <a:defRPr/>
            </a:pPr>
            <a:r>
              <a:rPr lang="en-US" i="0" dirty="0" smtClean="0">
                <a:solidFill>
                  <a:schemeClr val="tx1"/>
                </a:solidFill>
              </a:rPr>
              <a:t>Here we let </a:t>
            </a:r>
            <a:r>
              <a:rPr lang="en-US" i="1" dirty="0" smtClean="0">
                <a:solidFill>
                  <a:schemeClr val="tx1"/>
                </a:solidFill>
              </a:rPr>
              <a:t>x</a:t>
            </a:r>
            <a:r>
              <a:rPr lang="en-US" i="0" dirty="0" smtClean="0">
                <a:solidFill>
                  <a:schemeClr val="tx1"/>
                </a:solidFill>
              </a:rPr>
              <a:t> = number of minutes allotted per problem.  Then the product 15</a:t>
            </a:r>
            <a:r>
              <a:rPr lang="en-US" i="1" dirty="0" smtClean="0">
                <a:solidFill>
                  <a:schemeClr val="tx1"/>
                </a:solidFill>
              </a:rPr>
              <a:t>x</a:t>
            </a:r>
            <a:r>
              <a:rPr lang="en-US" i="0" dirty="0" smtClean="0">
                <a:solidFill>
                  <a:schemeClr val="tx1"/>
                </a:solidFill>
              </a:rPr>
              <a:t> will equal the total time for the exam. Since the time allowed is given in hours, we make the change</a:t>
            </a:r>
          </a:p>
          <a:p>
            <a:pPr marL="463550" indent="-463550">
              <a:buFont typeface="Courier New" pitchFamily="49" charset="0"/>
              <a:buNone/>
              <a:defRPr/>
            </a:pPr>
            <a:endParaRPr lang="en-US" i="0" dirty="0" smtClean="0">
              <a:solidFill>
                <a:schemeClr val="tx1"/>
              </a:solidFill>
            </a:endParaRPr>
          </a:p>
          <a:p>
            <a:pPr marL="3175" indent="-3175">
              <a:buFont typeface="Courier New" pitchFamily="49" charset="0"/>
              <a:buNone/>
              <a:defRPr/>
            </a:pPr>
            <a:endParaRPr lang="en-US" i="0" dirty="0" smtClean="0">
              <a:solidFill>
                <a:schemeClr val="tx1"/>
              </a:solidFill>
            </a:endParaRPr>
          </a:p>
        </p:txBody>
      </p:sp>
      <p:graphicFrame>
        <p:nvGraphicFramePr>
          <p:cNvPr id="18434" name="Object 2"/>
          <p:cNvGraphicFramePr>
            <a:graphicFrameLocks noChangeAspect="1"/>
          </p:cNvGraphicFramePr>
          <p:nvPr/>
        </p:nvGraphicFramePr>
        <p:xfrm>
          <a:off x="2673350" y="5075904"/>
          <a:ext cx="3340100" cy="825500"/>
        </p:xfrm>
        <a:graphic>
          <a:graphicData uri="http://schemas.openxmlformats.org/presentationml/2006/ole">
            <mc:AlternateContent xmlns:mc="http://schemas.openxmlformats.org/markup-compatibility/2006">
              <mc:Choice xmlns:v="urn:schemas-microsoft-com:vml" Requires="v">
                <p:oleObj spid="_x0000_s18436" name="Equation" r:id="rId3" imgW="3340080" imgH="825480" progId="Equation.DSMT4">
                  <p:embed/>
                </p:oleObj>
              </mc:Choice>
              <mc:Fallback>
                <p:oleObj name="Equation" r:id="rId3" imgW="3340080" imgH="8254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73350" y="5075904"/>
                        <a:ext cx="3340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2"/>
          <p:cNvGraphicFramePr>
            <a:graphicFrameLocks noChangeAspect="1"/>
          </p:cNvGraphicFramePr>
          <p:nvPr/>
        </p:nvGraphicFramePr>
        <p:xfrm>
          <a:off x="2794000" y="1634067"/>
          <a:ext cx="1320800" cy="838200"/>
        </p:xfrm>
        <a:graphic>
          <a:graphicData uri="http://schemas.openxmlformats.org/presentationml/2006/ole">
            <mc:AlternateContent xmlns:mc="http://schemas.openxmlformats.org/markup-compatibility/2006">
              <mc:Choice xmlns:v="urn:schemas-microsoft-com:vml" Requires="v">
                <p:oleObj spid="_x0000_s18437" name="Equation" r:id="rId5" imgW="1320480" imgH="838080" progId="Equation.DSMT4">
                  <p:embed/>
                </p:oleObj>
              </mc:Choice>
              <mc:Fallback>
                <p:oleObj name="Equation" r:id="rId5" imgW="1320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94000" y="1634067"/>
                        <a:ext cx="1320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4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itle 1"/>
          <p:cNvSpPr>
            <a:spLocks noGrp="1"/>
          </p:cNvSpPr>
          <p:nvPr>
            <p:ph type="title"/>
          </p:nvPr>
        </p:nvSpPr>
        <p:spPr/>
        <p:txBody>
          <a:bodyPr/>
          <a:lstStyle/>
          <a:p>
            <a:r>
              <a:rPr lang="en-US" sz="3200" smtClean="0">
                <a:solidFill>
                  <a:schemeClr val="accent1"/>
                </a:solidFill>
              </a:rPr>
              <a:t>Example 3: Applications (cont.)</a:t>
            </a:r>
            <a:endParaRPr lang="en-US" sz="3200" smtClean="0"/>
          </a:p>
        </p:txBody>
      </p:sp>
      <p:sp>
        <p:nvSpPr>
          <p:cNvPr id="3" name="Content Placeholder 2"/>
          <p:cNvSpPr>
            <a:spLocks noGrp="1"/>
          </p:cNvSpPr>
          <p:nvPr>
            <p:ph idx="1"/>
          </p:nvPr>
        </p:nvSpPr>
        <p:spPr/>
        <p:txBody>
          <a:bodyPr/>
          <a:lstStyle/>
          <a:p>
            <a:pPr marL="3175" indent="-3175">
              <a:buFont typeface="Courier New" pitchFamily="49" charset="0"/>
              <a:buNone/>
              <a:defRPr/>
            </a:pPr>
            <a:r>
              <a:rPr lang="en-US" i="0" dirty="0" smtClean="0">
                <a:solidFill>
                  <a:schemeClr val="tx1"/>
                </a:solidFill>
              </a:rPr>
              <a:t>Now use the relationship: number of problems times the time for each = total time:</a:t>
            </a:r>
          </a:p>
          <a:p>
            <a:pPr marL="3175" indent="-3175">
              <a:buFont typeface="Courier New" pitchFamily="49" charset="0"/>
              <a:buNone/>
              <a:defRPr/>
            </a:pPr>
            <a:endParaRPr lang="en-US" i="0" dirty="0" smtClean="0">
              <a:solidFill>
                <a:schemeClr val="tx1"/>
              </a:solidFill>
            </a:endParaRPr>
          </a:p>
          <a:p>
            <a:pPr marL="3175" indent="-3175">
              <a:buFont typeface="Courier New" pitchFamily="49" charset="0"/>
              <a:buNone/>
              <a:defRPr/>
            </a:pPr>
            <a:endParaRPr lang="en-US" i="0" dirty="0" smtClean="0">
              <a:solidFill>
                <a:schemeClr val="tx1"/>
              </a:solidFill>
            </a:endParaRPr>
          </a:p>
          <a:p>
            <a:pPr marL="3175" indent="-3175">
              <a:buFont typeface="Courier New" pitchFamily="49" charset="0"/>
              <a:buNone/>
              <a:defRPr/>
            </a:pPr>
            <a:endParaRPr lang="en-US" i="0" dirty="0" smtClean="0">
              <a:solidFill>
                <a:schemeClr val="tx1"/>
              </a:solidFill>
            </a:endParaRPr>
          </a:p>
          <a:p>
            <a:pPr marL="3175" indent="-3175">
              <a:buFont typeface="Courier New" pitchFamily="49" charset="0"/>
              <a:buNone/>
              <a:defRPr/>
            </a:pPr>
            <a:endParaRPr lang="en-US" i="0" dirty="0" smtClean="0">
              <a:solidFill>
                <a:schemeClr val="tx1"/>
              </a:solidFill>
            </a:endParaRPr>
          </a:p>
          <a:p>
            <a:pPr marL="3175" indent="-3175">
              <a:buFont typeface="Courier New" pitchFamily="49" charset="0"/>
              <a:buNone/>
              <a:defRPr/>
            </a:pPr>
            <a:r>
              <a:rPr lang="en-US" i="0" dirty="0" smtClean="0">
                <a:solidFill>
                  <a:schemeClr val="tx1"/>
                </a:solidFill>
              </a:rPr>
              <a:t>Each problem is allotted </a:t>
            </a:r>
            <a:r>
              <a:rPr lang="en-US" i="0" dirty="0" smtClean="0">
                <a:solidFill>
                  <a:srgbClr val="FF0000"/>
                </a:solidFill>
              </a:rPr>
              <a:t>6 minutes</a:t>
            </a:r>
            <a:r>
              <a:rPr lang="en-US" i="0" dirty="0" smtClean="0">
                <a:solidFill>
                  <a:schemeClr val="tx1"/>
                </a:solidFill>
              </a:rPr>
              <a:t>.</a:t>
            </a:r>
          </a:p>
          <a:p>
            <a:pPr marL="3175" indent="-3175">
              <a:buFont typeface="Courier New" pitchFamily="49" charset="0"/>
              <a:buNone/>
              <a:defRPr/>
            </a:pPr>
            <a:r>
              <a:rPr lang="en-US" i="0" dirty="0" smtClean="0">
                <a:solidFill>
                  <a:schemeClr val="tx1"/>
                </a:solidFill>
              </a:rPr>
              <a:t> </a:t>
            </a:r>
          </a:p>
          <a:p>
            <a:pPr>
              <a:buFont typeface="Courier New" pitchFamily="49" charset="0"/>
              <a:buNone/>
              <a:defRPr/>
            </a:pPr>
            <a:endParaRPr lang="en-US" dirty="0">
              <a:solidFill>
                <a:schemeClr val="tx1"/>
              </a:solidFill>
            </a:endParaRPr>
          </a:p>
        </p:txBody>
      </p:sp>
      <p:graphicFrame>
        <p:nvGraphicFramePr>
          <p:cNvPr id="2" name="Object 3"/>
          <p:cNvGraphicFramePr>
            <a:graphicFrameLocks noChangeAspect="1"/>
          </p:cNvGraphicFramePr>
          <p:nvPr/>
        </p:nvGraphicFramePr>
        <p:xfrm>
          <a:off x="3733800" y="2408904"/>
          <a:ext cx="1244600" cy="292100"/>
        </p:xfrm>
        <a:graphic>
          <a:graphicData uri="http://schemas.openxmlformats.org/presentationml/2006/ole">
            <mc:AlternateContent xmlns:mc="http://schemas.openxmlformats.org/markup-compatibility/2006">
              <mc:Choice xmlns:v="urn:schemas-microsoft-com:vml" Requires="v">
                <p:oleObj spid="_x0000_s19462" name="Equation" r:id="rId3" imgW="1244520" imgH="291960" progId="Equation.DSMT4">
                  <p:embed/>
                </p:oleObj>
              </mc:Choice>
              <mc:Fallback>
                <p:oleObj name="Equation" r:id="rId3" imgW="124452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2408904"/>
                        <a:ext cx="1244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687096" y="2895600"/>
          <a:ext cx="1358900" cy="838200"/>
        </p:xfrm>
        <a:graphic>
          <a:graphicData uri="http://schemas.openxmlformats.org/presentationml/2006/ole">
            <mc:AlternateContent xmlns:mc="http://schemas.openxmlformats.org/markup-compatibility/2006">
              <mc:Choice xmlns:v="urn:schemas-microsoft-com:vml" Requires="v">
                <p:oleObj spid="_x0000_s19463" name="Equation" r:id="rId5" imgW="1358640" imgH="838080" progId="Equation.DSMT4">
                  <p:embed/>
                </p:oleObj>
              </mc:Choice>
              <mc:Fallback>
                <p:oleObj name="Equation" r:id="rId5" imgW="1358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87096" y="28956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4068096" y="3886200"/>
          <a:ext cx="800100" cy="292100"/>
        </p:xfrm>
        <a:graphic>
          <a:graphicData uri="http://schemas.openxmlformats.org/presentationml/2006/ole">
            <mc:AlternateContent xmlns:mc="http://schemas.openxmlformats.org/markup-compatibility/2006">
              <mc:Choice xmlns:v="urn:schemas-microsoft-com:vml" Requires="v">
                <p:oleObj spid="_x0000_s19464" name="Equation" r:id="rId7" imgW="799920" imgH="291960" progId="Equation.DSMT4">
                  <p:embed/>
                </p:oleObj>
              </mc:Choice>
              <mc:Fallback>
                <p:oleObj name="Equation" r:id="rId7" imgW="7999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68096" y="38862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p:cNvSpPr>
          <p:nvPr>
            <p:ph type="title"/>
          </p:nvPr>
        </p:nvSpPr>
        <p:spPr>
          <a:prstGeom prst="rect">
            <a:avLst/>
          </a:prstGeom>
        </p:spPr>
        <p:txBody>
          <a:bodyPr/>
          <a:lstStyle/>
          <a:p>
            <a:r>
              <a:rPr lang="en-US" sz="3200" smtClean="0">
                <a:solidFill>
                  <a:schemeClr val="accent1"/>
                </a:solidFill>
              </a:rPr>
              <a:t>Practice Problems</a:t>
            </a:r>
          </a:p>
        </p:txBody>
      </p:sp>
      <p:sp>
        <p:nvSpPr>
          <p:cNvPr id="20484" name="Rectangle 3"/>
          <p:cNvSpPr>
            <a:spLocks noGrp="1"/>
          </p:cNvSpPr>
          <p:nvPr>
            <p:ph idx="1"/>
          </p:nvPr>
        </p:nvSpPr>
        <p:spPr>
          <a:xfrm>
            <a:off x="457200" y="1280160"/>
            <a:ext cx="8229600" cy="3368040"/>
          </a:xfrm>
          <a:prstGeom prst="rect">
            <a:avLst/>
          </a:prstGeom>
          <a:solidFill>
            <a:srgbClr val="FFFFCC"/>
          </a:solidFill>
          <a:ln w="28575">
            <a:solidFill>
              <a:srgbClr val="000000"/>
            </a:solidFill>
          </a:ln>
        </p:spPr>
        <p:txBody>
          <a:bodyPr>
            <a:noAutofit/>
          </a:bodyPr>
          <a:lstStyle/>
          <a:p>
            <a:pPr marL="23813" indent="-23813" algn="just" eaLnBrk="0" hangingPunct="0"/>
            <a:r>
              <a:rPr lang="en-US" dirty="0" smtClean="0">
                <a:solidFill>
                  <a:srgbClr val="000000"/>
                </a:solidFill>
              </a:rPr>
              <a:t>Solve the following equations. </a:t>
            </a:r>
          </a:p>
          <a:p>
            <a:pPr>
              <a:buFont typeface="Courier New" pitchFamily="49" charset="0"/>
              <a:buNone/>
            </a:pPr>
            <a:endParaRPr lang="en-US" dirty="0" smtClean="0"/>
          </a:p>
        </p:txBody>
      </p:sp>
      <p:graphicFrame>
        <p:nvGraphicFramePr>
          <p:cNvPr id="20482" name="Object 34"/>
          <p:cNvGraphicFramePr>
            <a:graphicFrameLocks noChangeAspect="1"/>
          </p:cNvGraphicFramePr>
          <p:nvPr/>
        </p:nvGraphicFramePr>
        <p:xfrm>
          <a:off x="548640" y="2131552"/>
          <a:ext cx="7734300" cy="2273300"/>
        </p:xfrm>
        <a:graphic>
          <a:graphicData uri="http://schemas.openxmlformats.org/presentationml/2006/ole">
            <mc:AlternateContent xmlns:mc="http://schemas.openxmlformats.org/markup-compatibility/2006">
              <mc:Choice xmlns:v="urn:schemas-microsoft-com:vml" Requires="v">
                <p:oleObj spid="_x0000_s20483" name="Equation" r:id="rId3" imgW="7734240" imgH="2273040" progId="Equation.DSMT4">
                  <p:embed/>
                </p:oleObj>
              </mc:Choice>
              <mc:Fallback>
                <p:oleObj name="Equation" r:id="rId3" imgW="7734240" imgH="2273040" progId="Equation.DSMT4">
                  <p:embed/>
                  <p:pic>
                    <p:nvPicPr>
                      <p:cNvPr id="0" name="Object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131552"/>
                        <a:ext cx="7734300" cy="227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p:cNvSpPr>
          <p:nvPr>
            <p:ph type="title"/>
          </p:nvPr>
        </p:nvSpPr>
        <p:spPr>
          <a:prstGeom prst="rect">
            <a:avLst/>
          </a:prstGeom>
        </p:spPr>
        <p:txBody>
          <a:bodyPr/>
          <a:lstStyle/>
          <a:p>
            <a:r>
              <a:rPr lang="en-US" sz="3200" smtClean="0">
                <a:solidFill>
                  <a:schemeClr val="accent1"/>
                </a:solidFill>
              </a:rPr>
              <a:t>Practice Problem Answers</a:t>
            </a:r>
          </a:p>
        </p:txBody>
      </p:sp>
      <p:sp>
        <p:nvSpPr>
          <p:cNvPr id="21508" name="Rectangle 3"/>
          <p:cNvSpPr>
            <a:spLocks noGrp="1"/>
          </p:cNvSpPr>
          <p:nvPr>
            <p:ph idx="1"/>
          </p:nvPr>
        </p:nvSpPr>
        <p:spPr>
          <a:prstGeom prst="rect">
            <a:avLst/>
          </a:prstGeom>
        </p:spPr>
        <p:txBody>
          <a:bodyPr/>
          <a:lstStyle/>
          <a:p>
            <a:pPr>
              <a:buFont typeface="Courier New" pitchFamily="49" charset="0"/>
              <a:buNone/>
            </a:pPr>
            <a:endParaRPr lang="en-US" smtClean="0">
              <a:solidFill>
                <a:srgbClr val="FF0000"/>
              </a:solidFill>
            </a:endParaRPr>
          </a:p>
          <a:p>
            <a:pPr>
              <a:buFont typeface="Courier New" pitchFamily="49" charset="0"/>
              <a:buNone/>
            </a:pPr>
            <a:endParaRPr lang="en-US" smtClean="0">
              <a:solidFill>
                <a:srgbClr val="FF0000"/>
              </a:solidFill>
            </a:endParaRPr>
          </a:p>
        </p:txBody>
      </p:sp>
      <p:graphicFrame>
        <p:nvGraphicFramePr>
          <p:cNvPr id="21506" name="Object 4"/>
          <p:cNvGraphicFramePr>
            <a:graphicFrameLocks noChangeAspect="1"/>
          </p:cNvGraphicFramePr>
          <p:nvPr/>
        </p:nvGraphicFramePr>
        <p:xfrm>
          <a:off x="548640" y="1600200"/>
          <a:ext cx="7429500" cy="1854200"/>
        </p:xfrm>
        <a:graphic>
          <a:graphicData uri="http://schemas.openxmlformats.org/presentationml/2006/ole">
            <mc:AlternateContent xmlns:mc="http://schemas.openxmlformats.org/markup-compatibility/2006">
              <mc:Choice xmlns:v="urn:schemas-microsoft-com:vml" Requires="v">
                <p:oleObj spid="_x0000_s21507" name="Equation" r:id="rId3" imgW="7429320" imgH="1854000" progId="Equation.DSMT4">
                  <p:embed/>
                </p:oleObj>
              </mc:Choice>
              <mc:Fallback>
                <p:oleObj name="Equation" r:id="rId3" imgW="7429320" imgH="1854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600200"/>
                        <a:ext cx="7429500" cy="1854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smtClean="0">
                <a:solidFill>
                  <a:schemeClr val="accent1"/>
                </a:solidFill>
              </a:rPr>
              <a:t>Solving Equations of the Form </a:t>
            </a:r>
            <a:r>
              <a:rPr lang="en-US" sz="3200" i="1" smtClean="0">
                <a:solidFill>
                  <a:schemeClr val="accent1"/>
                </a:solidFill>
              </a:rPr>
              <a:t>x</a:t>
            </a:r>
            <a:r>
              <a:rPr lang="en-US" sz="3200" smtClean="0">
                <a:solidFill>
                  <a:schemeClr val="accent1"/>
                </a:solidFill>
              </a:rPr>
              <a:t> + </a:t>
            </a:r>
            <a:r>
              <a:rPr lang="en-US" sz="3200" i="1" smtClean="0">
                <a:solidFill>
                  <a:schemeClr val="accent1"/>
                </a:solidFill>
              </a:rPr>
              <a:t>b</a:t>
            </a:r>
            <a:r>
              <a:rPr lang="en-US" sz="3200" smtClean="0">
                <a:solidFill>
                  <a:schemeClr val="accent1"/>
                </a:solidFill>
              </a:rPr>
              <a:t> = </a:t>
            </a:r>
            <a:r>
              <a:rPr lang="en-US" sz="3200" i="1" smtClean="0">
                <a:solidFill>
                  <a:schemeClr val="accent1"/>
                </a:solidFill>
              </a:rPr>
              <a:t>c</a:t>
            </a:r>
          </a:p>
        </p:txBody>
      </p:sp>
      <p:sp>
        <p:nvSpPr>
          <p:cNvPr id="4" name="Content Placeholder 3"/>
          <p:cNvSpPr>
            <a:spLocks noGrp="1"/>
          </p:cNvSpPr>
          <p:nvPr>
            <p:ph idx="1"/>
          </p:nvPr>
        </p:nvSpPr>
        <p:spPr>
          <a:xfrm>
            <a:off x="457200" y="1280160"/>
            <a:ext cx="8229600" cy="4572000"/>
          </a:xfrm>
          <a:solidFill>
            <a:srgbClr val="FFFFCC"/>
          </a:solidFill>
          <a:ln w="28575">
            <a:solidFill>
              <a:srgbClr val="000000"/>
            </a:solidFill>
          </a:ln>
        </p:spPr>
        <p:txBody>
          <a:bodyPr>
            <a:normAutofit lnSpcReduction="10000"/>
          </a:bodyPr>
          <a:lstStyle/>
          <a:p>
            <a:pPr marL="23813" indent="-23813" algn="ctr" eaLnBrk="0" hangingPunct="0">
              <a:defRPr/>
            </a:pPr>
            <a:r>
              <a:rPr lang="en-US" b="1" dirty="0" smtClean="0">
                <a:solidFill>
                  <a:srgbClr val="000000"/>
                </a:solidFill>
              </a:rPr>
              <a:t>Addition Principle of Equality</a:t>
            </a:r>
            <a:endParaRPr lang="en-US" dirty="0" smtClean="0">
              <a:solidFill>
                <a:srgbClr val="000000"/>
              </a:solidFill>
            </a:endParaRPr>
          </a:p>
          <a:p>
            <a:pPr marL="23813" indent="-23813" eaLnBrk="0" hangingPunct="0">
              <a:defRPr/>
            </a:pPr>
            <a:r>
              <a:rPr lang="en-US" dirty="0" smtClean="0">
                <a:solidFill>
                  <a:srgbClr val="000000"/>
                </a:solidFill>
              </a:rPr>
              <a:t>If the same algebraic expression is added to both sides of an equation, the new equation has the same solutions as the original equation. Symbolically, if </a:t>
            </a:r>
            <a:r>
              <a:rPr lang="en-US" i="1" dirty="0" smtClean="0">
                <a:solidFill>
                  <a:srgbClr val="000000"/>
                </a:solidFill>
              </a:rPr>
              <a:t>A</a:t>
            </a:r>
            <a:r>
              <a:rPr lang="en-US" dirty="0" smtClean="0">
                <a:solidFill>
                  <a:srgbClr val="000000"/>
                </a:solidFill>
              </a:rPr>
              <a:t>, </a:t>
            </a:r>
            <a:r>
              <a:rPr lang="en-US" i="1" dirty="0" smtClean="0">
                <a:solidFill>
                  <a:srgbClr val="000000"/>
                </a:solidFill>
              </a:rPr>
              <a:t>B</a:t>
            </a:r>
            <a:r>
              <a:rPr lang="en-US" dirty="0" smtClean="0">
                <a:solidFill>
                  <a:srgbClr val="000000"/>
                </a:solidFill>
              </a:rPr>
              <a:t>, and </a:t>
            </a:r>
            <a:r>
              <a:rPr lang="en-US" i="1" dirty="0" smtClean="0">
                <a:solidFill>
                  <a:srgbClr val="000000"/>
                </a:solidFill>
              </a:rPr>
              <a:t>C</a:t>
            </a:r>
            <a:r>
              <a:rPr lang="en-US" dirty="0" smtClean="0">
                <a:solidFill>
                  <a:srgbClr val="000000"/>
                </a:solidFill>
              </a:rPr>
              <a:t> are algebraic expressions, then the equations</a:t>
            </a:r>
          </a:p>
          <a:p>
            <a:pPr>
              <a:lnSpc>
                <a:spcPct val="150000"/>
              </a:lnSpc>
              <a:defRPr/>
            </a:pPr>
            <a:r>
              <a:rPr lang="en-US" b="1" dirty="0" smtClean="0">
                <a:solidFill>
                  <a:srgbClr val="000000"/>
                </a:solidFill>
              </a:rPr>
              <a:t>				</a:t>
            </a:r>
            <a:r>
              <a:rPr lang="en-US" b="1" i="1" dirty="0" smtClean="0">
                <a:solidFill>
                  <a:srgbClr val="0000FF"/>
                </a:solidFill>
              </a:rPr>
              <a:t>A</a:t>
            </a:r>
            <a:r>
              <a:rPr lang="en-US" b="1" dirty="0" smtClean="0">
                <a:solidFill>
                  <a:srgbClr val="0000FF"/>
                </a:solidFill>
              </a:rPr>
              <a:t> = </a:t>
            </a:r>
            <a:r>
              <a:rPr lang="en-US" b="1" i="1" dirty="0" smtClean="0">
                <a:solidFill>
                  <a:srgbClr val="0000FF"/>
                </a:solidFill>
              </a:rPr>
              <a:t>B</a:t>
            </a:r>
          </a:p>
          <a:p>
            <a:pPr>
              <a:defRPr/>
            </a:pPr>
            <a:r>
              <a:rPr lang="en-US" dirty="0" smtClean="0">
                <a:solidFill>
                  <a:srgbClr val="000000"/>
                </a:solidFill>
              </a:rPr>
              <a:t>and </a:t>
            </a:r>
          </a:p>
          <a:p>
            <a:pPr>
              <a:lnSpc>
                <a:spcPct val="150000"/>
              </a:lnSpc>
              <a:defRPr/>
            </a:pPr>
            <a:r>
              <a:rPr lang="en-US" b="1" dirty="0" smtClean="0">
                <a:solidFill>
                  <a:srgbClr val="000000"/>
                </a:solidFill>
              </a:rPr>
              <a:t>			     </a:t>
            </a:r>
            <a:r>
              <a:rPr lang="en-US" b="1" i="1" dirty="0" smtClean="0">
                <a:solidFill>
                  <a:srgbClr val="0000FF"/>
                </a:solidFill>
              </a:rPr>
              <a:t>A</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C</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B</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C</a:t>
            </a:r>
          </a:p>
          <a:p>
            <a:pPr>
              <a:defRPr/>
            </a:pPr>
            <a:r>
              <a:rPr lang="en-US" dirty="0" smtClean="0">
                <a:solidFill>
                  <a:srgbClr val="000000"/>
                </a:solidFill>
              </a:rPr>
              <a:t>have the same solutions.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smtClean="0">
                <a:solidFill>
                  <a:schemeClr val="accent1"/>
                </a:solidFill>
              </a:rPr>
              <a:t>Solving Equations of the Form </a:t>
            </a:r>
            <a:r>
              <a:rPr lang="en-US" sz="3200" i="1" smtClean="0">
                <a:solidFill>
                  <a:schemeClr val="accent1"/>
                </a:solidFill>
              </a:rPr>
              <a:t>x</a:t>
            </a:r>
            <a:r>
              <a:rPr lang="en-US" sz="3200" smtClean="0">
                <a:solidFill>
                  <a:schemeClr val="accent1"/>
                </a:solidFill>
              </a:rPr>
              <a:t> + </a:t>
            </a:r>
            <a:r>
              <a:rPr lang="en-US" sz="3200" i="1" smtClean="0">
                <a:solidFill>
                  <a:schemeClr val="accent1"/>
                </a:solidFill>
              </a:rPr>
              <a:t>b</a:t>
            </a:r>
            <a:r>
              <a:rPr lang="en-US" sz="3200" smtClean="0">
                <a:solidFill>
                  <a:schemeClr val="accent1"/>
                </a:solidFill>
              </a:rPr>
              <a:t> = </a:t>
            </a:r>
            <a:r>
              <a:rPr lang="en-US" sz="3200" i="1" smtClean="0">
                <a:solidFill>
                  <a:schemeClr val="accent1"/>
                </a:solidFill>
              </a:rPr>
              <a:t>c</a:t>
            </a:r>
            <a:endParaRPr lang="en-US" sz="3200" smtClean="0">
              <a:solidFill>
                <a:schemeClr val="accent1"/>
              </a:solidFill>
            </a:endParaRPr>
          </a:p>
        </p:txBody>
      </p:sp>
      <p:sp>
        <p:nvSpPr>
          <p:cNvPr id="29699" name="AutoShape 3"/>
          <p:cNvSpPr>
            <a:spLocks noGrp="1" noChangeAspect="1" noChangeArrowheads="1"/>
          </p:cNvSpPr>
          <p:nvPr>
            <p:ph idx="1"/>
          </p:nvPr>
        </p:nvSpPr>
        <p:spPr>
          <a:prstGeom prst="rect">
            <a:avLst/>
          </a:prstGeom>
          <a:solidFill>
            <a:srgbClr val="FFFFCC"/>
          </a:solidFill>
          <a:ln w="28575">
            <a:solidFill>
              <a:srgbClr val="000000"/>
            </a:solidFill>
          </a:ln>
        </p:spPr>
        <p:txBody>
          <a:bodyPr>
            <a:normAutofit lnSpcReduction="10000"/>
          </a:bodyPr>
          <a:lstStyle/>
          <a:p>
            <a:pPr marL="23813" indent="-23813" algn="ctr" eaLnBrk="0" hangingPunct="0">
              <a:lnSpc>
                <a:spcPct val="90000"/>
              </a:lnSpc>
              <a:defRPr/>
            </a:pPr>
            <a:r>
              <a:rPr lang="en-US" b="1" dirty="0" smtClean="0">
                <a:solidFill>
                  <a:srgbClr val="000000"/>
                </a:solidFill>
              </a:rPr>
              <a:t>Procedure for Solving Linear Equations that Simplify to the Form </a:t>
            </a:r>
            <a:r>
              <a:rPr lang="en-US" b="1" i="1" dirty="0" smtClean="0">
                <a:solidFill>
                  <a:srgbClr val="000000"/>
                </a:solidFill>
              </a:rPr>
              <a:t>x </a:t>
            </a:r>
            <a:r>
              <a:rPr lang="en-US" dirty="0" smtClean="0">
                <a:solidFill>
                  <a:srgbClr val="000000"/>
                </a:solidFill>
                <a:latin typeface="Symbol" pitchFamily="18" charset="2"/>
              </a:rPr>
              <a:t>+</a:t>
            </a:r>
            <a:r>
              <a:rPr lang="en-US" b="1" i="1" dirty="0" smtClean="0">
                <a:solidFill>
                  <a:srgbClr val="000000"/>
                </a:solidFill>
              </a:rPr>
              <a:t> b </a:t>
            </a:r>
            <a:r>
              <a:rPr lang="en-US" dirty="0" smtClean="0">
                <a:solidFill>
                  <a:srgbClr val="000000"/>
                </a:solidFill>
                <a:latin typeface="Symbol" pitchFamily="18" charset="2"/>
              </a:rPr>
              <a:t>=</a:t>
            </a:r>
            <a:r>
              <a:rPr lang="en-US" b="1" i="1" dirty="0" smtClean="0">
                <a:solidFill>
                  <a:srgbClr val="000000"/>
                </a:solidFill>
              </a:rPr>
              <a:t> c </a:t>
            </a:r>
          </a:p>
          <a:p>
            <a:pPr>
              <a:tabLst>
                <a:tab pos="457200" algn="l"/>
              </a:tabLst>
              <a:defRPr/>
            </a:pPr>
            <a:r>
              <a:rPr lang="en-US" b="1" dirty="0" smtClean="0">
                <a:solidFill>
                  <a:srgbClr val="000000"/>
                </a:solidFill>
              </a:rPr>
              <a:t>1.	</a:t>
            </a:r>
            <a:r>
              <a:rPr lang="en-US" dirty="0" smtClean="0">
                <a:solidFill>
                  <a:srgbClr val="000000"/>
                </a:solidFill>
              </a:rPr>
              <a:t>Combine any like terms on each side of the 	equation.</a:t>
            </a:r>
          </a:p>
          <a:p>
            <a:pPr>
              <a:tabLst>
                <a:tab pos="457200" algn="l"/>
              </a:tabLst>
              <a:defRPr/>
            </a:pPr>
            <a:r>
              <a:rPr lang="en-US" b="1" dirty="0" smtClean="0">
                <a:solidFill>
                  <a:srgbClr val="000000"/>
                </a:solidFill>
              </a:rPr>
              <a:t>2.	</a:t>
            </a:r>
            <a:r>
              <a:rPr lang="en-US" dirty="0" smtClean="0">
                <a:solidFill>
                  <a:srgbClr val="000000"/>
                </a:solidFill>
              </a:rPr>
              <a:t>Use the Addition Principle of Equality and add the 	opposite of the constant term to both sides. The 	objective is to isolate the variable on one side of the 	equation (either the left side or the right side) with 	a coefficient of +1.</a:t>
            </a:r>
          </a:p>
          <a:p>
            <a:pPr>
              <a:tabLst>
                <a:tab pos="457200" algn="l"/>
              </a:tabLst>
              <a:defRPr/>
            </a:pPr>
            <a:r>
              <a:rPr lang="en-US" b="1" dirty="0" smtClean="0">
                <a:solidFill>
                  <a:srgbClr val="000000"/>
                </a:solidFill>
              </a:rPr>
              <a:t>3.</a:t>
            </a:r>
            <a:r>
              <a:rPr lang="en-US" dirty="0" smtClean="0">
                <a:solidFill>
                  <a:srgbClr val="000000"/>
                </a:solidFill>
              </a:rPr>
              <a:t>	Check your answer by substituting it for the variable 	in the original equation.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p:nvPr>
        </p:nvSpPr>
        <p:spPr/>
        <p:txBody>
          <a:bodyPr/>
          <a:lstStyle/>
          <a:p>
            <a:r>
              <a:rPr lang="en-US" sz="3200" dirty="0" smtClean="0">
                <a:solidFill>
                  <a:schemeClr val="accent1"/>
                </a:solidFill>
              </a:rPr>
              <a:t>Example 1: Solving </a:t>
            </a:r>
            <a:r>
              <a:rPr lang="en-US" sz="3200" i="1" dirty="0" smtClean="0">
                <a:solidFill>
                  <a:schemeClr val="accent1"/>
                </a:solidFill>
              </a:rPr>
              <a:t>x</a:t>
            </a:r>
            <a:r>
              <a:rPr lang="en-US" sz="3200" dirty="0" smtClean="0">
                <a:solidFill>
                  <a:schemeClr val="accent1"/>
                </a:solidFill>
              </a:rPr>
              <a:t> + </a:t>
            </a:r>
            <a:r>
              <a:rPr lang="en-US" sz="3200" i="1" dirty="0" smtClean="0">
                <a:solidFill>
                  <a:schemeClr val="accent1"/>
                </a:solidFill>
              </a:rPr>
              <a:t>b</a:t>
            </a:r>
            <a:r>
              <a:rPr lang="en-US" sz="3200" dirty="0" smtClean="0">
                <a:solidFill>
                  <a:schemeClr val="accent1"/>
                </a:solidFill>
              </a:rPr>
              <a:t> = </a:t>
            </a:r>
            <a:r>
              <a:rPr lang="en-US" sz="3200" i="1" dirty="0" smtClean="0">
                <a:solidFill>
                  <a:schemeClr val="accent1"/>
                </a:solidFill>
              </a:rPr>
              <a:t>c</a:t>
            </a:r>
          </a:p>
        </p:txBody>
      </p:sp>
      <p:sp>
        <p:nvSpPr>
          <p:cNvPr id="1029" name="Content Placeholder 2"/>
          <p:cNvSpPr>
            <a:spLocks noGrp="1"/>
          </p:cNvSpPr>
          <p:nvPr>
            <p:ph idx="1"/>
          </p:nvPr>
        </p:nvSpPr>
        <p:spPr/>
        <p:txBody>
          <a:bodyPr/>
          <a:lstStyle/>
          <a:p>
            <a:pPr marL="3175" indent="-3175">
              <a:buFont typeface="Courier New" pitchFamily="49" charset="0"/>
              <a:buNone/>
            </a:pPr>
            <a:r>
              <a:rPr lang="en-US" i="0" dirty="0" smtClean="0">
                <a:solidFill>
                  <a:schemeClr val="tx1"/>
                </a:solidFill>
              </a:rPr>
              <a:t>Solve each of the following linear equations:</a:t>
            </a:r>
          </a:p>
          <a:p>
            <a:pPr marL="3175" indent="-3175">
              <a:buFont typeface="Courier New" pitchFamily="49" charset="0"/>
              <a:buNone/>
            </a:pPr>
            <a:endParaRPr lang="en-US" i="0" dirty="0" smtClean="0">
              <a:solidFill>
                <a:schemeClr val="tx1"/>
              </a:solidFill>
            </a:endParaRPr>
          </a:p>
          <a:p>
            <a:pPr marL="3175" indent="-3175">
              <a:buFont typeface="Courier New" pitchFamily="49" charset="0"/>
              <a:buNone/>
            </a:pPr>
            <a:endParaRPr lang="en-US" i="0" dirty="0" smtClean="0">
              <a:solidFill>
                <a:schemeClr val="tx1"/>
              </a:solidFill>
            </a:endParaRPr>
          </a:p>
          <a:p>
            <a:pPr marL="3175" indent="-3175">
              <a:buFont typeface="Courier New" pitchFamily="49" charset="0"/>
              <a:buNone/>
            </a:pPr>
            <a:endParaRPr lang="en-US" i="0" dirty="0" smtClean="0">
              <a:solidFill>
                <a:schemeClr val="tx1"/>
              </a:solidFill>
            </a:endParaRPr>
          </a:p>
          <a:p>
            <a:pPr marL="3175" indent="-3175">
              <a:buFont typeface="Courier New" pitchFamily="49" charset="0"/>
              <a:buNone/>
            </a:pPr>
            <a:endParaRPr lang="en-US" dirty="0" smtClean="0"/>
          </a:p>
        </p:txBody>
      </p:sp>
      <p:graphicFrame>
        <p:nvGraphicFramePr>
          <p:cNvPr id="1026" name="Object 2"/>
          <p:cNvGraphicFramePr>
            <a:graphicFrameLocks noChangeAspect="1"/>
          </p:cNvGraphicFramePr>
          <p:nvPr/>
        </p:nvGraphicFramePr>
        <p:xfrm>
          <a:off x="548640" y="1981200"/>
          <a:ext cx="4622800" cy="2400300"/>
        </p:xfrm>
        <a:graphic>
          <a:graphicData uri="http://schemas.openxmlformats.org/presentationml/2006/ole">
            <mc:AlternateContent xmlns:mc="http://schemas.openxmlformats.org/markup-compatibility/2006">
              <mc:Choice xmlns:v="urn:schemas-microsoft-com:vml" Requires="v">
                <p:oleObj spid="_x0000_s1027" name="Equation" r:id="rId3" imgW="4622760" imgH="2400120" progId="Equation.DSMT4">
                  <p:embed/>
                </p:oleObj>
              </mc:Choice>
              <mc:Fallback>
                <p:oleObj name="Equation" r:id="rId3" imgW="4622760" imgH="24001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981200"/>
                        <a:ext cx="4622800" cy="240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2"/>
          <p:cNvSpPr>
            <a:spLocks noGrp="1"/>
          </p:cNvSpPr>
          <p:nvPr>
            <p:ph type="title"/>
          </p:nvPr>
        </p:nvSpPr>
        <p:spPr>
          <a:prstGeom prst="rect">
            <a:avLst/>
          </a:prstGeom>
        </p:spPr>
        <p:txBody>
          <a:bodyPr/>
          <a:lstStyle/>
          <a:p>
            <a:r>
              <a:rPr lang="en-US" sz="3200" smtClean="0">
                <a:solidFill>
                  <a:schemeClr val="accent1"/>
                </a:solidFill>
              </a:rPr>
              <a:t>Example 1: Solving </a:t>
            </a:r>
            <a:r>
              <a:rPr lang="en-US" sz="3200" i="1" smtClean="0">
                <a:solidFill>
                  <a:schemeClr val="accent1"/>
                </a:solidFill>
              </a:rPr>
              <a:t>x</a:t>
            </a:r>
            <a:r>
              <a:rPr lang="en-US" sz="3200" smtClean="0">
                <a:solidFill>
                  <a:schemeClr val="accent1"/>
                </a:solidFill>
              </a:rPr>
              <a:t> + </a:t>
            </a:r>
            <a:r>
              <a:rPr lang="en-US" sz="3200" i="1" smtClean="0">
                <a:solidFill>
                  <a:schemeClr val="accent1"/>
                </a:solidFill>
              </a:rPr>
              <a:t>b</a:t>
            </a:r>
            <a:r>
              <a:rPr lang="en-US" sz="3200" smtClean="0">
                <a:solidFill>
                  <a:schemeClr val="accent1"/>
                </a:solidFill>
              </a:rPr>
              <a:t> = </a:t>
            </a:r>
            <a:r>
              <a:rPr lang="en-US" sz="3200" i="1" smtClean="0">
                <a:solidFill>
                  <a:schemeClr val="accent1"/>
                </a:solidFill>
              </a:rPr>
              <a:t>c </a:t>
            </a:r>
            <a:r>
              <a:rPr lang="en-US" sz="3200" smtClean="0">
                <a:solidFill>
                  <a:schemeClr val="accent1"/>
                </a:solidFill>
              </a:rPr>
              <a:t>(cont.)</a:t>
            </a:r>
          </a:p>
        </p:txBody>
      </p:sp>
      <p:sp>
        <p:nvSpPr>
          <p:cNvPr id="2055" name="Rectangle 22"/>
          <p:cNvSpPr>
            <a:spLocks noChangeArrowheads="1"/>
          </p:cNvSpPr>
          <p:nvPr/>
        </p:nvSpPr>
        <p:spPr bwMode="auto">
          <a:xfrm>
            <a:off x="3932238" y="4410741"/>
            <a:ext cx="2133600" cy="400050"/>
          </a:xfrm>
          <a:prstGeom prst="rect">
            <a:avLst/>
          </a:prstGeom>
          <a:noFill/>
          <a:ln w="9525">
            <a:noFill/>
            <a:miter lim="800000"/>
            <a:headEnd/>
            <a:tailEnd/>
          </a:ln>
        </p:spPr>
        <p:txBody>
          <a:bodyPr>
            <a:spAutoFit/>
          </a:bodyPr>
          <a:lstStyle/>
          <a:p>
            <a:r>
              <a:rPr lang="en-US" sz="2000" dirty="0">
                <a:solidFill>
                  <a:srgbClr val="008080"/>
                </a:solidFill>
              </a:rPr>
              <a:t>Substitute </a:t>
            </a:r>
            <a:r>
              <a:rPr lang="en-US" sz="2000" i="1" dirty="0">
                <a:solidFill>
                  <a:srgbClr val="008080"/>
                </a:solidFill>
              </a:rPr>
              <a:t>x</a:t>
            </a:r>
            <a:r>
              <a:rPr lang="en-US" sz="2000" dirty="0">
                <a:solidFill>
                  <a:srgbClr val="008080"/>
                </a:solidFill>
              </a:rPr>
              <a:t> = 10.</a:t>
            </a:r>
            <a:endParaRPr lang="en-US" sz="2000" i="1" dirty="0">
              <a:solidFill>
                <a:srgbClr val="008080"/>
              </a:solidFill>
            </a:endParaRPr>
          </a:p>
        </p:txBody>
      </p:sp>
      <p:sp>
        <p:nvSpPr>
          <p:cNvPr id="2056" name="Rectangle 22"/>
          <p:cNvSpPr>
            <a:spLocks noChangeArrowheads="1"/>
          </p:cNvSpPr>
          <p:nvPr/>
        </p:nvSpPr>
        <p:spPr bwMode="auto">
          <a:xfrm>
            <a:off x="3932238" y="4963191"/>
            <a:ext cx="2133600" cy="400050"/>
          </a:xfrm>
          <a:prstGeom prst="rect">
            <a:avLst/>
          </a:prstGeom>
          <a:noFill/>
          <a:ln w="9525">
            <a:noFill/>
            <a:miter lim="800000"/>
            <a:headEnd/>
            <a:tailEnd/>
          </a:ln>
        </p:spPr>
        <p:txBody>
          <a:bodyPr>
            <a:spAutoFit/>
          </a:bodyPr>
          <a:lstStyle/>
          <a:p>
            <a:r>
              <a:rPr lang="en-US" sz="2000" dirty="0">
                <a:solidFill>
                  <a:srgbClr val="008080"/>
                </a:solidFill>
              </a:rPr>
              <a:t>True statement</a:t>
            </a:r>
            <a:endParaRPr lang="en-US" sz="2000" i="1" dirty="0">
              <a:solidFill>
                <a:srgbClr val="008080"/>
              </a:solidFill>
            </a:endParaRPr>
          </a:p>
        </p:txBody>
      </p:sp>
      <p:sp>
        <p:nvSpPr>
          <p:cNvPr id="16" name="Rectangle 22"/>
          <p:cNvSpPr>
            <a:spLocks noChangeArrowheads="1"/>
          </p:cNvSpPr>
          <p:nvPr/>
        </p:nvSpPr>
        <p:spPr bwMode="auto">
          <a:xfrm>
            <a:off x="3733800" y="2434098"/>
            <a:ext cx="4572000" cy="400050"/>
          </a:xfrm>
          <a:prstGeom prst="rect">
            <a:avLst/>
          </a:prstGeom>
          <a:noFill/>
          <a:ln w="9525">
            <a:noFill/>
            <a:miter lim="800000"/>
            <a:headEnd/>
            <a:tailEnd/>
          </a:ln>
        </p:spPr>
        <p:txBody>
          <a:bodyPr>
            <a:spAutoFit/>
          </a:bodyPr>
          <a:lstStyle/>
          <a:p>
            <a:pPr>
              <a:defRPr/>
            </a:pPr>
            <a:r>
              <a:rPr lang="en-US" sz="2000" dirty="0">
                <a:solidFill>
                  <a:srgbClr val="008080"/>
                </a:solidFill>
                <a:latin typeface="+mn-lt"/>
              </a:rPr>
              <a:t>Add </a:t>
            </a:r>
            <a:r>
              <a:rPr lang="en-US" sz="2000" dirty="0">
                <a:solidFill>
                  <a:srgbClr val="FF00FF"/>
                </a:solidFill>
                <a:latin typeface="+mn-lt"/>
              </a:rPr>
              <a:t>3</a:t>
            </a:r>
            <a:r>
              <a:rPr lang="en-US" sz="2000" dirty="0">
                <a:solidFill>
                  <a:srgbClr val="008080"/>
                </a:solidFill>
                <a:latin typeface="+mn-lt"/>
              </a:rPr>
              <a:t> (the opposite of </a:t>
            </a:r>
            <a:r>
              <a:rPr lang="en-US" sz="2000" dirty="0">
                <a:solidFill>
                  <a:srgbClr val="008080"/>
                </a:solidFill>
                <a:latin typeface="Symbol" pitchFamily="18" charset="2"/>
              </a:rPr>
              <a:t>-</a:t>
            </a:r>
            <a:r>
              <a:rPr lang="en-US" sz="2000" dirty="0">
                <a:solidFill>
                  <a:srgbClr val="008080"/>
                </a:solidFill>
                <a:latin typeface="+mn-lt"/>
              </a:rPr>
              <a:t>3) to both sides.</a:t>
            </a:r>
            <a:endParaRPr lang="en-US" sz="2000" i="1" dirty="0">
              <a:solidFill>
                <a:srgbClr val="008080"/>
              </a:solidFill>
              <a:latin typeface="+mn-lt"/>
            </a:endParaRPr>
          </a:p>
        </p:txBody>
      </p:sp>
      <p:sp>
        <p:nvSpPr>
          <p:cNvPr id="17" name="Rectangle 22"/>
          <p:cNvSpPr>
            <a:spLocks noChangeArrowheads="1"/>
          </p:cNvSpPr>
          <p:nvPr/>
        </p:nvSpPr>
        <p:spPr bwMode="auto">
          <a:xfrm>
            <a:off x="3733800" y="2967498"/>
            <a:ext cx="1524000" cy="400050"/>
          </a:xfrm>
          <a:prstGeom prst="rect">
            <a:avLst/>
          </a:prstGeom>
          <a:noFill/>
          <a:ln w="9525">
            <a:noFill/>
            <a:miter lim="800000"/>
            <a:headEnd/>
            <a:tailEnd/>
          </a:ln>
        </p:spPr>
        <p:txBody>
          <a:bodyPr>
            <a:spAutoFit/>
          </a:bodyPr>
          <a:lstStyle/>
          <a:p>
            <a:r>
              <a:rPr lang="en-US" sz="2000" dirty="0">
                <a:solidFill>
                  <a:srgbClr val="008080"/>
                </a:solidFill>
              </a:rPr>
              <a:t>Simplify.</a:t>
            </a:r>
            <a:endParaRPr lang="en-US" sz="2000" i="1" dirty="0">
              <a:solidFill>
                <a:srgbClr val="008080"/>
              </a:solidFill>
            </a:endParaRPr>
          </a:p>
        </p:txBody>
      </p:sp>
      <p:sp>
        <p:nvSpPr>
          <p:cNvPr id="18" name="Rectangle 17"/>
          <p:cNvSpPr/>
          <p:nvPr/>
        </p:nvSpPr>
        <p:spPr>
          <a:xfrm>
            <a:off x="457200" y="1280160"/>
            <a:ext cx="1667444" cy="523220"/>
          </a:xfrm>
          <a:prstGeom prst="rect">
            <a:avLst/>
          </a:prstGeom>
        </p:spPr>
        <p:txBody>
          <a:bodyPr wrap="none">
            <a:spAutoFit/>
          </a:bodyPr>
          <a:lstStyle/>
          <a:p>
            <a:pPr marL="3175" indent="-3175">
              <a:buFont typeface="Courier New" pitchFamily="49" charset="0"/>
              <a:buNone/>
            </a:pPr>
            <a:r>
              <a:rPr lang="en-US" sz="2800" b="1" dirty="0" smtClean="0"/>
              <a:t>Solutions:</a:t>
            </a:r>
            <a:endParaRPr lang="en-US" sz="2800" dirty="0" smtClean="0"/>
          </a:p>
        </p:txBody>
      </p:sp>
      <p:graphicFrame>
        <p:nvGraphicFramePr>
          <p:cNvPr id="2" name="Object 7"/>
          <p:cNvGraphicFramePr>
            <a:graphicFrameLocks noChangeAspect="1"/>
          </p:cNvGraphicFramePr>
          <p:nvPr/>
        </p:nvGraphicFramePr>
        <p:xfrm>
          <a:off x="533400" y="1981200"/>
          <a:ext cx="2146300" cy="292100"/>
        </p:xfrm>
        <a:graphic>
          <a:graphicData uri="http://schemas.openxmlformats.org/presentationml/2006/ole">
            <mc:AlternateContent xmlns:mc="http://schemas.openxmlformats.org/markup-compatibility/2006">
              <mc:Choice xmlns:v="urn:schemas-microsoft-com:vml" Requires="v">
                <p:oleObj spid="_x0000_s2061" name="Equation" r:id="rId3" imgW="2145960" imgH="291960" progId="Equation.DSMT4">
                  <p:embed/>
                </p:oleObj>
              </mc:Choice>
              <mc:Fallback>
                <p:oleObj name="Equation" r:id="rId3" imgW="2145960" imgH="29196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98120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8"/>
          <p:cNvGraphicFramePr>
            <a:graphicFrameLocks noChangeAspect="1"/>
          </p:cNvGraphicFramePr>
          <p:nvPr/>
        </p:nvGraphicFramePr>
        <p:xfrm>
          <a:off x="1005348" y="2499852"/>
          <a:ext cx="2159000" cy="292100"/>
        </p:xfrm>
        <a:graphic>
          <a:graphicData uri="http://schemas.openxmlformats.org/presentationml/2006/ole">
            <mc:AlternateContent xmlns:mc="http://schemas.openxmlformats.org/markup-compatibility/2006">
              <mc:Choice xmlns:v="urn:schemas-microsoft-com:vml" Requires="v">
                <p:oleObj spid="_x0000_s2062" name="Equation" r:id="rId5" imgW="2158920" imgH="291960" progId="Equation.DSMT4">
                  <p:embed/>
                </p:oleObj>
              </mc:Choice>
              <mc:Fallback>
                <p:oleObj name="Equation" r:id="rId5" imgW="2158920" imgH="29196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5348" y="2499852"/>
                        <a:ext cx="215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9"/>
          <p:cNvGraphicFramePr>
            <a:graphicFrameLocks noChangeAspect="1"/>
          </p:cNvGraphicFramePr>
          <p:nvPr/>
        </p:nvGraphicFramePr>
        <p:xfrm>
          <a:off x="1981200" y="3048000"/>
          <a:ext cx="889000" cy="292100"/>
        </p:xfrm>
        <a:graphic>
          <a:graphicData uri="http://schemas.openxmlformats.org/presentationml/2006/ole">
            <mc:AlternateContent xmlns:mc="http://schemas.openxmlformats.org/markup-compatibility/2006">
              <mc:Choice xmlns:v="urn:schemas-microsoft-com:vml" Requires="v">
                <p:oleObj spid="_x0000_s2063" name="Equation" r:id="rId7" imgW="888840" imgH="291960" progId="Equation.DSMT4">
                  <p:embed/>
                </p:oleObj>
              </mc:Choice>
              <mc:Fallback>
                <p:oleObj name="Equation" r:id="rId7" imgW="888840" imgH="29196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3048000"/>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10"/>
          <p:cNvGraphicFramePr>
            <a:graphicFrameLocks noChangeAspect="1"/>
          </p:cNvGraphicFramePr>
          <p:nvPr/>
        </p:nvGraphicFramePr>
        <p:xfrm>
          <a:off x="530352" y="3797300"/>
          <a:ext cx="2603500" cy="393700"/>
        </p:xfrm>
        <a:graphic>
          <a:graphicData uri="http://schemas.openxmlformats.org/presentationml/2006/ole">
            <mc:AlternateContent xmlns:mc="http://schemas.openxmlformats.org/markup-compatibility/2006">
              <mc:Choice xmlns:v="urn:schemas-microsoft-com:vml" Requires="v">
                <p:oleObj spid="_x0000_s2064" name="Equation" r:id="rId9" imgW="2603160" imgH="393480" progId="Equation.DSMT4">
                  <p:embed/>
                </p:oleObj>
              </mc:Choice>
              <mc:Fallback>
                <p:oleObj name="Equation" r:id="rId9" imgW="2603160" imgH="39348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3797300"/>
                        <a:ext cx="26035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11"/>
          <p:cNvGraphicFramePr>
            <a:graphicFrameLocks noChangeAspect="1"/>
          </p:cNvGraphicFramePr>
          <p:nvPr/>
        </p:nvGraphicFramePr>
        <p:xfrm>
          <a:off x="1775171" y="4038600"/>
          <a:ext cx="1358900" cy="787400"/>
        </p:xfrm>
        <a:graphic>
          <a:graphicData uri="http://schemas.openxmlformats.org/presentationml/2006/ole">
            <mc:AlternateContent xmlns:mc="http://schemas.openxmlformats.org/markup-compatibility/2006">
              <mc:Choice xmlns:v="urn:schemas-microsoft-com:vml" Requires="v">
                <p:oleObj spid="_x0000_s2065" name="Equation" r:id="rId11" imgW="1358640" imgH="787320" progId="Equation.DSMT4">
                  <p:embed/>
                </p:oleObj>
              </mc:Choice>
              <mc:Fallback>
                <p:oleObj name="Equation" r:id="rId11" imgW="1358640" imgH="78732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75171" y="4038600"/>
                        <a:ext cx="13589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12"/>
          <p:cNvGraphicFramePr>
            <a:graphicFrameLocks noChangeAspect="1"/>
          </p:cNvGraphicFramePr>
          <p:nvPr/>
        </p:nvGraphicFramePr>
        <p:xfrm>
          <a:off x="2417620" y="4982496"/>
          <a:ext cx="711200" cy="279400"/>
        </p:xfrm>
        <a:graphic>
          <a:graphicData uri="http://schemas.openxmlformats.org/presentationml/2006/ole">
            <mc:AlternateContent xmlns:mc="http://schemas.openxmlformats.org/markup-compatibility/2006">
              <mc:Choice xmlns:v="urn:schemas-microsoft-com:vml" Requires="v">
                <p:oleObj spid="_x0000_s2066" name="Equation" r:id="rId13" imgW="711000" imgH="279360" progId="Equation.DSMT4">
                  <p:embed/>
                </p:oleObj>
              </mc:Choice>
              <mc:Fallback>
                <p:oleObj name="Equation" r:id="rId13" imgW="711000" imgH="279360" progId="Equation.DSMT4">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17620" y="4982496"/>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p:bldP spid="2056" grpId="0"/>
      <p:bldP spid="16"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2"/>
          <p:cNvSpPr>
            <a:spLocks noGrp="1"/>
          </p:cNvSpPr>
          <p:nvPr>
            <p:ph type="title"/>
          </p:nvPr>
        </p:nvSpPr>
        <p:spPr>
          <a:prstGeom prst="rect">
            <a:avLst/>
          </a:prstGeom>
        </p:spPr>
        <p:txBody>
          <a:bodyPr/>
          <a:lstStyle/>
          <a:p>
            <a:r>
              <a:rPr lang="en-US" sz="3200" smtClean="0">
                <a:solidFill>
                  <a:schemeClr val="accent1"/>
                </a:solidFill>
              </a:rPr>
              <a:t>Example 1: Solving </a:t>
            </a:r>
            <a:r>
              <a:rPr lang="en-US" sz="3200" i="1" smtClean="0">
                <a:solidFill>
                  <a:schemeClr val="accent1"/>
                </a:solidFill>
              </a:rPr>
              <a:t>x</a:t>
            </a:r>
            <a:r>
              <a:rPr lang="en-US" sz="3200" smtClean="0">
                <a:solidFill>
                  <a:schemeClr val="accent1"/>
                </a:solidFill>
              </a:rPr>
              <a:t> + </a:t>
            </a:r>
            <a:r>
              <a:rPr lang="en-US" sz="3200" i="1" smtClean="0">
                <a:solidFill>
                  <a:schemeClr val="accent1"/>
                </a:solidFill>
              </a:rPr>
              <a:t>b</a:t>
            </a:r>
            <a:r>
              <a:rPr lang="en-US" sz="3200" smtClean="0">
                <a:solidFill>
                  <a:schemeClr val="accent1"/>
                </a:solidFill>
              </a:rPr>
              <a:t> = </a:t>
            </a:r>
            <a:r>
              <a:rPr lang="en-US" sz="3200" i="1" smtClean="0">
                <a:solidFill>
                  <a:schemeClr val="accent1"/>
                </a:solidFill>
              </a:rPr>
              <a:t>c </a:t>
            </a:r>
            <a:r>
              <a:rPr lang="en-US" sz="3200" smtClean="0">
                <a:solidFill>
                  <a:schemeClr val="accent1"/>
                </a:solidFill>
              </a:rPr>
              <a:t>(cont.)</a:t>
            </a:r>
          </a:p>
        </p:txBody>
      </p:sp>
      <p:sp>
        <p:nvSpPr>
          <p:cNvPr id="2057" name="Rectangle 22"/>
          <p:cNvSpPr>
            <a:spLocks noChangeArrowheads="1"/>
          </p:cNvSpPr>
          <p:nvPr/>
        </p:nvSpPr>
        <p:spPr bwMode="auto">
          <a:xfrm>
            <a:off x="3932238" y="1538287"/>
            <a:ext cx="5245100" cy="400050"/>
          </a:xfrm>
          <a:prstGeom prst="rect">
            <a:avLst/>
          </a:prstGeom>
          <a:noFill/>
          <a:ln w="9525">
            <a:noFill/>
            <a:miter lim="800000"/>
            <a:headEnd/>
            <a:tailEnd/>
          </a:ln>
        </p:spPr>
        <p:txBody>
          <a:bodyPr>
            <a:spAutoFit/>
          </a:bodyPr>
          <a:lstStyle/>
          <a:p>
            <a:r>
              <a:rPr lang="en-US" sz="2000" dirty="0">
                <a:solidFill>
                  <a:srgbClr val="008080"/>
                </a:solidFill>
              </a:rPr>
              <a:t>Note that the variable can be on the right side.</a:t>
            </a:r>
            <a:endParaRPr lang="en-US" sz="2000" i="1" dirty="0">
              <a:solidFill>
                <a:srgbClr val="008080"/>
              </a:solidFill>
            </a:endParaRPr>
          </a:p>
        </p:txBody>
      </p:sp>
      <p:sp>
        <p:nvSpPr>
          <p:cNvPr id="2058" name="Rectangle 22"/>
          <p:cNvSpPr>
            <a:spLocks noChangeArrowheads="1"/>
          </p:cNvSpPr>
          <p:nvPr/>
        </p:nvSpPr>
        <p:spPr bwMode="auto">
          <a:xfrm>
            <a:off x="3932238" y="2052637"/>
            <a:ext cx="5245100" cy="400050"/>
          </a:xfrm>
          <a:prstGeom prst="rect">
            <a:avLst/>
          </a:prstGeom>
          <a:noFill/>
          <a:ln w="9525">
            <a:noFill/>
            <a:miter lim="800000"/>
            <a:headEnd/>
            <a:tailEnd/>
          </a:ln>
        </p:spPr>
        <p:txBody>
          <a:bodyPr>
            <a:spAutoFit/>
          </a:bodyPr>
          <a:lstStyle/>
          <a:p>
            <a:r>
              <a:rPr lang="en-US" sz="2000" dirty="0">
                <a:solidFill>
                  <a:srgbClr val="008080"/>
                </a:solidFill>
              </a:rPr>
              <a:t>Add</a:t>
            </a:r>
            <a:r>
              <a:rPr lang="en-US" sz="2000" dirty="0">
                <a:solidFill>
                  <a:srgbClr val="FF00FF"/>
                </a:solidFill>
              </a:rPr>
              <a:t> </a:t>
            </a:r>
            <a:r>
              <a:rPr lang="en-US" sz="2000" dirty="0">
                <a:solidFill>
                  <a:srgbClr val="FF00FF"/>
                </a:solidFill>
                <a:latin typeface="Symbol" pitchFamily="18" charset="2"/>
              </a:rPr>
              <a:t>-</a:t>
            </a:r>
            <a:r>
              <a:rPr lang="en-US" sz="2000" dirty="0">
                <a:solidFill>
                  <a:srgbClr val="FF00FF"/>
                </a:solidFill>
              </a:rPr>
              <a:t>5 </a:t>
            </a:r>
            <a:r>
              <a:rPr lang="en-US" sz="2000" dirty="0">
                <a:solidFill>
                  <a:srgbClr val="008080"/>
                </a:solidFill>
              </a:rPr>
              <a:t>(the opposite of  +5) to both sides.</a:t>
            </a:r>
            <a:endParaRPr lang="en-US" sz="2000" i="1" dirty="0">
              <a:solidFill>
                <a:srgbClr val="008080"/>
              </a:solidFill>
            </a:endParaRPr>
          </a:p>
        </p:txBody>
      </p:sp>
      <p:sp>
        <p:nvSpPr>
          <p:cNvPr id="2059" name="Rectangle 22"/>
          <p:cNvSpPr>
            <a:spLocks noChangeArrowheads="1"/>
          </p:cNvSpPr>
          <p:nvPr/>
        </p:nvSpPr>
        <p:spPr bwMode="auto">
          <a:xfrm>
            <a:off x="3932238" y="2605087"/>
            <a:ext cx="1524000" cy="400050"/>
          </a:xfrm>
          <a:prstGeom prst="rect">
            <a:avLst/>
          </a:prstGeom>
          <a:noFill/>
          <a:ln w="9525">
            <a:noFill/>
            <a:miter lim="800000"/>
            <a:headEnd/>
            <a:tailEnd/>
          </a:ln>
        </p:spPr>
        <p:txBody>
          <a:bodyPr>
            <a:spAutoFit/>
          </a:bodyPr>
          <a:lstStyle/>
          <a:p>
            <a:r>
              <a:rPr lang="en-US" sz="2000" dirty="0">
                <a:solidFill>
                  <a:srgbClr val="008080"/>
                </a:solidFill>
              </a:rPr>
              <a:t>Simplify.</a:t>
            </a:r>
            <a:endParaRPr lang="en-US" sz="2000" i="1" dirty="0">
              <a:solidFill>
                <a:srgbClr val="008080"/>
              </a:solidFill>
            </a:endParaRPr>
          </a:p>
        </p:txBody>
      </p:sp>
      <p:sp>
        <p:nvSpPr>
          <p:cNvPr id="2060" name="Rectangle 22"/>
          <p:cNvSpPr>
            <a:spLocks noChangeArrowheads="1"/>
          </p:cNvSpPr>
          <p:nvPr/>
        </p:nvSpPr>
        <p:spPr bwMode="auto">
          <a:xfrm>
            <a:off x="3932238" y="4385802"/>
            <a:ext cx="2133600" cy="400050"/>
          </a:xfrm>
          <a:prstGeom prst="rect">
            <a:avLst/>
          </a:prstGeom>
          <a:noFill/>
          <a:ln w="9525">
            <a:noFill/>
            <a:miter lim="800000"/>
            <a:headEnd/>
            <a:tailEnd/>
          </a:ln>
        </p:spPr>
        <p:txBody>
          <a:bodyPr>
            <a:spAutoFit/>
          </a:bodyPr>
          <a:lstStyle/>
          <a:p>
            <a:r>
              <a:rPr lang="en-US" sz="2000" dirty="0">
                <a:solidFill>
                  <a:srgbClr val="008080"/>
                </a:solidFill>
              </a:rPr>
              <a:t>True statement</a:t>
            </a:r>
            <a:endParaRPr lang="en-US" sz="2000" i="1" dirty="0">
              <a:solidFill>
                <a:srgbClr val="008080"/>
              </a:solidFill>
            </a:endParaRPr>
          </a:p>
        </p:txBody>
      </p:sp>
      <p:sp>
        <p:nvSpPr>
          <p:cNvPr id="2061" name="Rectangle 22"/>
          <p:cNvSpPr>
            <a:spLocks noChangeArrowheads="1"/>
          </p:cNvSpPr>
          <p:nvPr/>
        </p:nvSpPr>
        <p:spPr bwMode="auto">
          <a:xfrm>
            <a:off x="3932238" y="3883279"/>
            <a:ext cx="2133600" cy="400050"/>
          </a:xfrm>
          <a:prstGeom prst="rect">
            <a:avLst/>
          </a:prstGeom>
          <a:noFill/>
          <a:ln w="9525">
            <a:noFill/>
            <a:miter lim="800000"/>
            <a:headEnd/>
            <a:tailEnd/>
          </a:ln>
        </p:spPr>
        <p:txBody>
          <a:bodyPr>
            <a:spAutoFit/>
          </a:bodyPr>
          <a:lstStyle/>
          <a:p>
            <a:r>
              <a:rPr lang="en-US" sz="2000" dirty="0">
                <a:solidFill>
                  <a:srgbClr val="008080"/>
                </a:solidFill>
              </a:rPr>
              <a:t>Substitute </a:t>
            </a:r>
            <a:r>
              <a:rPr lang="en-US" sz="2000" i="1" dirty="0">
                <a:solidFill>
                  <a:srgbClr val="008080"/>
                </a:solidFill>
              </a:rPr>
              <a:t>y</a:t>
            </a:r>
            <a:r>
              <a:rPr lang="en-US" sz="2000" dirty="0">
                <a:solidFill>
                  <a:srgbClr val="008080"/>
                </a:solidFill>
              </a:rPr>
              <a:t> = </a:t>
            </a:r>
            <a:r>
              <a:rPr lang="en-US" sz="2000" dirty="0">
                <a:solidFill>
                  <a:srgbClr val="008080"/>
                </a:solidFill>
                <a:latin typeface="Symbol" pitchFamily="18" charset="2"/>
              </a:rPr>
              <a:t>-</a:t>
            </a:r>
            <a:r>
              <a:rPr lang="en-US" sz="2000" dirty="0">
                <a:solidFill>
                  <a:srgbClr val="008080"/>
                </a:solidFill>
              </a:rPr>
              <a:t>16.</a:t>
            </a:r>
            <a:endParaRPr lang="en-US" sz="2000" i="1" dirty="0">
              <a:solidFill>
                <a:srgbClr val="008080"/>
              </a:solidFill>
            </a:endParaRPr>
          </a:p>
        </p:txBody>
      </p:sp>
      <p:graphicFrame>
        <p:nvGraphicFramePr>
          <p:cNvPr id="39941" name="Object 5"/>
          <p:cNvGraphicFramePr>
            <a:graphicFrameLocks noChangeAspect="1"/>
          </p:cNvGraphicFramePr>
          <p:nvPr/>
        </p:nvGraphicFramePr>
        <p:xfrm>
          <a:off x="518652" y="1538748"/>
          <a:ext cx="2400300" cy="368300"/>
        </p:xfrm>
        <a:graphic>
          <a:graphicData uri="http://schemas.openxmlformats.org/presentationml/2006/ole">
            <mc:AlternateContent xmlns:mc="http://schemas.openxmlformats.org/markup-compatibility/2006">
              <mc:Choice xmlns:v="urn:schemas-microsoft-com:vml" Requires="v">
                <p:oleObj spid="_x0000_s39947" name="Equation" r:id="rId3" imgW="2400120" imgH="368280" progId="Equation.DSMT4">
                  <p:embed/>
                </p:oleObj>
              </mc:Choice>
              <mc:Fallback>
                <p:oleObj name="Equation" r:id="rId3" imgW="2400120" imgH="3682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652" y="1538748"/>
                        <a:ext cx="2400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2" name="Object 6"/>
          <p:cNvGraphicFramePr>
            <a:graphicFrameLocks noChangeAspect="1"/>
          </p:cNvGraphicFramePr>
          <p:nvPr/>
        </p:nvGraphicFramePr>
        <p:xfrm>
          <a:off x="838200" y="2086896"/>
          <a:ext cx="2552700" cy="355600"/>
        </p:xfrm>
        <a:graphic>
          <a:graphicData uri="http://schemas.openxmlformats.org/presentationml/2006/ole">
            <mc:AlternateContent xmlns:mc="http://schemas.openxmlformats.org/markup-compatibility/2006">
              <mc:Choice xmlns:v="urn:schemas-microsoft-com:vml" Requires="v">
                <p:oleObj spid="_x0000_s39948" name="Equation" r:id="rId5" imgW="2552400" imgH="355320" progId="Equation.DSMT4">
                  <p:embed/>
                </p:oleObj>
              </mc:Choice>
              <mc:Fallback>
                <p:oleObj name="Equation" r:id="rId5" imgW="2552400" imgH="35532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2086896"/>
                        <a:ext cx="2552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3" name="Object 7"/>
          <p:cNvGraphicFramePr>
            <a:graphicFrameLocks noChangeAspect="1"/>
          </p:cNvGraphicFramePr>
          <p:nvPr/>
        </p:nvGraphicFramePr>
        <p:xfrm>
          <a:off x="1295400" y="2620296"/>
          <a:ext cx="1117600" cy="355600"/>
        </p:xfrm>
        <a:graphic>
          <a:graphicData uri="http://schemas.openxmlformats.org/presentationml/2006/ole">
            <mc:AlternateContent xmlns:mc="http://schemas.openxmlformats.org/markup-compatibility/2006">
              <mc:Choice xmlns:v="urn:schemas-microsoft-com:vml" Requires="v">
                <p:oleObj spid="_x0000_s39949" name="Equation" r:id="rId7" imgW="1117440" imgH="355320" progId="Equation.DSMT4">
                  <p:embed/>
                </p:oleObj>
              </mc:Choice>
              <mc:Fallback>
                <p:oleObj name="Equation" r:id="rId7" imgW="1117440" imgH="35532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5400" y="2620296"/>
                        <a:ext cx="1117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4" name="Object 8"/>
          <p:cNvGraphicFramePr>
            <a:graphicFrameLocks noChangeAspect="1"/>
          </p:cNvGraphicFramePr>
          <p:nvPr/>
        </p:nvGraphicFramePr>
        <p:xfrm>
          <a:off x="530352" y="3244850"/>
          <a:ext cx="2832100" cy="393700"/>
        </p:xfrm>
        <a:graphic>
          <a:graphicData uri="http://schemas.openxmlformats.org/presentationml/2006/ole">
            <mc:AlternateContent xmlns:mc="http://schemas.openxmlformats.org/markup-compatibility/2006">
              <mc:Choice xmlns:v="urn:schemas-microsoft-com:vml" Requires="v">
                <p:oleObj spid="_x0000_s39950" name="Equation" r:id="rId9" imgW="2831760" imgH="393480" progId="Equation.DSMT4">
                  <p:embed/>
                </p:oleObj>
              </mc:Choice>
              <mc:Fallback>
                <p:oleObj name="Equation" r:id="rId9" imgW="2831760" imgH="3934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3244850"/>
                        <a:ext cx="2832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5" name="Object 9"/>
          <p:cNvGraphicFramePr>
            <a:graphicFrameLocks noChangeAspect="1"/>
          </p:cNvGraphicFramePr>
          <p:nvPr/>
        </p:nvGraphicFramePr>
        <p:xfrm>
          <a:off x="1782620" y="3505200"/>
          <a:ext cx="2006600" cy="787400"/>
        </p:xfrm>
        <a:graphic>
          <a:graphicData uri="http://schemas.openxmlformats.org/presentationml/2006/ole">
            <mc:AlternateContent xmlns:mc="http://schemas.openxmlformats.org/markup-compatibility/2006">
              <mc:Choice xmlns:v="urn:schemas-microsoft-com:vml" Requires="v">
                <p:oleObj spid="_x0000_s39951" name="Equation" r:id="rId11" imgW="2006280" imgH="787320" progId="Equation.DSMT4">
                  <p:embed/>
                </p:oleObj>
              </mc:Choice>
              <mc:Fallback>
                <p:oleObj name="Equation" r:id="rId11" imgW="2006280" imgH="78732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82620" y="3505200"/>
                        <a:ext cx="20066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6" name="Object 10"/>
          <p:cNvGraphicFramePr>
            <a:graphicFrameLocks noChangeAspect="1"/>
          </p:cNvGraphicFramePr>
          <p:nvPr/>
        </p:nvGraphicFramePr>
        <p:xfrm>
          <a:off x="1780310" y="4445000"/>
          <a:ext cx="1473200" cy="279400"/>
        </p:xfrm>
        <a:graphic>
          <a:graphicData uri="http://schemas.openxmlformats.org/presentationml/2006/ole">
            <mc:AlternateContent xmlns:mc="http://schemas.openxmlformats.org/markup-compatibility/2006">
              <mc:Choice xmlns:v="urn:schemas-microsoft-com:vml" Requires="v">
                <p:oleObj spid="_x0000_s39952" name="Equation" r:id="rId13" imgW="1473120" imgH="279360" progId="Equation.DSMT4">
                  <p:embed/>
                </p:oleObj>
              </mc:Choice>
              <mc:Fallback>
                <p:oleObj name="Equation" r:id="rId13" imgW="1473120" imgH="2793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80310" y="4445000"/>
                        <a:ext cx="147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94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5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994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94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6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994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7" grpId="0"/>
      <p:bldP spid="2058" grpId="0"/>
      <p:bldP spid="2059" grpId="0"/>
      <p:bldP spid="2060" grpId="0"/>
      <p:bldP spid="20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p:cNvSpPr>
          <p:nvPr>
            <p:ph type="title"/>
          </p:nvPr>
        </p:nvSpPr>
        <p:spPr>
          <a:prstGeom prst="rect">
            <a:avLst/>
          </a:prstGeom>
        </p:spPr>
        <p:txBody>
          <a:bodyPr/>
          <a:lstStyle/>
          <a:p>
            <a:r>
              <a:rPr lang="en-US" sz="3200" smtClean="0">
                <a:solidFill>
                  <a:schemeClr val="accent1"/>
                </a:solidFill>
              </a:rPr>
              <a:t>Example 1: Solving </a:t>
            </a:r>
            <a:r>
              <a:rPr lang="en-US" sz="3200" i="1" smtClean="0">
                <a:solidFill>
                  <a:schemeClr val="accent1"/>
                </a:solidFill>
              </a:rPr>
              <a:t>x</a:t>
            </a:r>
            <a:r>
              <a:rPr lang="en-US" sz="3200" smtClean="0">
                <a:solidFill>
                  <a:schemeClr val="accent1"/>
                </a:solidFill>
              </a:rPr>
              <a:t> + </a:t>
            </a:r>
            <a:r>
              <a:rPr lang="en-US" sz="3200" i="1" smtClean="0">
                <a:solidFill>
                  <a:schemeClr val="accent1"/>
                </a:solidFill>
              </a:rPr>
              <a:t>b</a:t>
            </a:r>
            <a:r>
              <a:rPr lang="en-US" sz="3200" smtClean="0">
                <a:solidFill>
                  <a:schemeClr val="accent1"/>
                </a:solidFill>
              </a:rPr>
              <a:t> = </a:t>
            </a:r>
            <a:r>
              <a:rPr lang="en-US" sz="3200" i="1" smtClean="0">
                <a:solidFill>
                  <a:schemeClr val="accent1"/>
                </a:solidFill>
              </a:rPr>
              <a:t>c </a:t>
            </a:r>
            <a:r>
              <a:rPr lang="en-US" sz="3200" smtClean="0">
                <a:solidFill>
                  <a:schemeClr val="accent1"/>
                </a:solidFill>
              </a:rPr>
              <a:t>(cont.)</a:t>
            </a:r>
          </a:p>
        </p:txBody>
      </p:sp>
      <p:sp>
        <p:nvSpPr>
          <p:cNvPr id="3077" name="Rectangle 22"/>
          <p:cNvSpPr>
            <a:spLocks noChangeArrowheads="1"/>
          </p:cNvSpPr>
          <p:nvPr/>
        </p:nvSpPr>
        <p:spPr bwMode="auto">
          <a:xfrm>
            <a:off x="4953000" y="1773698"/>
            <a:ext cx="3200400" cy="396875"/>
          </a:xfrm>
          <a:prstGeom prst="rect">
            <a:avLst/>
          </a:prstGeom>
          <a:noFill/>
          <a:ln w="9525">
            <a:noFill/>
            <a:miter lim="800000"/>
            <a:headEnd/>
            <a:tailEnd/>
          </a:ln>
        </p:spPr>
        <p:txBody>
          <a:bodyPr>
            <a:spAutoFit/>
          </a:bodyPr>
          <a:lstStyle/>
          <a:p>
            <a:r>
              <a:rPr lang="en-US" sz="2000" dirty="0">
                <a:solidFill>
                  <a:srgbClr val="008080"/>
                </a:solidFill>
              </a:rPr>
              <a:t>Combine like terms.</a:t>
            </a:r>
            <a:endParaRPr lang="en-US" sz="2000" i="1" dirty="0">
              <a:solidFill>
                <a:srgbClr val="008080"/>
              </a:solidFill>
            </a:endParaRPr>
          </a:p>
        </p:txBody>
      </p:sp>
      <p:sp>
        <p:nvSpPr>
          <p:cNvPr id="3078" name="Rectangle 22"/>
          <p:cNvSpPr>
            <a:spLocks noChangeArrowheads="1"/>
          </p:cNvSpPr>
          <p:nvPr/>
        </p:nvSpPr>
        <p:spPr bwMode="auto">
          <a:xfrm>
            <a:off x="4953000" y="2208673"/>
            <a:ext cx="3733800" cy="708025"/>
          </a:xfrm>
          <a:prstGeom prst="rect">
            <a:avLst/>
          </a:prstGeom>
          <a:noFill/>
          <a:ln w="9525">
            <a:noFill/>
            <a:miter lim="800000"/>
            <a:headEnd/>
            <a:tailEnd/>
          </a:ln>
        </p:spPr>
        <p:txBody>
          <a:bodyPr>
            <a:spAutoFit/>
          </a:bodyPr>
          <a:lstStyle/>
          <a:p>
            <a:r>
              <a:rPr lang="en-US" sz="2000" dirty="0">
                <a:solidFill>
                  <a:srgbClr val="008080"/>
                </a:solidFill>
              </a:rPr>
              <a:t>Add </a:t>
            </a:r>
            <a:r>
              <a:rPr lang="en-US" sz="2000" dirty="0">
                <a:solidFill>
                  <a:srgbClr val="FF00FF"/>
                </a:solidFill>
                <a:latin typeface="Symbol" pitchFamily="18" charset="2"/>
              </a:rPr>
              <a:t>-</a:t>
            </a:r>
            <a:r>
              <a:rPr lang="en-US" sz="2000" dirty="0">
                <a:solidFill>
                  <a:srgbClr val="FF00FF"/>
                </a:solidFill>
              </a:rPr>
              <a:t>2.5 </a:t>
            </a:r>
            <a:r>
              <a:rPr lang="en-US" sz="2000" dirty="0">
                <a:solidFill>
                  <a:srgbClr val="008080"/>
                </a:solidFill>
              </a:rPr>
              <a:t>(the opposite of +2.5) to both sides.</a:t>
            </a:r>
            <a:endParaRPr lang="en-US" sz="2000" i="1" dirty="0">
              <a:solidFill>
                <a:srgbClr val="008080"/>
              </a:solidFill>
            </a:endParaRPr>
          </a:p>
        </p:txBody>
      </p:sp>
      <p:sp>
        <p:nvSpPr>
          <p:cNvPr id="3079" name="Rectangle 22"/>
          <p:cNvSpPr>
            <a:spLocks noChangeArrowheads="1"/>
          </p:cNvSpPr>
          <p:nvPr/>
        </p:nvSpPr>
        <p:spPr bwMode="auto">
          <a:xfrm>
            <a:off x="4953000" y="2872248"/>
            <a:ext cx="1524000" cy="400050"/>
          </a:xfrm>
          <a:prstGeom prst="rect">
            <a:avLst/>
          </a:prstGeom>
          <a:noFill/>
          <a:ln w="9525">
            <a:noFill/>
            <a:miter lim="800000"/>
            <a:headEnd/>
            <a:tailEnd/>
          </a:ln>
        </p:spPr>
        <p:txBody>
          <a:bodyPr>
            <a:spAutoFit/>
          </a:bodyPr>
          <a:lstStyle/>
          <a:p>
            <a:r>
              <a:rPr lang="en-US" sz="2000" dirty="0">
                <a:solidFill>
                  <a:srgbClr val="008080"/>
                </a:solidFill>
              </a:rPr>
              <a:t>Simplify.</a:t>
            </a:r>
            <a:endParaRPr lang="en-US" sz="2000" i="1" dirty="0">
              <a:solidFill>
                <a:srgbClr val="008080"/>
              </a:solidFill>
            </a:endParaRPr>
          </a:p>
        </p:txBody>
      </p:sp>
      <p:sp>
        <p:nvSpPr>
          <p:cNvPr id="3080" name="Rectangle 22"/>
          <p:cNvSpPr>
            <a:spLocks noChangeArrowheads="1"/>
          </p:cNvSpPr>
          <p:nvPr/>
        </p:nvSpPr>
        <p:spPr bwMode="auto">
          <a:xfrm>
            <a:off x="5638800" y="3685048"/>
            <a:ext cx="2133600" cy="400050"/>
          </a:xfrm>
          <a:prstGeom prst="rect">
            <a:avLst/>
          </a:prstGeom>
          <a:noFill/>
          <a:ln w="9525">
            <a:noFill/>
            <a:miter lim="800000"/>
            <a:headEnd/>
            <a:tailEnd/>
          </a:ln>
        </p:spPr>
        <p:txBody>
          <a:bodyPr>
            <a:spAutoFit/>
          </a:bodyPr>
          <a:lstStyle/>
          <a:p>
            <a:r>
              <a:rPr lang="en-US" sz="2000">
                <a:solidFill>
                  <a:srgbClr val="008080"/>
                </a:solidFill>
              </a:rPr>
              <a:t>Substitute </a:t>
            </a:r>
            <a:r>
              <a:rPr lang="en-US" sz="2000" i="1">
                <a:solidFill>
                  <a:srgbClr val="008080"/>
                </a:solidFill>
              </a:rPr>
              <a:t>z</a:t>
            </a:r>
            <a:r>
              <a:rPr lang="en-US" sz="2000">
                <a:solidFill>
                  <a:srgbClr val="008080"/>
                </a:solidFill>
              </a:rPr>
              <a:t> = 1.5.</a:t>
            </a:r>
            <a:endParaRPr lang="en-US" sz="2000" i="1">
              <a:solidFill>
                <a:srgbClr val="008080"/>
              </a:solidFill>
            </a:endParaRPr>
          </a:p>
        </p:txBody>
      </p:sp>
      <p:sp>
        <p:nvSpPr>
          <p:cNvPr id="3081" name="Rectangle 22"/>
          <p:cNvSpPr>
            <a:spLocks noChangeArrowheads="1"/>
          </p:cNvSpPr>
          <p:nvPr/>
        </p:nvSpPr>
        <p:spPr bwMode="auto">
          <a:xfrm>
            <a:off x="5627688" y="4364498"/>
            <a:ext cx="1524000" cy="400050"/>
          </a:xfrm>
          <a:prstGeom prst="rect">
            <a:avLst/>
          </a:prstGeom>
          <a:noFill/>
          <a:ln w="9525">
            <a:noFill/>
            <a:miter lim="800000"/>
            <a:headEnd/>
            <a:tailEnd/>
          </a:ln>
        </p:spPr>
        <p:txBody>
          <a:bodyPr>
            <a:spAutoFit/>
          </a:bodyPr>
          <a:lstStyle/>
          <a:p>
            <a:r>
              <a:rPr lang="en-US" sz="2000">
                <a:solidFill>
                  <a:srgbClr val="008080"/>
                </a:solidFill>
              </a:rPr>
              <a:t>Simplify.</a:t>
            </a:r>
            <a:endParaRPr lang="en-US" sz="2000" i="1">
              <a:solidFill>
                <a:srgbClr val="008080"/>
              </a:solidFill>
            </a:endParaRPr>
          </a:p>
        </p:txBody>
      </p:sp>
      <p:sp>
        <p:nvSpPr>
          <p:cNvPr id="3082" name="Rectangle 22"/>
          <p:cNvSpPr>
            <a:spLocks noChangeArrowheads="1"/>
          </p:cNvSpPr>
          <p:nvPr/>
        </p:nvSpPr>
        <p:spPr bwMode="auto">
          <a:xfrm>
            <a:off x="5638800" y="5107448"/>
            <a:ext cx="2209800" cy="400050"/>
          </a:xfrm>
          <a:prstGeom prst="rect">
            <a:avLst/>
          </a:prstGeom>
          <a:noFill/>
          <a:ln w="9525">
            <a:noFill/>
            <a:miter lim="800000"/>
            <a:headEnd/>
            <a:tailEnd/>
          </a:ln>
        </p:spPr>
        <p:txBody>
          <a:bodyPr>
            <a:spAutoFit/>
          </a:bodyPr>
          <a:lstStyle/>
          <a:p>
            <a:r>
              <a:rPr lang="en-US" sz="2000">
                <a:solidFill>
                  <a:srgbClr val="008080"/>
                </a:solidFill>
              </a:rPr>
              <a:t>True statement</a:t>
            </a:r>
            <a:endParaRPr lang="en-US" sz="2000" i="1">
              <a:solidFill>
                <a:srgbClr val="008080"/>
              </a:solidFill>
            </a:endParaRPr>
          </a:p>
        </p:txBody>
      </p:sp>
      <p:graphicFrame>
        <p:nvGraphicFramePr>
          <p:cNvPr id="2" name="Object 4"/>
          <p:cNvGraphicFramePr>
            <a:graphicFrameLocks noChangeAspect="1"/>
          </p:cNvGraphicFramePr>
          <p:nvPr/>
        </p:nvGraphicFramePr>
        <p:xfrm>
          <a:off x="501444" y="1324896"/>
          <a:ext cx="3746500" cy="292100"/>
        </p:xfrm>
        <a:graphic>
          <a:graphicData uri="http://schemas.openxmlformats.org/presentationml/2006/ole">
            <mc:AlternateContent xmlns:mc="http://schemas.openxmlformats.org/markup-compatibility/2006">
              <mc:Choice xmlns:v="urn:schemas-microsoft-com:vml" Requires="v">
                <p:oleObj spid="_x0000_s3084" name="Equation" r:id="rId3" imgW="3746160" imgH="291960" progId="Equation.DSMT4">
                  <p:embed/>
                </p:oleObj>
              </mc:Choice>
              <mc:Fallback>
                <p:oleObj name="Equation" r:id="rId3" imgW="374616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1444" y="1324896"/>
                        <a:ext cx="374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1767348" y="1873044"/>
          <a:ext cx="1714500" cy="292100"/>
        </p:xfrm>
        <a:graphic>
          <a:graphicData uri="http://schemas.openxmlformats.org/presentationml/2006/ole">
            <mc:AlternateContent xmlns:mc="http://schemas.openxmlformats.org/markup-compatibility/2006">
              <mc:Choice xmlns:v="urn:schemas-microsoft-com:vml" Requires="v">
                <p:oleObj spid="_x0000_s3085" name="Equation" r:id="rId5" imgW="1714320" imgH="291960" progId="Equation.DSMT4">
                  <p:embed/>
                </p:oleObj>
              </mc:Choice>
              <mc:Fallback>
                <p:oleObj name="Equation" r:id="rId5" imgW="171432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7348" y="1873044"/>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6"/>
          <p:cNvGraphicFramePr>
            <a:graphicFrameLocks noChangeAspect="1"/>
          </p:cNvGraphicFramePr>
          <p:nvPr/>
        </p:nvGraphicFramePr>
        <p:xfrm>
          <a:off x="1052052" y="2408904"/>
          <a:ext cx="3200400" cy="292100"/>
        </p:xfrm>
        <a:graphic>
          <a:graphicData uri="http://schemas.openxmlformats.org/presentationml/2006/ole">
            <mc:AlternateContent xmlns:mc="http://schemas.openxmlformats.org/markup-compatibility/2006">
              <mc:Choice xmlns:v="urn:schemas-microsoft-com:vml" Requires="v">
                <p:oleObj spid="_x0000_s3086" name="Equation" r:id="rId7" imgW="3200400" imgH="291960" progId="Equation.DSMT4">
                  <p:embed/>
                </p:oleObj>
              </mc:Choice>
              <mc:Fallback>
                <p:oleObj name="Equation" r:id="rId7" imgW="320040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52052" y="2408904"/>
                        <a:ext cx="320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7"/>
          <p:cNvGraphicFramePr>
            <a:graphicFrameLocks noChangeAspect="1"/>
          </p:cNvGraphicFramePr>
          <p:nvPr/>
        </p:nvGraphicFramePr>
        <p:xfrm>
          <a:off x="2514600" y="2925096"/>
          <a:ext cx="952500" cy="292100"/>
        </p:xfrm>
        <a:graphic>
          <a:graphicData uri="http://schemas.openxmlformats.org/presentationml/2006/ole">
            <mc:AlternateContent xmlns:mc="http://schemas.openxmlformats.org/markup-compatibility/2006">
              <mc:Choice xmlns:v="urn:schemas-microsoft-com:vml" Requires="v">
                <p:oleObj spid="_x0000_s3087" name="Equation" r:id="rId9" imgW="952200" imgH="291960" progId="Equation.DSMT4">
                  <p:embed/>
                </p:oleObj>
              </mc:Choice>
              <mc:Fallback>
                <p:oleObj name="Equation" r:id="rId9" imgW="95220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2925096"/>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8"/>
          <p:cNvGraphicFramePr>
            <a:graphicFrameLocks noChangeAspect="1"/>
          </p:cNvGraphicFramePr>
          <p:nvPr/>
        </p:nvGraphicFramePr>
        <p:xfrm>
          <a:off x="533400" y="3657600"/>
          <a:ext cx="4775200" cy="393700"/>
        </p:xfrm>
        <a:graphic>
          <a:graphicData uri="http://schemas.openxmlformats.org/presentationml/2006/ole">
            <mc:AlternateContent xmlns:mc="http://schemas.openxmlformats.org/markup-compatibility/2006">
              <mc:Choice xmlns:v="urn:schemas-microsoft-com:vml" Requires="v">
                <p:oleObj spid="_x0000_s3088" name="Equation" r:id="rId11" imgW="4775040" imgH="393480" progId="Equation.DSMT4">
                  <p:embed/>
                </p:oleObj>
              </mc:Choice>
              <mc:Fallback>
                <p:oleObj name="Equation" r:id="rId11" imgW="4775040" imgH="3934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 y="3657600"/>
                        <a:ext cx="4775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9"/>
          <p:cNvGraphicFramePr>
            <a:graphicFrameLocks noChangeAspect="1"/>
          </p:cNvGraphicFramePr>
          <p:nvPr/>
        </p:nvGraphicFramePr>
        <p:xfrm>
          <a:off x="927100" y="3962400"/>
          <a:ext cx="4330700" cy="800100"/>
        </p:xfrm>
        <a:graphic>
          <a:graphicData uri="http://schemas.openxmlformats.org/presentationml/2006/ole">
            <mc:AlternateContent xmlns:mc="http://schemas.openxmlformats.org/markup-compatibility/2006">
              <mc:Choice xmlns:v="urn:schemas-microsoft-com:vml" Requires="v">
                <p:oleObj spid="_x0000_s3089" name="Equation" r:id="rId13" imgW="4330440" imgH="799920" progId="Equation.DSMT4">
                  <p:embed/>
                </p:oleObj>
              </mc:Choice>
              <mc:Fallback>
                <p:oleObj name="Equation" r:id="rId13" imgW="4330440" imgH="79992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27100" y="3962400"/>
                        <a:ext cx="43307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10"/>
          <p:cNvGraphicFramePr>
            <a:graphicFrameLocks noChangeAspect="1"/>
          </p:cNvGraphicFramePr>
          <p:nvPr/>
        </p:nvGraphicFramePr>
        <p:xfrm>
          <a:off x="1752600" y="4709652"/>
          <a:ext cx="3505200" cy="787400"/>
        </p:xfrm>
        <a:graphic>
          <a:graphicData uri="http://schemas.openxmlformats.org/presentationml/2006/ole">
            <mc:AlternateContent xmlns:mc="http://schemas.openxmlformats.org/markup-compatibility/2006">
              <mc:Choice xmlns:v="urn:schemas-microsoft-com:vml" Requires="v">
                <p:oleObj spid="_x0000_s3090" name="Equation" r:id="rId15" imgW="3504960" imgH="787320" progId="Equation.DSMT4">
                  <p:embed/>
                </p:oleObj>
              </mc:Choice>
              <mc:Fallback>
                <p:oleObj name="Equation" r:id="rId15" imgW="3504960" imgH="78732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52600" y="4709652"/>
                        <a:ext cx="35052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3232356" y="5653548"/>
          <a:ext cx="1257300" cy="292100"/>
        </p:xfrm>
        <a:graphic>
          <a:graphicData uri="http://schemas.openxmlformats.org/presentationml/2006/ole">
            <mc:AlternateContent xmlns:mc="http://schemas.openxmlformats.org/markup-compatibility/2006">
              <mc:Choice xmlns:v="urn:schemas-microsoft-com:vml" Requires="v">
                <p:oleObj spid="_x0000_s3091" name="Equation" r:id="rId17" imgW="1257120" imgH="291960" progId="Equation.DSMT4">
                  <p:embed/>
                </p:oleObj>
              </mc:Choice>
              <mc:Fallback>
                <p:oleObj name="Equation" r:id="rId17" imgW="1257120" imgH="2919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32356" y="5653548"/>
                        <a:ext cx="1257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7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08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8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P spid="3078" grpId="0"/>
      <p:bldP spid="3079" grpId="0"/>
      <p:bldP spid="3080" grpId="0"/>
      <p:bldP spid="3081" grpId="0"/>
      <p:bldP spid="3082"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995</Words>
  <Application>Microsoft Office PowerPoint</Application>
  <PresentationFormat>On-screen Show (4:3)</PresentationFormat>
  <Paragraphs>205</Paragraphs>
  <Slides>35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1" baseType="lpstr">
      <vt:lpstr>Calibri</vt:lpstr>
      <vt:lpstr>Courier New</vt:lpstr>
      <vt:lpstr>Arial</vt:lpstr>
      <vt:lpstr>Symbol</vt:lpstr>
      <vt:lpstr>Office Theme</vt:lpstr>
      <vt:lpstr>Equation</vt:lpstr>
      <vt:lpstr>Section 3.1</vt:lpstr>
      <vt:lpstr>Objectives</vt:lpstr>
      <vt:lpstr>Solving Linear Equations </vt:lpstr>
      <vt:lpstr>Solving Equations of the Form x + b = c</vt:lpstr>
      <vt:lpstr>Solving Equations of the Form x + b = c</vt:lpstr>
      <vt:lpstr>Example 1: Solving x + b = c</vt:lpstr>
      <vt:lpstr>Example 1: Solving x + b = c (cont.)</vt:lpstr>
      <vt:lpstr>Example 1: Solving x + b = c (cont.)</vt:lpstr>
      <vt:lpstr>Example 1: Solving x + b = c (cont.)</vt:lpstr>
      <vt:lpstr>Example 1: Solving x + b = c (cont.)</vt:lpstr>
      <vt:lpstr>Example 1: Solving x + b = c (cont.)</vt:lpstr>
      <vt:lpstr>Solving Equations of the Form ax = c</vt:lpstr>
      <vt:lpstr>Solving Equations of the Form ax = c</vt:lpstr>
      <vt:lpstr>Solving Equations of the Form ax = c</vt:lpstr>
      <vt:lpstr>Solving Equations of the Form ax = c</vt:lpstr>
      <vt:lpstr>Example 2: Solving ax = c</vt:lpstr>
      <vt:lpstr>Example 2: Solving ax = c (cont.)</vt:lpstr>
      <vt:lpstr>Example 2: Solving ax = c (cont.)</vt:lpstr>
      <vt:lpstr>Example 2: Solving ax = c (cont.)</vt:lpstr>
      <vt:lpstr>Example 2: Solving ax = c (cont.)</vt:lpstr>
      <vt:lpstr>Example 2: Solving ax = c (cont.)</vt:lpstr>
      <vt:lpstr>Example 2: Solving ax = c (cont.)</vt:lpstr>
      <vt:lpstr>Example 2: Solving ax = c (cont.)</vt:lpstr>
      <vt:lpstr>Problem Solving</vt:lpstr>
      <vt:lpstr>Problem Solving</vt:lpstr>
      <vt:lpstr>Problem Solving</vt:lpstr>
      <vt:lpstr>Problem Solving</vt:lpstr>
      <vt:lpstr>Example 3: Applications</vt:lpstr>
      <vt:lpstr>Example 3: Applications (cont.)</vt:lpstr>
      <vt:lpstr>Example 3: Applications (cont.)</vt:lpstr>
      <vt:lpstr>Example 3: Applications (cont.)</vt:lpstr>
      <vt:lpstr>Example 3: Applications (cont.)</vt:lpstr>
      <vt:lpstr>Example 3: Applications (cont.)</vt:lpstr>
      <vt:lpstr>Practice Problems</vt:lpstr>
      <vt:lpstr>Practice Problem Answers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41</cp:revision>
  <dcterms:created xsi:type="dcterms:W3CDTF">2013-04-26T14:43:13Z</dcterms:created>
  <dcterms:modified xsi:type="dcterms:W3CDTF">2017-08-02T11:28:40Z</dcterms:modified>
</cp:coreProperties>
</file>