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handoutMasterIdLst>
    <p:handoutMasterId r:id="rId22"/>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Lst>
  <p:sldSz cx="9144000" cy="6858000" type="screen4x3"/>
  <p:notesSz cx="6858000" cy="9144000"/>
  <p:embeddedFontLst>
    <p:embeddedFont>
      <p:font typeface="Calibri" panose="020F0502020204030204" pitchFamily="34" charset="0"/>
      <p:regular r:id="rId23"/>
      <p:bold r:id="rId24"/>
      <p:italic r:id="rId25"/>
      <p:boldItalic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1F497D"/>
    <a:srgbClr val="000000"/>
    <a:srgbClr val="0000FF"/>
    <a:srgbClr val="008080"/>
    <a:srgbClr val="FFFFCC"/>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55.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64.wmf"/><Relationship Id="rId3" Type="http://schemas.openxmlformats.org/officeDocument/2006/relationships/image" Target="../media/image59.wmf"/><Relationship Id="rId7" Type="http://schemas.openxmlformats.org/officeDocument/2006/relationships/image" Target="../media/image63.wmf"/><Relationship Id="rId2" Type="http://schemas.openxmlformats.org/officeDocument/2006/relationships/image" Target="../media/image58.wmf"/><Relationship Id="rId1" Type="http://schemas.openxmlformats.org/officeDocument/2006/relationships/image" Target="../media/image57.wmf"/><Relationship Id="rId6" Type="http://schemas.openxmlformats.org/officeDocument/2006/relationships/image" Target="../media/image62.wmf"/><Relationship Id="rId5" Type="http://schemas.openxmlformats.org/officeDocument/2006/relationships/image" Target="../media/image61.wmf"/><Relationship Id="rId4" Type="http://schemas.openxmlformats.org/officeDocument/2006/relationships/image" Target="../media/image60.wmf"/><Relationship Id="rId9" Type="http://schemas.openxmlformats.org/officeDocument/2006/relationships/image" Target="../media/image65.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6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4"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5" Type="http://schemas.openxmlformats.org/officeDocument/2006/relationships/image" Target="../media/image26.wmf"/><Relationship Id="rId4" Type="http://schemas.openxmlformats.org/officeDocument/2006/relationships/image" Target="../media/image2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9.wmf"/><Relationship Id="rId7" Type="http://schemas.openxmlformats.org/officeDocument/2006/relationships/image" Target="../media/image33.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4" Type="http://schemas.openxmlformats.org/officeDocument/2006/relationships/image" Target="../media/image3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5" Type="http://schemas.openxmlformats.org/officeDocument/2006/relationships/image" Target="../media/image42.wmf"/><Relationship Id="rId4" Type="http://schemas.openxmlformats.org/officeDocument/2006/relationships/image" Target="../media/image4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 Id="rId6" Type="http://schemas.openxmlformats.org/officeDocument/2006/relationships/image" Target="../media/image48.wmf"/><Relationship Id="rId5" Type="http://schemas.openxmlformats.org/officeDocument/2006/relationships/image" Target="../media/image47.wmf"/><Relationship Id="rId4" Type="http://schemas.openxmlformats.org/officeDocument/2006/relationships/image" Target="../media/image46.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 Id="rId6" Type="http://schemas.openxmlformats.org/officeDocument/2006/relationships/image" Target="../media/image54.wmf"/><Relationship Id="rId5" Type="http://schemas.openxmlformats.org/officeDocument/2006/relationships/image" Target="../media/image53.wmf"/><Relationship Id="rId4" Type="http://schemas.openxmlformats.org/officeDocument/2006/relationships/image" Target="../media/image5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7700175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159F3B-31F7-491A-BBB4-A8B130DB8B65}"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3C86F4-25B0-4B14-BDD2-5ADF717C2B88}" type="slidenum">
              <a:rPr lang="en-US" smtClean="0"/>
              <a:pPr/>
              <a:t>‹#›</a:t>
            </a:fld>
            <a:endParaRPr lang="en-US"/>
          </a:p>
        </p:txBody>
      </p:sp>
    </p:spTree>
    <p:extLst>
      <p:ext uri="{BB962C8B-B14F-4D97-AF65-F5344CB8AC3E}">
        <p14:creationId xmlns:p14="http://schemas.microsoft.com/office/powerpoint/2010/main" val="1589918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5.wmf"/><Relationship Id="rId5" Type="http://schemas.openxmlformats.org/officeDocument/2006/relationships/oleObject" Target="../embeddings/oleObject34.bin"/><Relationship Id="rId10" Type="http://schemas.openxmlformats.org/officeDocument/2006/relationships/image" Target="../media/image37.wmf"/><Relationship Id="rId4" Type="http://schemas.openxmlformats.org/officeDocument/2006/relationships/image" Target="../media/image34.wmf"/><Relationship Id="rId9" Type="http://schemas.openxmlformats.org/officeDocument/2006/relationships/oleObject" Target="../embeddings/oleObject36.bin"/></Relationships>
</file>

<file path=ppt/slides/_rels/slide11.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37.bin"/><Relationship Id="rId7" Type="http://schemas.openxmlformats.org/officeDocument/2006/relationships/oleObject" Target="../embeddings/oleObject39.bin"/><Relationship Id="rId12" Type="http://schemas.openxmlformats.org/officeDocument/2006/relationships/image" Target="../media/image42.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9.wmf"/><Relationship Id="rId11" Type="http://schemas.openxmlformats.org/officeDocument/2006/relationships/oleObject" Target="../embeddings/oleObject41.bin"/><Relationship Id="rId5" Type="http://schemas.openxmlformats.org/officeDocument/2006/relationships/oleObject" Target="../embeddings/oleObject38.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40.bin"/></Relationships>
</file>

<file path=ppt/slides/_rels/slide12.xml.rels><?xml version="1.0" encoding="UTF-8" standalone="yes"?>
<Relationships xmlns="http://schemas.openxmlformats.org/package/2006/relationships"><Relationship Id="rId8" Type="http://schemas.openxmlformats.org/officeDocument/2006/relationships/image" Target="../media/image45.wmf"/><Relationship Id="rId13" Type="http://schemas.openxmlformats.org/officeDocument/2006/relationships/oleObject" Target="../embeddings/oleObject47.bin"/><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47.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4.wmf"/><Relationship Id="rId11" Type="http://schemas.openxmlformats.org/officeDocument/2006/relationships/oleObject" Target="../embeddings/oleObject46.bin"/><Relationship Id="rId5" Type="http://schemas.openxmlformats.org/officeDocument/2006/relationships/oleObject" Target="../embeddings/oleObject43.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5.bin"/><Relationship Id="rId14" Type="http://schemas.openxmlformats.org/officeDocument/2006/relationships/image" Target="../media/image48.wmf"/></Relationships>
</file>

<file path=ppt/slides/_rels/slide13.xml.rels><?xml version="1.0" encoding="UTF-8" standalone="yes"?>
<Relationships xmlns="http://schemas.openxmlformats.org/package/2006/relationships"><Relationship Id="rId8" Type="http://schemas.openxmlformats.org/officeDocument/2006/relationships/image" Target="../media/image51.wmf"/><Relationship Id="rId13" Type="http://schemas.openxmlformats.org/officeDocument/2006/relationships/oleObject" Target="../embeddings/oleObject53.bin"/><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53.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50.wmf"/><Relationship Id="rId11" Type="http://schemas.openxmlformats.org/officeDocument/2006/relationships/oleObject" Target="../embeddings/oleObject52.bin"/><Relationship Id="rId5" Type="http://schemas.openxmlformats.org/officeDocument/2006/relationships/oleObject" Target="../embeddings/oleObject49.bin"/><Relationship Id="rId10" Type="http://schemas.openxmlformats.org/officeDocument/2006/relationships/image" Target="../media/image52.wmf"/><Relationship Id="rId4" Type="http://schemas.openxmlformats.org/officeDocument/2006/relationships/image" Target="../media/image49.wmf"/><Relationship Id="rId9" Type="http://schemas.openxmlformats.org/officeDocument/2006/relationships/oleObject" Target="../embeddings/oleObject51.bin"/><Relationship Id="rId14" Type="http://schemas.openxmlformats.org/officeDocument/2006/relationships/image" Target="../media/image54.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56.wmf"/><Relationship Id="rId4" Type="http://schemas.openxmlformats.org/officeDocument/2006/relationships/image" Target="../media/image55.wmf"/></Relationships>
</file>

<file path=ppt/slides/_rels/slide17.x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oleObject" Target="../embeddings/oleObject60.bin"/><Relationship Id="rId18" Type="http://schemas.openxmlformats.org/officeDocument/2006/relationships/image" Target="../media/image64.wmf"/><Relationship Id="rId3" Type="http://schemas.openxmlformats.org/officeDocument/2006/relationships/oleObject" Target="../embeddings/oleObject55.bin"/><Relationship Id="rId7" Type="http://schemas.openxmlformats.org/officeDocument/2006/relationships/oleObject" Target="../embeddings/oleObject57.bin"/><Relationship Id="rId12" Type="http://schemas.openxmlformats.org/officeDocument/2006/relationships/image" Target="../media/image61.wmf"/><Relationship Id="rId17" Type="http://schemas.openxmlformats.org/officeDocument/2006/relationships/oleObject" Target="../embeddings/oleObject62.bin"/><Relationship Id="rId2" Type="http://schemas.openxmlformats.org/officeDocument/2006/relationships/slideLayout" Target="../slideLayouts/slideLayout2.xml"/><Relationship Id="rId16" Type="http://schemas.openxmlformats.org/officeDocument/2006/relationships/image" Target="../media/image63.wmf"/><Relationship Id="rId20" Type="http://schemas.openxmlformats.org/officeDocument/2006/relationships/image" Target="../media/image65.wmf"/><Relationship Id="rId1" Type="http://schemas.openxmlformats.org/officeDocument/2006/relationships/vmlDrawing" Target="../drawings/vmlDrawing11.vml"/><Relationship Id="rId6" Type="http://schemas.openxmlformats.org/officeDocument/2006/relationships/image" Target="../media/image58.wmf"/><Relationship Id="rId11" Type="http://schemas.openxmlformats.org/officeDocument/2006/relationships/oleObject" Target="../embeddings/oleObject59.bin"/><Relationship Id="rId5" Type="http://schemas.openxmlformats.org/officeDocument/2006/relationships/oleObject" Target="../embeddings/oleObject56.bin"/><Relationship Id="rId15" Type="http://schemas.openxmlformats.org/officeDocument/2006/relationships/oleObject" Target="../embeddings/oleObject61.bin"/><Relationship Id="rId10" Type="http://schemas.openxmlformats.org/officeDocument/2006/relationships/image" Target="../media/image60.wmf"/><Relationship Id="rId19" Type="http://schemas.openxmlformats.org/officeDocument/2006/relationships/oleObject" Target="../embeddings/oleObject63.bin"/><Relationship Id="rId4" Type="http://schemas.openxmlformats.org/officeDocument/2006/relationships/image" Target="../media/image57.wmf"/><Relationship Id="rId9" Type="http://schemas.openxmlformats.org/officeDocument/2006/relationships/oleObject" Target="../embeddings/oleObject58.bin"/><Relationship Id="rId14" Type="http://schemas.openxmlformats.org/officeDocument/2006/relationships/image" Target="../media/image62.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64.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66.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6.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1.wmf"/><Relationship Id="rId5" Type="http://schemas.openxmlformats.org/officeDocument/2006/relationships/oleObject" Target="../embeddings/oleObject10.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2.bin"/></Relationships>
</file>

<file path=ppt/slides/_rels/slide7.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8.bin"/><Relationship Id="rId18" Type="http://schemas.openxmlformats.org/officeDocument/2006/relationships/image" Target="../media/image21.wmf"/><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18.wmf"/><Relationship Id="rId17" Type="http://schemas.openxmlformats.org/officeDocument/2006/relationships/oleObject" Target="../embeddings/oleObject20.bin"/><Relationship Id="rId2" Type="http://schemas.openxmlformats.org/officeDocument/2006/relationships/slideLayout" Target="../slideLayouts/slideLayout2.xml"/><Relationship Id="rId16" Type="http://schemas.openxmlformats.org/officeDocument/2006/relationships/image" Target="../media/image20.wmf"/><Relationship Id="rId1" Type="http://schemas.openxmlformats.org/officeDocument/2006/relationships/vmlDrawing" Target="../drawings/vmlDrawing3.vml"/><Relationship Id="rId6" Type="http://schemas.openxmlformats.org/officeDocument/2006/relationships/image" Target="../media/image15.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6.bin"/><Relationship Id="rId14" Type="http://schemas.openxmlformats.org/officeDocument/2006/relationships/image" Target="../media/image19.wmf"/></Relationships>
</file>

<file path=ppt/slides/_rels/slide8.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6.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3.wmf"/><Relationship Id="rId11" Type="http://schemas.openxmlformats.org/officeDocument/2006/relationships/oleObject" Target="../embeddings/oleObject25.bin"/><Relationship Id="rId5" Type="http://schemas.openxmlformats.org/officeDocument/2006/relationships/oleObject" Target="../embeddings/oleObject22.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4.bin"/></Relationships>
</file>

<file path=ppt/slides/_rels/slide9.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31.bin"/><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2" Type="http://schemas.openxmlformats.org/officeDocument/2006/relationships/slideLayout" Target="../slideLayouts/slideLayout2.xml"/><Relationship Id="rId16" Type="http://schemas.openxmlformats.org/officeDocument/2006/relationships/image" Target="../media/image33.wmf"/><Relationship Id="rId1" Type="http://schemas.openxmlformats.org/officeDocument/2006/relationships/vmlDrawing" Target="../drawings/vmlDrawing5.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5" Type="http://schemas.openxmlformats.org/officeDocument/2006/relationships/oleObject" Target="../embeddings/oleObject32.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9.bin"/><Relationship Id="rId14" Type="http://schemas.openxmlformats.org/officeDocument/2006/relationships/image" Target="../media/image3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3.2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pPr>
            <a:r>
              <a:rPr lang="en-US" b="1" i="1" dirty="0" smtClean="0">
                <a:solidFill>
                  <a:srgbClr val="1F497D"/>
                </a:solidFill>
              </a:rPr>
              <a:t>Solving Linear Equations: </a:t>
            </a:r>
          </a:p>
          <a:p>
            <a:pPr algn="ctr">
              <a:spcBef>
                <a:spcPts val="0"/>
              </a:spcBef>
              <a:buNone/>
            </a:pPr>
            <a:r>
              <a:rPr lang="en-US" b="1" i="1" smtClean="0">
                <a:solidFill>
                  <a:srgbClr val="1F497D"/>
                </a:solidFill>
              </a:rPr>
              <a:t>ax </a:t>
            </a:r>
            <a:r>
              <a:rPr lang="en-US" smtClean="0">
                <a:solidFill>
                  <a:srgbClr val="1F497D"/>
                </a:solidFill>
                <a:latin typeface="Symbol" pitchFamily="18" charset="2"/>
              </a:rPr>
              <a:t>+</a:t>
            </a:r>
            <a:r>
              <a:rPr lang="en-US" b="1" i="1" smtClean="0">
                <a:solidFill>
                  <a:srgbClr val="1F497D"/>
                </a:solidFill>
              </a:rPr>
              <a:t> </a:t>
            </a:r>
            <a:r>
              <a:rPr lang="en-US" b="1" i="1" dirty="0" smtClean="0">
                <a:solidFill>
                  <a:srgbClr val="1F497D"/>
                </a:solidFill>
              </a:rPr>
              <a:t>b </a:t>
            </a:r>
            <a:r>
              <a:rPr lang="en-US" dirty="0" smtClean="0">
                <a:solidFill>
                  <a:srgbClr val="1F497D"/>
                </a:solidFill>
                <a:latin typeface="Symbol" pitchFamily="18" charset="2"/>
              </a:rPr>
              <a:t>=</a:t>
            </a:r>
            <a:r>
              <a:rPr lang="en-US" b="1" i="1" dirty="0" smtClean="0">
                <a:solidFill>
                  <a:srgbClr val="1F497D"/>
                </a:solidFill>
              </a:rPr>
              <a:t> c</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7138"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2: Solving Linear Equations (cont.)</a:t>
            </a:r>
          </a:p>
        </p:txBody>
      </p:sp>
      <p:graphicFrame>
        <p:nvGraphicFramePr>
          <p:cNvPr id="6147" name="Object 3"/>
          <p:cNvGraphicFramePr>
            <a:graphicFrameLocks noChangeAspect="1"/>
          </p:cNvGraphicFramePr>
          <p:nvPr/>
        </p:nvGraphicFramePr>
        <p:xfrm>
          <a:off x="501444" y="1371600"/>
          <a:ext cx="8153400" cy="292100"/>
        </p:xfrm>
        <a:graphic>
          <a:graphicData uri="http://schemas.openxmlformats.org/presentationml/2006/ole">
            <mc:AlternateContent xmlns:mc="http://schemas.openxmlformats.org/markup-compatibility/2006">
              <mc:Choice xmlns:v="urn:schemas-microsoft-com:vml" Requires="v">
                <p:oleObj spid="_x0000_s6151" name="Equation" r:id="rId3" imgW="8153280" imgH="291960" progId="Equation.DSMT4">
                  <p:embed/>
                </p:oleObj>
              </mc:Choice>
              <mc:Fallback>
                <p:oleObj name="Equation" r:id="rId3" imgW="815328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1444" y="1371600"/>
                        <a:ext cx="8153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1981200" y="1934496"/>
          <a:ext cx="4521200" cy="330200"/>
        </p:xfrm>
        <a:graphic>
          <a:graphicData uri="http://schemas.openxmlformats.org/presentationml/2006/ole">
            <mc:AlternateContent xmlns:mc="http://schemas.openxmlformats.org/markup-compatibility/2006">
              <mc:Choice xmlns:v="urn:schemas-microsoft-com:vml" Requires="v">
                <p:oleObj spid="_x0000_s6152" name="Equation" r:id="rId5" imgW="4520880" imgH="330120" progId="Equation.DSMT4">
                  <p:embed/>
                </p:oleObj>
              </mc:Choice>
              <mc:Fallback>
                <p:oleObj name="Equation" r:id="rId5" imgW="4520880" imgH="3301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1934496"/>
                        <a:ext cx="4521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75304" y="2514600"/>
          <a:ext cx="7835900" cy="990600"/>
        </p:xfrm>
        <a:graphic>
          <a:graphicData uri="http://schemas.openxmlformats.org/presentationml/2006/ole">
            <mc:AlternateContent xmlns:mc="http://schemas.openxmlformats.org/markup-compatibility/2006">
              <mc:Choice xmlns:v="urn:schemas-microsoft-com:vml" Requires="v">
                <p:oleObj spid="_x0000_s6153" name="Equation" r:id="rId7" imgW="7835760" imgH="990360" progId="Equation.DSMT4">
                  <p:embed/>
                </p:oleObj>
              </mc:Choice>
              <mc:Fallback>
                <p:oleObj name="Equation" r:id="rId7" imgW="7835760" imgH="990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5304" y="2514600"/>
                        <a:ext cx="7835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846388" y="3644900"/>
          <a:ext cx="3695700" cy="927100"/>
        </p:xfrm>
        <a:graphic>
          <a:graphicData uri="http://schemas.openxmlformats.org/presentationml/2006/ole">
            <mc:AlternateContent xmlns:mc="http://schemas.openxmlformats.org/markup-compatibility/2006">
              <mc:Choice xmlns:v="urn:schemas-microsoft-com:vml" Requires="v">
                <p:oleObj spid="_x0000_s6154" name="Equation" r:id="rId9" imgW="3695400" imgH="927000" progId="Equation.DSMT4">
                  <p:embed/>
                </p:oleObj>
              </mc:Choice>
              <mc:Fallback>
                <p:oleObj name="Equation" r:id="rId9" imgW="3695400" imgH="927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46388" y="3644900"/>
                        <a:ext cx="3695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62"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2: Solving Linear Equations (cont.)</a:t>
            </a:r>
          </a:p>
        </p:txBody>
      </p:sp>
      <p:graphicFrame>
        <p:nvGraphicFramePr>
          <p:cNvPr id="7171" name="Object 3"/>
          <p:cNvGraphicFramePr>
            <a:graphicFrameLocks noChangeAspect="1"/>
          </p:cNvGraphicFramePr>
          <p:nvPr/>
        </p:nvGraphicFramePr>
        <p:xfrm>
          <a:off x="533400" y="1371600"/>
          <a:ext cx="1028700" cy="393700"/>
        </p:xfrm>
        <a:graphic>
          <a:graphicData uri="http://schemas.openxmlformats.org/presentationml/2006/ole">
            <mc:AlternateContent xmlns:mc="http://schemas.openxmlformats.org/markup-compatibility/2006">
              <mc:Choice xmlns:v="urn:schemas-microsoft-com:vml" Requires="v">
                <p:oleObj spid="_x0000_s7176" name="Equation" r:id="rId3" imgW="1028520" imgH="393480" progId="Equation.DSMT4">
                  <p:embed/>
                </p:oleObj>
              </mc:Choice>
              <mc:Fallback>
                <p:oleObj name="Equation" r:id="rId3" imgW="1028520" imgH="3934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1028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2163096" y="1371600"/>
          <a:ext cx="3340100" cy="292100"/>
        </p:xfrm>
        <a:graphic>
          <a:graphicData uri="http://schemas.openxmlformats.org/presentationml/2006/ole">
            <mc:AlternateContent xmlns:mc="http://schemas.openxmlformats.org/markup-compatibility/2006">
              <mc:Choice xmlns:v="urn:schemas-microsoft-com:vml" Requires="v">
                <p:oleObj spid="_x0000_s7177" name="Equation" r:id="rId5" imgW="3340080" imgH="291960" progId="Equation.DSMT4">
                  <p:embed/>
                </p:oleObj>
              </mc:Choice>
              <mc:Fallback>
                <p:oleObj name="Equation" r:id="rId5" imgW="334008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63096" y="1371600"/>
                        <a:ext cx="334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1614948" y="1873044"/>
          <a:ext cx="6057900" cy="469900"/>
        </p:xfrm>
        <a:graphic>
          <a:graphicData uri="http://schemas.openxmlformats.org/presentationml/2006/ole">
            <mc:AlternateContent xmlns:mc="http://schemas.openxmlformats.org/markup-compatibility/2006">
              <mc:Choice xmlns:v="urn:schemas-microsoft-com:vml" Requires="v">
                <p:oleObj spid="_x0000_s7178" name="Equation" r:id="rId7" imgW="6057720" imgH="469800" progId="Equation.DSMT4">
                  <p:embed/>
                </p:oleObj>
              </mc:Choice>
              <mc:Fallback>
                <p:oleObj name="Equation" r:id="rId7" imgW="605772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14948" y="1873044"/>
                        <a:ext cx="6057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300748" y="2467896"/>
          <a:ext cx="4368800" cy="787400"/>
        </p:xfrm>
        <a:graphic>
          <a:graphicData uri="http://schemas.openxmlformats.org/presentationml/2006/ole">
            <mc:AlternateContent xmlns:mc="http://schemas.openxmlformats.org/markup-compatibility/2006">
              <mc:Choice xmlns:v="urn:schemas-microsoft-com:vml" Requires="v">
                <p:oleObj spid="_x0000_s7179" name="Equation" r:id="rId9" imgW="4368600" imgH="787320" progId="Equation.DSMT4">
                  <p:embed/>
                </p:oleObj>
              </mc:Choice>
              <mc:Fallback>
                <p:oleObj name="Equation" r:id="rId9" imgW="4368600" imgH="787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00748" y="2467896"/>
                        <a:ext cx="43688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4735223" y="3384550"/>
          <a:ext cx="2641600" cy="292100"/>
        </p:xfrm>
        <a:graphic>
          <a:graphicData uri="http://schemas.openxmlformats.org/presentationml/2006/ole">
            <mc:AlternateContent xmlns:mc="http://schemas.openxmlformats.org/markup-compatibility/2006">
              <mc:Choice xmlns:v="urn:schemas-microsoft-com:vml" Requires="v">
                <p:oleObj spid="_x0000_s7180" name="Equation" r:id="rId11" imgW="2641320" imgH="291960" progId="Equation.DSMT4">
                  <p:embed/>
                </p:oleObj>
              </mc:Choice>
              <mc:Fallback>
                <p:oleObj name="Equation" r:id="rId11" imgW="264132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35223" y="3384550"/>
                        <a:ext cx="264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9186"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2: Solving Linear Equations (cont.)</a:t>
            </a:r>
          </a:p>
        </p:txBody>
      </p:sp>
      <p:graphicFrame>
        <p:nvGraphicFramePr>
          <p:cNvPr id="8195" name="Object 3"/>
          <p:cNvGraphicFramePr>
            <a:graphicFrameLocks noChangeAspect="1"/>
          </p:cNvGraphicFramePr>
          <p:nvPr/>
        </p:nvGraphicFramePr>
        <p:xfrm>
          <a:off x="510048" y="1206912"/>
          <a:ext cx="3619500" cy="838200"/>
        </p:xfrm>
        <a:graphic>
          <a:graphicData uri="http://schemas.openxmlformats.org/presentationml/2006/ole">
            <mc:AlternateContent xmlns:mc="http://schemas.openxmlformats.org/markup-compatibility/2006">
              <mc:Choice xmlns:v="urn:schemas-microsoft-com:vml" Requires="v">
                <p:oleObj spid="_x0000_s8201" name="Equation" r:id="rId3" imgW="3619440" imgH="838080" progId="Equation.DSMT4">
                  <p:embed/>
                </p:oleObj>
              </mc:Choice>
              <mc:Fallback>
                <p:oleObj name="Equation" r:id="rId3" imgW="36194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048" y="1206912"/>
                        <a:ext cx="361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533400" y="2209800"/>
          <a:ext cx="1358900" cy="393700"/>
        </p:xfrm>
        <a:graphic>
          <a:graphicData uri="http://schemas.openxmlformats.org/presentationml/2006/ole">
            <mc:AlternateContent xmlns:mc="http://schemas.openxmlformats.org/markup-compatibility/2006">
              <mc:Choice xmlns:v="urn:schemas-microsoft-com:vml" Requires="v">
                <p:oleObj spid="_x0000_s8202" name="Equation" r:id="rId5" imgW="1358640" imgH="393480" progId="Equation.DSMT4">
                  <p:embed/>
                </p:oleObj>
              </mc:Choice>
              <mc:Fallback>
                <p:oleObj name="Equation" r:id="rId5" imgW="1358640" imgH="393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209800"/>
                        <a:ext cx="1358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233948" y="2605548"/>
          <a:ext cx="6096000" cy="838200"/>
        </p:xfrm>
        <a:graphic>
          <a:graphicData uri="http://schemas.openxmlformats.org/presentationml/2006/ole">
            <mc:AlternateContent xmlns:mc="http://schemas.openxmlformats.org/markup-compatibility/2006">
              <mc:Choice xmlns:v="urn:schemas-microsoft-com:vml" Requires="v">
                <p:oleObj spid="_x0000_s8203" name="Equation" r:id="rId7" imgW="6095880" imgH="838080" progId="Equation.DSMT4">
                  <p:embed/>
                </p:oleObj>
              </mc:Choice>
              <mc:Fallback>
                <p:oleObj name="Equation" r:id="rId7" imgW="60958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33948" y="2605548"/>
                        <a:ext cx="609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560436" y="3569112"/>
          <a:ext cx="8039100" cy="1054100"/>
        </p:xfrm>
        <a:graphic>
          <a:graphicData uri="http://schemas.openxmlformats.org/presentationml/2006/ole">
            <mc:AlternateContent xmlns:mc="http://schemas.openxmlformats.org/markup-compatibility/2006">
              <mc:Choice xmlns:v="urn:schemas-microsoft-com:vml" Requires="v">
                <p:oleObj spid="_x0000_s8204" name="Equation" r:id="rId9" imgW="8038800" imgH="1054080" progId="Equation.DSMT4">
                  <p:embed/>
                </p:oleObj>
              </mc:Choice>
              <mc:Fallback>
                <p:oleObj name="Equation" r:id="rId9" imgW="8038800" imgH="1054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0436" y="3569112"/>
                        <a:ext cx="80391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609600" y="4729320"/>
          <a:ext cx="6578600" cy="927100"/>
        </p:xfrm>
        <a:graphic>
          <a:graphicData uri="http://schemas.openxmlformats.org/presentationml/2006/ole">
            <mc:AlternateContent xmlns:mc="http://schemas.openxmlformats.org/markup-compatibility/2006">
              <mc:Choice xmlns:v="urn:schemas-microsoft-com:vml" Requires="v">
                <p:oleObj spid="_x0000_s8205" name="Equation" r:id="rId11" imgW="6578280" imgH="927000" progId="Equation.DSMT4">
                  <p:embed/>
                </p:oleObj>
              </mc:Choice>
              <mc:Fallback>
                <p:oleObj name="Equation" r:id="rId11" imgW="6578280" imgH="9270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9600" y="4729320"/>
                        <a:ext cx="6578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5319252" y="5715000"/>
          <a:ext cx="3289300" cy="279400"/>
        </p:xfrm>
        <a:graphic>
          <a:graphicData uri="http://schemas.openxmlformats.org/presentationml/2006/ole">
            <mc:AlternateContent xmlns:mc="http://schemas.openxmlformats.org/markup-compatibility/2006">
              <mc:Choice xmlns:v="urn:schemas-microsoft-com:vml" Requires="v">
                <p:oleObj spid="_x0000_s8206" name="Equation" r:id="rId13" imgW="3288960" imgH="279360" progId="Equation.DSMT4">
                  <p:embed/>
                </p:oleObj>
              </mc:Choice>
              <mc:Fallback>
                <p:oleObj name="Equation" r:id="rId13" imgW="328896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19252" y="5715000"/>
                        <a:ext cx="3289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2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0210"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2: Solving Linear Equations (cont.)</a:t>
            </a:r>
          </a:p>
        </p:txBody>
      </p:sp>
      <p:graphicFrame>
        <p:nvGraphicFramePr>
          <p:cNvPr id="9219" name="Object 3"/>
          <p:cNvGraphicFramePr>
            <a:graphicFrameLocks noChangeAspect="1"/>
          </p:cNvGraphicFramePr>
          <p:nvPr/>
        </p:nvGraphicFramePr>
        <p:xfrm>
          <a:off x="838200" y="1371600"/>
          <a:ext cx="4737100" cy="330200"/>
        </p:xfrm>
        <a:graphic>
          <a:graphicData uri="http://schemas.openxmlformats.org/presentationml/2006/ole">
            <mc:AlternateContent xmlns:mc="http://schemas.openxmlformats.org/markup-compatibility/2006">
              <mc:Choice xmlns:v="urn:schemas-microsoft-com:vml" Requires="v">
                <p:oleObj spid="_x0000_s9225" name="Equation" r:id="rId3" imgW="4736880" imgH="330120" progId="Equation.DSMT4">
                  <p:embed/>
                </p:oleObj>
              </mc:Choice>
              <mc:Fallback>
                <p:oleObj name="Equation" r:id="rId3" imgW="4736880" imgH="3301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371600"/>
                        <a:ext cx="4737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2195052" y="1890252"/>
          <a:ext cx="3378200" cy="330200"/>
        </p:xfrm>
        <a:graphic>
          <a:graphicData uri="http://schemas.openxmlformats.org/presentationml/2006/ole">
            <mc:AlternateContent xmlns:mc="http://schemas.openxmlformats.org/markup-compatibility/2006">
              <mc:Choice xmlns:v="urn:schemas-microsoft-com:vml" Requires="v">
                <p:oleObj spid="_x0000_s9226" name="Equation" r:id="rId5" imgW="3377880" imgH="330120" progId="Equation.DSMT4">
                  <p:embed/>
                </p:oleObj>
              </mc:Choice>
              <mc:Fallback>
                <p:oleObj name="Equation" r:id="rId5" imgW="3377880" imgH="3301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95052" y="1890252"/>
                        <a:ext cx="3378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1538748" y="2449052"/>
          <a:ext cx="5461000" cy="355600"/>
        </p:xfrm>
        <a:graphic>
          <a:graphicData uri="http://schemas.openxmlformats.org/presentationml/2006/ole">
            <mc:AlternateContent xmlns:mc="http://schemas.openxmlformats.org/markup-compatibility/2006">
              <mc:Choice xmlns:v="urn:schemas-microsoft-com:vml" Requires="v">
                <p:oleObj spid="_x0000_s9227" name="Equation" r:id="rId7" imgW="5460840" imgH="355320" progId="Equation.DSMT4">
                  <p:embed/>
                </p:oleObj>
              </mc:Choice>
              <mc:Fallback>
                <p:oleObj name="Equation" r:id="rId7" imgW="5460840" imgH="355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38748" y="2449052"/>
                        <a:ext cx="5461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895600" y="2971800"/>
          <a:ext cx="2705100" cy="330200"/>
        </p:xfrm>
        <a:graphic>
          <a:graphicData uri="http://schemas.openxmlformats.org/presentationml/2006/ole">
            <mc:AlternateContent xmlns:mc="http://schemas.openxmlformats.org/markup-compatibility/2006">
              <mc:Choice xmlns:v="urn:schemas-microsoft-com:vml" Requires="v">
                <p:oleObj spid="_x0000_s9228" name="Equation" r:id="rId9" imgW="2705040" imgH="330120" progId="Equation.DSMT4">
                  <p:embed/>
                </p:oleObj>
              </mc:Choice>
              <mc:Fallback>
                <p:oleObj name="Equation" r:id="rId9" imgW="2705040" imgH="3301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95600" y="2971800"/>
                        <a:ext cx="2705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832100" y="3458496"/>
          <a:ext cx="4178300" cy="838200"/>
        </p:xfrm>
        <a:graphic>
          <a:graphicData uri="http://schemas.openxmlformats.org/presentationml/2006/ole">
            <mc:AlternateContent xmlns:mc="http://schemas.openxmlformats.org/markup-compatibility/2006">
              <mc:Choice xmlns:v="urn:schemas-microsoft-com:vml" Requires="v">
                <p:oleObj spid="_x0000_s9229" name="Equation" r:id="rId11" imgW="4178160" imgH="838080" progId="Equation.DSMT4">
                  <p:embed/>
                </p:oleObj>
              </mc:Choice>
              <mc:Fallback>
                <p:oleObj name="Equation" r:id="rId11" imgW="41781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32100" y="3458496"/>
                        <a:ext cx="417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688260" y="4434348"/>
          <a:ext cx="7454900" cy="723900"/>
        </p:xfrm>
        <a:graphic>
          <a:graphicData uri="http://schemas.openxmlformats.org/presentationml/2006/ole">
            <mc:AlternateContent xmlns:mc="http://schemas.openxmlformats.org/markup-compatibility/2006">
              <mc:Choice xmlns:v="urn:schemas-microsoft-com:vml" Requires="v">
                <p:oleObj spid="_x0000_s9230" name="Equation" r:id="rId13" imgW="7454880" imgH="723600" progId="Equation.DSMT4">
                  <p:embed/>
                </p:oleObj>
              </mc:Choice>
              <mc:Fallback>
                <p:oleObj name="Equation" r:id="rId13" imgW="7454880" imgH="7236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8260" y="4434348"/>
                        <a:ext cx="74549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1234"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Solving Linear Equations </a:t>
            </a:r>
          </a:p>
        </p:txBody>
      </p:sp>
      <p:sp>
        <p:nvSpPr>
          <p:cNvPr id="1631235" name="Rectangle 3"/>
          <p:cNvSpPr>
            <a:spLocks noGrp="1"/>
          </p:cNvSpPr>
          <p:nvPr>
            <p:ph idx="1"/>
          </p:nvPr>
        </p:nvSpPr>
        <p:spPr>
          <a:xfrm>
            <a:off x="457200" y="1280160"/>
            <a:ext cx="8229600" cy="3797963"/>
          </a:xfrm>
          <a:prstGeom prst="rect">
            <a:avLst/>
          </a:prstGeom>
          <a:noFill/>
          <a:ln w="28575">
            <a:solidFill>
              <a:srgbClr val="FF0000"/>
            </a:solidFill>
          </a:ln>
        </p:spPr>
        <p:txBody>
          <a:bodyPr>
            <a:spAutoFit/>
          </a:bodyPr>
          <a:lstStyle/>
          <a:p>
            <a:pPr marL="0" indent="0" algn="ctr">
              <a:buFont typeface="Courier New" pitchFamily="49" charset="0"/>
              <a:buNone/>
              <a:tabLst>
                <a:tab pos="465138" algn="l"/>
              </a:tabLst>
            </a:pPr>
            <a:r>
              <a:rPr lang="en-US" b="1" i="0" smtClean="0">
                <a:solidFill>
                  <a:srgbClr val="000000"/>
                </a:solidFill>
              </a:rPr>
              <a:t>Notes</a:t>
            </a:r>
          </a:p>
          <a:p>
            <a:pPr marL="0" indent="0">
              <a:buFont typeface="Courier New" pitchFamily="49" charset="0"/>
              <a:buNone/>
              <a:tabLst>
                <a:tab pos="465138" algn="l"/>
              </a:tabLst>
            </a:pPr>
            <a:r>
              <a:rPr lang="en-US" i="0" smtClean="0">
                <a:solidFill>
                  <a:srgbClr val="000000"/>
                </a:solidFill>
              </a:rPr>
              <a:t>The techniques illustrated in Example 2a and 2b could have been used to solve equations with decimals or fractions in Section 3.1. That is, </a:t>
            </a:r>
          </a:p>
          <a:p>
            <a:pPr marL="0" indent="0">
              <a:buFont typeface="Courier New" pitchFamily="49" charset="0"/>
              <a:buNone/>
              <a:tabLst>
                <a:tab pos="465138" algn="l"/>
              </a:tabLst>
            </a:pPr>
            <a:r>
              <a:rPr lang="en-US" b="1" i="0" smtClean="0">
                <a:solidFill>
                  <a:srgbClr val="000000"/>
                </a:solidFill>
              </a:rPr>
              <a:t>1.	</a:t>
            </a:r>
            <a:r>
              <a:rPr lang="en-US" i="0" smtClean="0">
                <a:solidFill>
                  <a:srgbClr val="000000"/>
                </a:solidFill>
              </a:rPr>
              <a:t>either work with the decimals or fractions as they 	are, or </a:t>
            </a:r>
          </a:p>
          <a:p>
            <a:pPr marL="0" indent="0">
              <a:buFont typeface="Courier New" pitchFamily="49" charset="0"/>
              <a:buNone/>
              <a:tabLst>
                <a:tab pos="465138" algn="l"/>
              </a:tabLst>
            </a:pPr>
            <a:r>
              <a:rPr lang="en-US" b="1" i="0" smtClean="0">
                <a:solidFill>
                  <a:srgbClr val="000000"/>
                </a:solidFill>
              </a:rPr>
              <a:t>2.	</a:t>
            </a:r>
            <a:r>
              <a:rPr lang="en-US" i="0" smtClean="0">
                <a:solidFill>
                  <a:srgbClr val="000000"/>
                </a:solidFill>
              </a:rPr>
              <a:t>multiply both sides in such a way that constants and 	coefficients are integers.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2258"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Solving Linear Equations</a:t>
            </a:r>
          </a:p>
        </p:txBody>
      </p:sp>
      <p:sp>
        <p:nvSpPr>
          <p:cNvPr id="1632259" name="Rectangle 3"/>
          <p:cNvSpPr>
            <a:spLocks noGrp="1"/>
          </p:cNvSpPr>
          <p:nvPr>
            <p:ph idx="1"/>
          </p:nvPr>
        </p:nvSpPr>
        <p:spPr>
          <a:xfrm>
            <a:off x="457200" y="1280160"/>
            <a:ext cx="8229600" cy="2763834"/>
          </a:xfrm>
          <a:prstGeom prst="rect">
            <a:avLst/>
          </a:prstGeom>
          <a:noFill/>
          <a:ln w="28575">
            <a:solidFill>
              <a:srgbClr val="FF0000"/>
            </a:solidFill>
          </a:ln>
        </p:spPr>
        <p:txBody>
          <a:bodyPr>
            <a:spAutoFit/>
          </a:bodyPr>
          <a:lstStyle/>
          <a:p>
            <a:pPr marL="0" indent="0" algn="ctr">
              <a:buFont typeface="Courier New" pitchFamily="49" charset="0"/>
              <a:buNone/>
            </a:pPr>
            <a:r>
              <a:rPr lang="en-US" b="1" i="0" dirty="0" smtClean="0">
                <a:solidFill>
                  <a:srgbClr val="000000"/>
                </a:solidFill>
              </a:rPr>
              <a:t>Notes</a:t>
            </a:r>
          </a:p>
          <a:p>
            <a:pPr marL="0" indent="0">
              <a:buFont typeface="Courier New" pitchFamily="49" charset="0"/>
              <a:buNone/>
            </a:pPr>
            <a:r>
              <a:rPr lang="en-US" b="1" i="0" dirty="0" smtClean="0">
                <a:solidFill>
                  <a:srgbClr val="000000"/>
                </a:solidFill>
              </a:rPr>
              <a:t>ABOUT CHECKING: </a:t>
            </a:r>
            <a:r>
              <a:rPr lang="en-US" i="0" dirty="0" smtClean="0">
                <a:solidFill>
                  <a:srgbClr val="000000"/>
                </a:solidFill>
              </a:rPr>
              <a:t>Checking can be quite time-consuming and need not be done for every problem. This is particularly important on exams. You should check only if you have time after the entire exam is completed.</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2"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3: Geometry</a:t>
            </a:r>
          </a:p>
        </p:txBody>
      </p:sp>
      <p:sp>
        <p:nvSpPr>
          <p:cNvPr id="1633283" name="Rectangle 3"/>
          <p:cNvSpPr>
            <a:spLocks noGrp="1"/>
          </p:cNvSpPr>
          <p:nvPr>
            <p:ph idx="1"/>
          </p:nvPr>
        </p:nvSpPr>
        <p:spPr>
          <a:xfrm>
            <a:off x="457200" y="1280160"/>
            <a:ext cx="8229600" cy="954107"/>
          </a:xfrm>
          <a:prstGeom prst="rect">
            <a:avLst/>
          </a:prstGeom>
        </p:spPr>
        <p:txBody>
          <a:bodyPr>
            <a:spAutoFit/>
          </a:bodyPr>
          <a:lstStyle/>
          <a:p>
            <a:pPr marL="0" indent="0">
              <a:buFont typeface="Courier New" pitchFamily="49" charset="0"/>
              <a:buNone/>
            </a:pPr>
            <a:r>
              <a:rPr lang="en-US" b="1" i="0" dirty="0" smtClean="0">
                <a:solidFill>
                  <a:schemeClr val="tx1"/>
                </a:solidFill>
              </a:rPr>
              <a:t>The perimeter, </a:t>
            </a:r>
            <a:r>
              <a:rPr lang="en-US" b="1" i="1" dirty="0" smtClean="0">
                <a:solidFill>
                  <a:schemeClr val="tx1"/>
                </a:solidFill>
              </a:rPr>
              <a:t>P</a:t>
            </a:r>
            <a:r>
              <a:rPr lang="en-US" b="1" i="0" dirty="0" smtClean="0">
                <a:solidFill>
                  <a:schemeClr val="tx1"/>
                </a:solidFill>
              </a:rPr>
              <a:t>, of a rectangle is the sum of twice the length, </a:t>
            </a:r>
            <a:r>
              <a:rPr lang="en-US" b="1" i="1" dirty="0" smtClean="0">
                <a:solidFill>
                  <a:schemeClr val="tx1"/>
                </a:solidFill>
              </a:rPr>
              <a:t>l</a:t>
            </a:r>
            <a:r>
              <a:rPr lang="en-US" b="1" i="0" dirty="0" smtClean="0">
                <a:solidFill>
                  <a:schemeClr val="tx1"/>
                </a:solidFill>
              </a:rPr>
              <a:t>, and twice the width, </a:t>
            </a:r>
            <a:r>
              <a:rPr lang="en-US" b="1" i="1" dirty="0" smtClean="0">
                <a:solidFill>
                  <a:schemeClr val="tx1"/>
                </a:solidFill>
              </a:rPr>
              <a:t>w</a:t>
            </a:r>
            <a:r>
              <a:rPr lang="en-US" b="1" i="0" dirty="0" smtClean="0">
                <a:solidFill>
                  <a:schemeClr val="tx1"/>
                </a:solidFill>
              </a:rPr>
              <a:t>. </a:t>
            </a:r>
            <a:endParaRPr lang="en-US" i="0" dirty="0" smtClean="0">
              <a:solidFill>
                <a:schemeClr val="tx1"/>
              </a:solidFill>
            </a:endParaRPr>
          </a:p>
        </p:txBody>
      </p:sp>
      <p:graphicFrame>
        <p:nvGraphicFramePr>
          <p:cNvPr id="1633284" name="Object 4"/>
          <p:cNvGraphicFramePr>
            <a:graphicFrameLocks noChangeAspect="1"/>
          </p:cNvGraphicFramePr>
          <p:nvPr/>
        </p:nvGraphicFramePr>
        <p:xfrm>
          <a:off x="6045200" y="1746318"/>
          <a:ext cx="1879600" cy="469900"/>
        </p:xfrm>
        <a:graphic>
          <a:graphicData uri="http://schemas.openxmlformats.org/presentationml/2006/ole">
            <mc:AlternateContent xmlns:mc="http://schemas.openxmlformats.org/markup-compatibility/2006">
              <mc:Choice xmlns:v="urn:schemas-microsoft-com:vml" Requires="v">
                <p:oleObj spid="_x0000_s10243" name="Equation" r:id="rId3" imgW="1879560" imgH="469800" progId="Equation.DSMT4">
                  <p:embed/>
                </p:oleObj>
              </mc:Choice>
              <mc:Fallback>
                <p:oleObj name="Equation" r:id="rId3" imgW="1879560" imgH="4698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45200" y="1746318"/>
                        <a:ext cx="18796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633285" name="Picture 5"/>
          <p:cNvPicPr>
            <a:picLocks noChangeAspect="1" noChangeArrowheads="1"/>
          </p:cNvPicPr>
          <p:nvPr/>
        </p:nvPicPr>
        <p:blipFill>
          <a:blip r:embed="rId5"/>
          <a:srcRect/>
          <a:stretch>
            <a:fillRect/>
          </a:stretch>
        </p:blipFill>
        <p:spPr bwMode="auto">
          <a:xfrm>
            <a:off x="2743200" y="2406650"/>
            <a:ext cx="3648075" cy="1936750"/>
          </a:xfrm>
          <a:prstGeom prst="rect">
            <a:avLst/>
          </a:prstGeom>
          <a:noFill/>
          <a:ln w="9525">
            <a:noFill/>
            <a:miter lim="800000"/>
            <a:headEnd/>
            <a:tailEnd/>
          </a:ln>
          <a:effectLst/>
        </p:spPr>
      </p:pic>
      <p:sp>
        <p:nvSpPr>
          <p:cNvPr id="1633286" name="Rectangle 6"/>
          <p:cNvSpPr>
            <a:spLocks noChangeArrowheads="1"/>
          </p:cNvSpPr>
          <p:nvPr/>
        </p:nvSpPr>
        <p:spPr bwMode="auto">
          <a:xfrm>
            <a:off x="455613" y="4495800"/>
            <a:ext cx="8226425" cy="946150"/>
          </a:xfrm>
          <a:prstGeom prst="rect">
            <a:avLst/>
          </a:prstGeom>
          <a:noFill/>
          <a:ln w="9525">
            <a:noFill/>
            <a:miter lim="800000"/>
            <a:headEnd/>
            <a:tailEnd/>
          </a:ln>
          <a:effectLst/>
        </p:spPr>
        <p:txBody>
          <a:bodyPr>
            <a:spAutoFit/>
          </a:bodyPr>
          <a:lstStyle/>
          <a:p>
            <a:pPr marL="0" lvl="1"/>
            <a:r>
              <a:rPr lang="en-US" sz="2800" dirty="0"/>
              <a:t>The perimeter of a football field is 290 yards. If the length is 100 yards, what is the width?</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4306"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3: Geometry (cont.)</a:t>
            </a:r>
          </a:p>
        </p:txBody>
      </p:sp>
      <p:graphicFrame>
        <p:nvGraphicFramePr>
          <p:cNvPr id="11267" name="Object 3"/>
          <p:cNvGraphicFramePr>
            <a:graphicFrameLocks noChangeAspect="1"/>
          </p:cNvGraphicFramePr>
          <p:nvPr/>
        </p:nvGraphicFramePr>
        <p:xfrm>
          <a:off x="533400" y="1373648"/>
          <a:ext cx="1358900" cy="393700"/>
        </p:xfrm>
        <a:graphic>
          <a:graphicData uri="http://schemas.openxmlformats.org/presentationml/2006/ole">
            <mc:AlternateContent xmlns:mc="http://schemas.openxmlformats.org/markup-compatibility/2006">
              <mc:Choice xmlns:v="urn:schemas-microsoft-com:vml" Requires="v">
                <p:oleObj spid="_x0000_s11276" name="Equation" r:id="rId3" imgW="1358640" imgH="393480" progId="Equation.DSMT4">
                  <p:embed/>
                </p:oleObj>
              </mc:Choice>
              <mc:Fallback>
                <p:oleObj name="Equation" r:id="rId3" imgW="1358640" imgH="3934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3648"/>
                        <a:ext cx="1358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2034048" y="1416256"/>
          <a:ext cx="1562100" cy="292100"/>
        </p:xfrm>
        <a:graphic>
          <a:graphicData uri="http://schemas.openxmlformats.org/presentationml/2006/ole">
            <mc:AlternateContent xmlns:mc="http://schemas.openxmlformats.org/markup-compatibility/2006">
              <mc:Choice xmlns:v="urn:schemas-microsoft-com:vml" Requires="v">
                <p:oleObj spid="_x0000_s11277" name="Equation" r:id="rId5" imgW="1562040" imgH="291960" progId="Equation.DSMT4">
                  <p:embed/>
                </p:oleObj>
              </mc:Choice>
              <mc:Fallback>
                <p:oleObj name="Equation" r:id="rId5" imgW="156204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34048" y="1416256"/>
                        <a:ext cx="156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1676400" y="1981200"/>
          <a:ext cx="6705600" cy="292100"/>
        </p:xfrm>
        <a:graphic>
          <a:graphicData uri="http://schemas.openxmlformats.org/presentationml/2006/ole">
            <mc:AlternateContent xmlns:mc="http://schemas.openxmlformats.org/markup-compatibility/2006">
              <mc:Choice xmlns:v="urn:schemas-microsoft-com:vml" Requires="v">
                <p:oleObj spid="_x0000_s11278" name="Equation" r:id="rId7" imgW="6705360" imgH="291960" progId="Equation.DSMT4">
                  <p:embed/>
                </p:oleObj>
              </mc:Choice>
              <mc:Fallback>
                <p:oleObj name="Equation" r:id="rId7" imgW="670536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1981200"/>
                        <a:ext cx="670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1676400" y="2482644"/>
          <a:ext cx="4102100" cy="330200"/>
        </p:xfrm>
        <a:graphic>
          <a:graphicData uri="http://schemas.openxmlformats.org/presentationml/2006/ole">
            <mc:AlternateContent xmlns:mc="http://schemas.openxmlformats.org/markup-compatibility/2006">
              <mc:Choice xmlns:v="urn:schemas-microsoft-com:vml" Requires="v">
                <p:oleObj spid="_x0000_s11279" name="Equation" r:id="rId9" imgW="4101840" imgH="330120" progId="Equation.DSMT4">
                  <p:embed/>
                </p:oleObj>
              </mc:Choice>
              <mc:Fallback>
                <p:oleObj name="Equation" r:id="rId9" imgW="4101840" imgH="3301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6400" y="2482644"/>
                        <a:ext cx="4102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852948" y="2978150"/>
          <a:ext cx="7099300" cy="292100"/>
        </p:xfrm>
        <a:graphic>
          <a:graphicData uri="http://schemas.openxmlformats.org/presentationml/2006/ole">
            <mc:AlternateContent xmlns:mc="http://schemas.openxmlformats.org/markup-compatibility/2006">
              <mc:Choice xmlns:v="urn:schemas-microsoft-com:vml" Requires="v">
                <p:oleObj spid="_x0000_s11280" name="Equation" r:id="rId11" imgW="7099200" imgH="291960" progId="Equation.DSMT4">
                  <p:embed/>
                </p:oleObj>
              </mc:Choice>
              <mc:Fallback>
                <p:oleObj name="Equation" r:id="rId11" imgW="709920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52948" y="2978150"/>
                        <a:ext cx="7099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1858296" y="3505200"/>
          <a:ext cx="3924300" cy="330200"/>
        </p:xfrm>
        <a:graphic>
          <a:graphicData uri="http://schemas.openxmlformats.org/presentationml/2006/ole">
            <mc:AlternateContent xmlns:mc="http://schemas.openxmlformats.org/markup-compatibility/2006">
              <mc:Choice xmlns:v="urn:schemas-microsoft-com:vml" Requires="v">
                <p:oleObj spid="_x0000_s11281" name="Equation" r:id="rId13" imgW="3924000" imgH="330120" progId="Equation.DSMT4">
                  <p:embed/>
                </p:oleObj>
              </mc:Choice>
              <mc:Fallback>
                <p:oleObj name="Equation" r:id="rId13" imgW="3924000" imgH="3301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58296" y="3505200"/>
                        <a:ext cx="3924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1814052" y="3962400"/>
          <a:ext cx="5397500" cy="838200"/>
        </p:xfrm>
        <a:graphic>
          <a:graphicData uri="http://schemas.openxmlformats.org/presentationml/2006/ole">
            <mc:AlternateContent xmlns:mc="http://schemas.openxmlformats.org/markup-compatibility/2006">
              <mc:Choice xmlns:v="urn:schemas-microsoft-com:vml" Requires="v">
                <p:oleObj spid="_x0000_s11282" name="Equation" r:id="rId15" imgW="5397480" imgH="838080" progId="Equation.DSMT4">
                  <p:embed/>
                </p:oleObj>
              </mc:Choice>
              <mc:Fallback>
                <p:oleObj name="Equation" r:id="rId15" imgW="53974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14052" y="3962400"/>
                        <a:ext cx="5397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1875504" y="4938252"/>
          <a:ext cx="977900" cy="292100"/>
        </p:xfrm>
        <a:graphic>
          <a:graphicData uri="http://schemas.openxmlformats.org/presentationml/2006/ole">
            <mc:AlternateContent xmlns:mc="http://schemas.openxmlformats.org/markup-compatibility/2006">
              <mc:Choice xmlns:v="urn:schemas-microsoft-com:vml" Requires="v">
                <p:oleObj spid="_x0000_s11283" name="Equation" r:id="rId17" imgW="977760" imgH="291960" progId="Equation.DSMT4">
                  <p:embed/>
                </p:oleObj>
              </mc:Choice>
              <mc:Fallback>
                <p:oleObj name="Equation" r:id="rId17" imgW="97776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875504" y="4938252"/>
                        <a:ext cx="977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533400" y="5454444"/>
          <a:ext cx="4826000" cy="381000"/>
        </p:xfrm>
        <a:graphic>
          <a:graphicData uri="http://schemas.openxmlformats.org/presentationml/2006/ole">
            <mc:AlternateContent xmlns:mc="http://schemas.openxmlformats.org/markup-compatibility/2006">
              <mc:Choice xmlns:v="urn:schemas-microsoft-com:vml" Requires="v">
                <p:oleObj spid="_x0000_s11284" name="Equation" r:id="rId19" imgW="4825800" imgH="380880" progId="Equation.DSMT4">
                  <p:embed/>
                </p:oleObj>
              </mc:Choice>
              <mc:Fallback>
                <p:oleObj name="Equation" r:id="rId19" imgW="4825800" imgH="3808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3400" y="5454444"/>
                        <a:ext cx="4826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5330"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Practice Problems</a:t>
            </a:r>
          </a:p>
        </p:txBody>
      </p:sp>
      <p:sp>
        <p:nvSpPr>
          <p:cNvPr id="1635331" name="Rectangle 3"/>
          <p:cNvSpPr>
            <a:spLocks noGrp="1"/>
          </p:cNvSpPr>
          <p:nvPr>
            <p:ph idx="1"/>
          </p:nvPr>
        </p:nvSpPr>
        <p:spPr>
          <a:xfrm>
            <a:off x="457200" y="1280160"/>
            <a:ext cx="8229600" cy="2529840"/>
          </a:xfrm>
          <a:prstGeom prst="rect">
            <a:avLst/>
          </a:prstGeom>
          <a:solidFill>
            <a:srgbClr val="FFFFCC"/>
          </a:solidFill>
          <a:ln w="28575">
            <a:solidFill>
              <a:srgbClr val="000000"/>
            </a:solidFill>
          </a:ln>
        </p:spPr>
        <p:txBody>
          <a:bodyPr>
            <a:noAutofit/>
          </a:bodyPr>
          <a:lstStyle/>
          <a:p>
            <a:pPr>
              <a:buFont typeface="Courier New" pitchFamily="49" charset="0"/>
              <a:buNone/>
            </a:pPr>
            <a:r>
              <a:rPr lang="en-US" i="0" smtClean="0">
                <a:solidFill>
                  <a:srgbClr val="000000"/>
                </a:solidFill>
              </a:rPr>
              <a:t>Solve the following linear equations.</a:t>
            </a:r>
          </a:p>
          <a:p>
            <a:pPr>
              <a:buFont typeface="Courier New" pitchFamily="49" charset="0"/>
              <a:buNone/>
            </a:pPr>
            <a:endParaRPr lang="en-US" i="0" smtClean="0">
              <a:solidFill>
                <a:srgbClr val="000000"/>
              </a:solidFill>
            </a:endParaRPr>
          </a:p>
          <a:p>
            <a:pPr>
              <a:buFont typeface="Courier New" pitchFamily="49" charset="0"/>
              <a:buNone/>
            </a:pPr>
            <a:endParaRPr lang="en-US" i="0" smtClean="0">
              <a:solidFill>
                <a:srgbClr val="000000"/>
              </a:solidFill>
            </a:endParaRPr>
          </a:p>
          <a:p>
            <a:pPr>
              <a:buFont typeface="Courier New" pitchFamily="49" charset="0"/>
              <a:buNone/>
            </a:pPr>
            <a:endParaRPr lang="en-US" i="0" smtClean="0">
              <a:solidFill>
                <a:srgbClr val="000000"/>
              </a:solidFill>
            </a:endParaRPr>
          </a:p>
          <a:p>
            <a:pPr>
              <a:buFont typeface="Courier New" pitchFamily="49" charset="0"/>
              <a:buNone/>
            </a:pPr>
            <a:endParaRPr lang="en-US" i="0" smtClean="0">
              <a:solidFill>
                <a:srgbClr val="000000"/>
              </a:solidFill>
            </a:endParaRPr>
          </a:p>
        </p:txBody>
      </p:sp>
      <p:graphicFrame>
        <p:nvGraphicFramePr>
          <p:cNvPr id="1635332" name="Object 4"/>
          <p:cNvGraphicFramePr>
            <a:graphicFrameLocks noChangeAspect="1"/>
          </p:cNvGraphicFramePr>
          <p:nvPr/>
        </p:nvGraphicFramePr>
        <p:xfrm>
          <a:off x="548640" y="2057400"/>
          <a:ext cx="7188200" cy="1333500"/>
        </p:xfrm>
        <a:graphic>
          <a:graphicData uri="http://schemas.openxmlformats.org/presentationml/2006/ole">
            <mc:AlternateContent xmlns:mc="http://schemas.openxmlformats.org/markup-compatibility/2006">
              <mc:Choice xmlns:v="urn:schemas-microsoft-com:vml" Requires="v">
                <p:oleObj spid="_x0000_s12291" name="Equation" r:id="rId3" imgW="7188120" imgH="1333440" progId="Equation.DSMT4">
                  <p:embed/>
                </p:oleObj>
              </mc:Choice>
              <mc:Fallback>
                <p:oleObj name="Equation" r:id="rId3" imgW="7188120" imgH="13334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2057400"/>
                        <a:ext cx="7188200" cy="1333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6354"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Practice Problem Answers</a:t>
            </a:r>
          </a:p>
        </p:txBody>
      </p:sp>
      <p:sp>
        <p:nvSpPr>
          <p:cNvPr id="1636355" name="Rectangle 3"/>
          <p:cNvSpPr>
            <a:spLocks noGrp="1"/>
          </p:cNvSpPr>
          <p:nvPr>
            <p:ph idx="1"/>
          </p:nvPr>
        </p:nvSpPr>
        <p:spPr>
          <a:xfrm>
            <a:off x="457200" y="1280160"/>
            <a:ext cx="8229600" cy="2074414"/>
          </a:xfrm>
          <a:prstGeom prst="rect">
            <a:avLst/>
          </a:prstGeom>
        </p:spPr>
        <p:txBody>
          <a:bodyPr>
            <a:spAutoFit/>
          </a:bodyPr>
          <a:lstStyle/>
          <a:p>
            <a:pPr marL="460375" indent="-460375">
              <a:buFont typeface="Courier New" pitchFamily="49" charset="0"/>
              <a:buNone/>
            </a:pPr>
            <a:r>
              <a:rPr lang="en-US" b="1" i="0" dirty="0" smtClean="0">
                <a:solidFill>
                  <a:schemeClr val="tx1"/>
                </a:solidFill>
              </a:rPr>
              <a:t>1.	</a:t>
            </a:r>
            <a:r>
              <a:rPr lang="en-US" i="1" dirty="0" smtClean="0">
                <a:solidFill>
                  <a:srgbClr val="FF0000"/>
                </a:solidFill>
              </a:rPr>
              <a:t>x</a:t>
            </a:r>
            <a:r>
              <a:rPr lang="en-US" dirty="0" smtClean="0">
                <a:solidFill>
                  <a:srgbClr val="FF0000"/>
                </a:solidFill>
              </a:rPr>
              <a:t> </a:t>
            </a:r>
            <a:r>
              <a:rPr lang="en-US" i="0" dirty="0" smtClean="0">
                <a:solidFill>
                  <a:srgbClr val="FF0000"/>
                </a:solidFill>
              </a:rPr>
              <a:t>= 3</a:t>
            </a:r>
            <a:r>
              <a:rPr lang="en-US" i="0" dirty="0" smtClean="0">
                <a:solidFill>
                  <a:schemeClr val="tx1"/>
                </a:solidFill>
              </a:rPr>
              <a:t> </a:t>
            </a:r>
          </a:p>
          <a:p>
            <a:pPr marL="460375" indent="-460375">
              <a:buFont typeface="Courier New" pitchFamily="49" charset="0"/>
              <a:buNone/>
            </a:pPr>
            <a:r>
              <a:rPr lang="en-US" b="1" i="0" dirty="0" smtClean="0">
                <a:solidFill>
                  <a:schemeClr val="tx1"/>
                </a:solidFill>
              </a:rPr>
              <a:t>2.	</a:t>
            </a:r>
            <a:r>
              <a:rPr lang="en-US" i="1" dirty="0" smtClean="0">
                <a:solidFill>
                  <a:srgbClr val="FF0000"/>
                </a:solidFill>
              </a:rPr>
              <a:t>y</a:t>
            </a:r>
            <a:r>
              <a:rPr lang="en-US" dirty="0" smtClean="0">
                <a:solidFill>
                  <a:srgbClr val="FF0000"/>
                </a:solidFill>
              </a:rPr>
              <a:t> </a:t>
            </a:r>
            <a:r>
              <a:rPr lang="en-US" i="0" dirty="0" smtClean="0">
                <a:solidFill>
                  <a:srgbClr val="FF0000"/>
                </a:solidFill>
              </a:rPr>
              <a:t>= −1</a:t>
            </a:r>
            <a:r>
              <a:rPr lang="en-US" i="0" dirty="0" smtClean="0">
                <a:solidFill>
                  <a:schemeClr val="tx1"/>
                </a:solidFill>
              </a:rPr>
              <a:t> </a:t>
            </a:r>
          </a:p>
          <a:p>
            <a:pPr marL="460375" indent="-460375">
              <a:buFont typeface="Courier New" pitchFamily="49" charset="0"/>
              <a:buNone/>
            </a:pPr>
            <a:r>
              <a:rPr lang="en-US" b="1" i="0" dirty="0" smtClean="0">
                <a:solidFill>
                  <a:schemeClr val="tx1"/>
                </a:solidFill>
              </a:rPr>
              <a:t>3.	</a:t>
            </a:r>
            <a:r>
              <a:rPr lang="en-US" i="1" dirty="0" smtClean="0">
                <a:solidFill>
                  <a:srgbClr val="FF0000"/>
                </a:solidFill>
              </a:rPr>
              <a:t>n</a:t>
            </a:r>
            <a:r>
              <a:rPr lang="en-US" dirty="0" smtClean="0">
                <a:solidFill>
                  <a:srgbClr val="FF0000"/>
                </a:solidFill>
              </a:rPr>
              <a:t> </a:t>
            </a:r>
            <a:r>
              <a:rPr lang="en-US" i="0" dirty="0" smtClean="0">
                <a:solidFill>
                  <a:srgbClr val="FF0000"/>
                </a:solidFill>
              </a:rPr>
              <a:t>= 2</a:t>
            </a:r>
            <a:r>
              <a:rPr lang="en-US" i="0" dirty="0" smtClean="0">
                <a:solidFill>
                  <a:schemeClr val="tx1"/>
                </a:solidFill>
              </a:rPr>
              <a:t> </a:t>
            </a:r>
          </a:p>
          <a:p>
            <a:pPr marL="460375" indent="-460375">
              <a:buFont typeface="Courier New" pitchFamily="49" charset="0"/>
              <a:buNone/>
            </a:pPr>
            <a:r>
              <a:rPr lang="en-US" b="1" i="0" dirty="0" smtClean="0">
                <a:solidFill>
                  <a:schemeClr val="tx1"/>
                </a:solidFill>
              </a:rPr>
              <a:t>4.	</a:t>
            </a:r>
            <a:r>
              <a:rPr lang="en-US" i="1" dirty="0" smtClean="0">
                <a:solidFill>
                  <a:srgbClr val="FF0000"/>
                </a:solidFill>
              </a:rPr>
              <a:t>x</a:t>
            </a:r>
            <a:r>
              <a:rPr lang="en-US" dirty="0" smtClean="0">
                <a:solidFill>
                  <a:srgbClr val="FF0000"/>
                </a:solidFill>
              </a:rPr>
              <a:t> </a:t>
            </a:r>
            <a:r>
              <a:rPr lang="en-US" i="0" dirty="0" smtClean="0">
                <a:solidFill>
                  <a:srgbClr val="FF0000"/>
                </a:solidFill>
              </a:rPr>
              <a:t>= −7</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lnSpc>
                <a:spcPct val="80000"/>
              </a:lnSpc>
            </a:pPr>
            <a:r>
              <a:rPr lang="en-US" sz="3200" smtClean="0">
                <a:solidFill>
                  <a:schemeClr val="accent1"/>
                </a:solidFill>
              </a:rPr>
              <a:t>Objectives</a:t>
            </a:r>
          </a:p>
        </p:txBody>
      </p:sp>
      <p:sp>
        <p:nvSpPr>
          <p:cNvPr id="5123" name="Content Placeholder 2"/>
          <p:cNvSpPr>
            <a:spLocks noGrp="1"/>
          </p:cNvSpPr>
          <p:nvPr>
            <p:ph idx="1"/>
          </p:nvPr>
        </p:nvSpPr>
        <p:spPr>
          <a:xfrm>
            <a:off x="457200" y="1280160"/>
            <a:ext cx="8229600" cy="523220"/>
          </a:xfrm>
          <a:noFill/>
        </p:spPr>
        <p:txBody>
          <a:bodyPr>
            <a:spAutoFit/>
          </a:bodyPr>
          <a:lstStyle/>
          <a:p>
            <a:pPr marL="457200" indent="-457200">
              <a:buFont typeface="Courier New" pitchFamily="49" charset="0"/>
              <a:buChar char="o"/>
            </a:pPr>
            <a:r>
              <a:rPr lang="en-US" i="0" dirty="0" smtClean="0">
                <a:solidFill>
                  <a:schemeClr val="tx1"/>
                </a:solidFill>
              </a:rPr>
              <a:t>Solve equations of the form </a:t>
            </a:r>
            <a:r>
              <a:rPr lang="en-US" b="1" i="1" dirty="0" smtClean="0">
                <a:solidFill>
                  <a:schemeClr val="tx1"/>
                </a:solidFill>
              </a:rPr>
              <a:t>ax</a:t>
            </a:r>
            <a:r>
              <a:rPr lang="en-US" b="1" i="0" dirty="0" smtClean="0">
                <a:solidFill>
                  <a:schemeClr val="tx1"/>
                </a:solidFill>
              </a:rPr>
              <a:t> </a:t>
            </a:r>
            <a:r>
              <a:rPr lang="en-US" i="0" dirty="0" smtClean="0">
                <a:solidFill>
                  <a:schemeClr val="tx1"/>
                </a:solidFill>
              </a:rPr>
              <a:t>+ </a:t>
            </a:r>
            <a:r>
              <a:rPr lang="en-US" b="1" i="1" dirty="0" smtClean="0">
                <a:solidFill>
                  <a:schemeClr val="tx1"/>
                </a:solidFill>
              </a:rPr>
              <a:t>b</a:t>
            </a:r>
            <a:r>
              <a:rPr lang="en-US" b="1" i="0" dirty="0" smtClean="0">
                <a:solidFill>
                  <a:schemeClr val="tx1"/>
                </a:solidFill>
              </a:rPr>
              <a:t> </a:t>
            </a:r>
            <a:r>
              <a:rPr lang="en-US" i="0" dirty="0" smtClean="0">
                <a:solidFill>
                  <a:schemeClr val="tx1"/>
                </a:solidFill>
              </a:rPr>
              <a:t>= </a:t>
            </a:r>
            <a:r>
              <a:rPr lang="en-US" b="1" i="1" dirty="0" smtClean="0">
                <a:solidFill>
                  <a:schemeClr val="tx1"/>
                </a:solidFill>
              </a:rPr>
              <a:t>c</a:t>
            </a:r>
            <a:r>
              <a:rPr lang="en-US" i="0" dirty="0" smtClean="0">
                <a:solidFill>
                  <a:schemeClr val="tx1"/>
                </a:solidFill>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9970"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Solving Linear Equations </a:t>
            </a:r>
          </a:p>
        </p:txBody>
      </p:sp>
      <p:sp>
        <p:nvSpPr>
          <p:cNvPr id="1619971" name="Rectangle 3"/>
          <p:cNvSpPr>
            <a:spLocks noGrp="1"/>
          </p:cNvSpPr>
          <p:nvPr>
            <p:ph idx="1"/>
          </p:nvPr>
        </p:nvSpPr>
        <p:spPr>
          <a:xfrm>
            <a:off x="457200" y="1280160"/>
            <a:ext cx="8229600" cy="4659737"/>
          </a:xfrm>
          <a:prstGeom prst="rect">
            <a:avLst/>
          </a:prstGeom>
          <a:solidFill>
            <a:srgbClr val="FFFFCC"/>
          </a:solidFill>
          <a:ln w="28575">
            <a:solidFill>
              <a:srgbClr val="000000"/>
            </a:solidFill>
          </a:ln>
        </p:spPr>
        <p:txBody>
          <a:bodyPr>
            <a:spAutoFit/>
          </a:bodyPr>
          <a:lstStyle/>
          <a:p>
            <a:pPr marL="465138" indent="-465138" algn="ctr">
              <a:buFont typeface="Courier New" pitchFamily="49" charset="0"/>
              <a:buNone/>
            </a:pPr>
            <a:r>
              <a:rPr lang="en-US" b="1" i="0" dirty="0" smtClean="0">
                <a:solidFill>
                  <a:srgbClr val="000000"/>
                </a:solidFill>
              </a:rPr>
              <a:t>Procedure for Solving Linear Equations that Simplify to the Form </a:t>
            </a:r>
            <a:r>
              <a:rPr lang="en-US" b="1" i="1" dirty="0" smtClean="0">
                <a:solidFill>
                  <a:srgbClr val="000000"/>
                </a:solidFill>
              </a:rPr>
              <a:t>ax</a:t>
            </a:r>
            <a:r>
              <a:rPr lang="en-US" b="1" i="0" dirty="0" smtClean="0">
                <a:solidFill>
                  <a:srgbClr val="000000"/>
                </a:solidFill>
              </a:rPr>
              <a:t> </a:t>
            </a:r>
            <a:r>
              <a:rPr lang="en-US" i="0" dirty="0" smtClean="0">
                <a:solidFill>
                  <a:srgbClr val="000000"/>
                </a:solidFill>
                <a:latin typeface="Symbol" pitchFamily="18" charset="2"/>
              </a:rPr>
              <a:t>+</a:t>
            </a:r>
            <a:r>
              <a:rPr lang="en-US" b="1" i="0" dirty="0" smtClean="0">
                <a:solidFill>
                  <a:srgbClr val="000000"/>
                </a:solidFill>
              </a:rPr>
              <a:t> </a:t>
            </a:r>
            <a:r>
              <a:rPr lang="en-US" b="1" i="1" dirty="0" smtClean="0">
                <a:solidFill>
                  <a:srgbClr val="000000"/>
                </a:solidFill>
              </a:rPr>
              <a:t>b</a:t>
            </a:r>
            <a:r>
              <a:rPr lang="en-US" b="1" i="0" dirty="0" smtClean="0">
                <a:solidFill>
                  <a:srgbClr val="000000"/>
                </a:solidFill>
              </a:rPr>
              <a:t> </a:t>
            </a:r>
            <a:r>
              <a:rPr lang="en-US" i="0" dirty="0" smtClean="0">
                <a:solidFill>
                  <a:srgbClr val="000000"/>
                </a:solidFill>
                <a:latin typeface="Symbol" pitchFamily="18" charset="2"/>
              </a:rPr>
              <a:t>=</a:t>
            </a:r>
            <a:r>
              <a:rPr lang="en-US" b="1" i="0" dirty="0" smtClean="0">
                <a:solidFill>
                  <a:srgbClr val="000000"/>
                </a:solidFill>
              </a:rPr>
              <a:t> </a:t>
            </a:r>
            <a:r>
              <a:rPr lang="en-US" b="1" i="1" dirty="0" smtClean="0">
                <a:solidFill>
                  <a:srgbClr val="000000"/>
                </a:solidFill>
              </a:rPr>
              <a:t>c</a:t>
            </a:r>
          </a:p>
          <a:p>
            <a:pPr marL="465138" indent="-465138">
              <a:buFont typeface="Courier New" pitchFamily="49" charset="0"/>
              <a:buNone/>
            </a:pPr>
            <a:r>
              <a:rPr lang="en-US" b="1" i="0" dirty="0" smtClean="0">
                <a:solidFill>
                  <a:srgbClr val="000000"/>
                </a:solidFill>
              </a:rPr>
              <a:t>1.	</a:t>
            </a:r>
            <a:r>
              <a:rPr lang="en-US" i="0" dirty="0" smtClean="0">
                <a:solidFill>
                  <a:srgbClr val="000000"/>
                </a:solidFill>
              </a:rPr>
              <a:t>Combine like terms on both sides of the equation.</a:t>
            </a:r>
          </a:p>
          <a:p>
            <a:pPr marL="465138" indent="-465138">
              <a:buFont typeface="Courier New" pitchFamily="49" charset="0"/>
              <a:buNone/>
            </a:pPr>
            <a:r>
              <a:rPr lang="en-US" b="1" i="0" dirty="0" smtClean="0">
                <a:solidFill>
                  <a:srgbClr val="000000"/>
                </a:solidFill>
              </a:rPr>
              <a:t>2.	</a:t>
            </a:r>
            <a:r>
              <a:rPr lang="en-US" i="0" dirty="0" smtClean="0">
                <a:solidFill>
                  <a:srgbClr val="000000"/>
                </a:solidFill>
              </a:rPr>
              <a:t>Use the Addition Principle of Equality and add the opposite of the constant term to both sides.</a:t>
            </a:r>
          </a:p>
          <a:p>
            <a:pPr marL="465138" indent="-465138">
              <a:buFont typeface="Courier New" pitchFamily="49" charset="0"/>
              <a:buNone/>
            </a:pPr>
            <a:r>
              <a:rPr lang="en-US" b="1" i="0" dirty="0" smtClean="0">
                <a:solidFill>
                  <a:srgbClr val="000000"/>
                </a:solidFill>
              </a:rPr>
              <a:t>3.	</a:t>
            </a:r>
            <a:r>
              <a:rPr lang="en-US" i="0" dirty="0" smtClean="0">
                <a:solidFill>
                  <a:srgbClr val="000000"/>
                </a:solidFill>
              </a:rPr>
              <a:t>Use the Multiplication (or Division) Principle of Equality to multiply both sides by the reciprocal of the coefficient of the variable (or divide both sides by the coefficient itself). The coefficient of the variable will become +1.</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0994"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Solving Linear Equations </a:t>
            </a:r>
          </a:p>
        </p:txBody>
      </p:sp>
      <p:sp>
        <p:nvSpPr>
          <p:cNvPr id="1620995" name="Rectangle 3"/>
          <p:cNvSpPr>
            <a:spLocks noGrp="1"/>
          </p:cNvSpPr>
          <p:nvPr>
            <p:ph idx="1"/>
          </p:nvPr>
        </p:nvSpPr>
        <p:spPr>
          <a:xfrm>
            <a:off x="457200" y="1280160"/>
            <a:ext cx="8229600" cy="1902059"/>
          </a:xfrm>
          <a:prstGeom prst="rect">
            <a:avLst/>
          </a:prstGeom>
          <a:solidFill>
            <a:srgbClr val="FFFFCC"/>
          </a:solidFill>
          <a:ln w="28575">
            <a:solidFill>
              <a:srgbClr val="000000"/>
            </a:solidFill>
          </a:ln>
        </p:spPr>
        <p:txBody>
          <a:bodyPr>
            <a:spAutoFit/>
          </a:bodyPr>
          <a:lstStyle/>
          <a:p>
            <a:pPr marL="465138" indent="-465138" algn="ctr"/>
            <a:r>
              <a:rPr lang="en-US" b="1" i="0" dirty="0" smtClean="0">
                <a:solidFill>
                  <a:srgbClr val="000000"/>
                </a:solidFill>
              </a:rPr>
              <a:t>Procedure for Solving Linear Equations that Simplify to the Form </a:t>
            </a:r>
            <a:r>
              <a:rPr lang="en-US" b="1" i="1" dirty="0" smtClean="0">
                <a:solidFill>
                  <a:srgbClr val="000000"/>
                </a:solidFill>
              </a:rPr>
              <a:t>ax</a:t>
            </a:r>
            <a:r>
              <a:rPr lang="en-US" b="1" dirty="0" smtClean="0">
                <a:solidFill>
                  <a:srgbClr val="000000"/>
                </a:solidFill>
              </a:rPr>
              <a:t> </a:t>
            </a:r>
            <a:r>
              <a:rPr lang="en-US" dirty="0" smtClean="0">
                <a:solidFill>
                  <a:srgbClr val="000000"/>
                </a:solidFill>
                <a:latin typeface="Symbol" pitchFamily="18" charset="2"/>
              </a:rPr>
              <a:t>+</a:t>
            </a:r>
            <a:r>
              <a:rPr lang="en-US" b="1" dirty="0" smtClean="0">
                <a:solidFill>
                  <a:srgbClr val="000000"/>
                </a:solidFill>
              </a:rPr>
              <a:t> </a:t>
            </a:r>
            <a:r>
              <a:rPr lang="en-US" b="1" i="1" dirty="0" smtClean="0">
                <a:solidFill>
                  <a:srgbClr val="000000"/>
                </a:solidFill>
              </a:rPr>
              <a:t>b</a:t>
            </a:r>
            <a:r>
              <a:rPr lang="en-US" b="1" dirty="0" smtClean="0">
                <a:solidFill>
                  <a:srgbClr val="000000"/>
                </a:solidFill>
              </a:rPr>
              <a:t> </a:t>
            </a:r>
            <a:r>
              <a:rPr lang="en-US" dirty="0" smtClean="0">
                <a:solidFill>
                  <a:srgbClr val="000000"/>
                </a:solidFill>
                <a:latin typeface="Symbol" pitchFamily="18" charset="2"/>
              </a:rPr>
              <a:t>=</a:t>
            </a:r>
            <a:r>
              <a:rPr lang="en-US" b="1" dirty="0" smtClean="0">
                <a:solidFill>
                  <a:srgbClr val="000000"/>
                </a:solidFill>
              </a:rPr>
              <a:t> </a:t>
            </a:r>
            <a:r>
              <a:rPr lang="en-US" b="1" i="1" dirty="0" smtClean="0">
                <a:solidFill>
                  <a:srgbClr val="000000"/>
                </a:solidFill>
              </a:rPr>
              <a:t>c</a:t>
            </a:r>
            <a:r>
              <a:rPr lang="en-US" b="1" dirty="0" smtClean="0">
                <a:solidFill>
                  <a:srgbClr val="000000"/>
                </a:solidFill>
              </a:rPr>
              <a:t> </a:t>
            </a:r>
            <a:r>
              <a:rPr lang="en-US" b="1" i="0" dirty="0" smtClean="0">
                <a:solidFill>
                  <a:srgbClr val="000000"/>
                </a:solidFill>
              </a:rPr>
              <a:t>(cont.)</a:t>
            </a:r>
          </a:p>
          <a:p>
            <a:pPr marL="465138" indent="-465138">
              <a:buFont typeface="Courier New" pitchFamily="49" charset="0"/>
              <a:buNone/>
            </a:pPr>
            <a:r>
              <a:rPr lang="en-US" b="1" i="0" dirty="0" smtClean="0">
                <a:solidFill>
                  <a:srgbClr val="000000"/>
                </a:solidFill>
              </a:rPr>
              <a:t>4.	</a:t>
            </a:r>
            <a:r>
              <a:rPr lang="en-US" i="0" dirty="0" smtClean="0">
                <a:solidFill>
                  <a:srgbClr val="000000"/>
                </a:solidFill>
              </a:rPr>
              <a:t>Check your answer by substituting it into the original equation.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2018"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1: Solving Linear Equations</a:t>
            </a:r>
          </a:p>
        </p:txBody>
      </p:sp>
      <p:sp>
        <p:nvSpPr>
          <p:cNvPr id="1622019" name="Rectangle 3"/>
          <p:cNvSpPr>
            <a:spLocks noGrp="1"/>
          </p:cNvSpPr>
          <p:nvPr>
            <p:ph idx="1"/>
          </p:nvPr>
        </p:nvSpPr>
        <p:spPr>
          <a:prstGeom prst="rect">
            <a:avLst/>
          </a:prstGeom>
        </p:spPr>
        <p:txBody>
          <a:bodyPr>
            <a:spAutoFit/>
          </a:bodyPr>
          <a:lstStyle/>
          <a:p>
            <a:pPr>
              <a:buFont typeface="Courier New" pitchFamily="49" charset="0"/>
              <a:buNone/>
            </a:pPr>
            <a:r>
              <a:rPr lang="en-US" i="0" smtClean="0">
                <a:solidFill>
                  <a:schemeClr val="tx1"/>
                </a:solidFill>
              </a:rPr>
              <a:t>Solve each of the following equations.</a:t>
            </a:r>
          </a:p>
        </p:txBody>
      </p:sp>
      <p:graphicFrame>
        <p:nvGraphicFramePr>
          <p:cNvPr id="1027" name="Object 3"/>
          <p:cNvGraphicFramePr>
            <a:graphicFrameLocks noChangeAspect="1"/>
          </p:cNvGraphicFramePr>
          <p:nvPr/>
        </p:nvGraphicFramePr>
        <p:xfrm>
          <a:off x="533400" y="1981200"/>
          <a:ext cx="2882900" cy="292100"/>
        </p:xfrm>
        <a:graphic>
          <a:graphicData uri="http://schemas.openxmlformats.org/presentationml/2006/ole">
            <mc:AlternateContent xmlns:mc="http://schemas.openxmlformats.org/markup-compatibility/2006">
              <mc:Choice xmlns:v="urn:schemas-microsoft-com:vml" Requires="v">
                <p:oleObj spid="_x0000_s1035" name="Equation" r:id="rId3" imgW="2882880" imgH="291960" progId="Equation.DSMT4">
                  <p:embed/>
                </p:oleObj>
              </mc:Choice>
              <mc:Fallback>
                <p:oleObj name="Equation" r:id="rId3" imgW="288288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981200"/>
                        <a:ext cx="2882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528892" y="2499852"/>
          <a:ext cx="1358900" cy="393700"/>
        </p:xfrm>
        <a:graphic>
          <a:graphicData uri="http://schemas.openxmlformats.org/presentationml/2006/ole">
            <mc:AlternateContent xmlns:mc="http://schemas.openxmlformats.org/markup-compatibility/2006">
              <mc:Choice xmlns:v="urn:schemas-microsoft-com:vml" Requires="v">
                <p:oleObj spid="_x0000_s1036" name="Equation" r:id="rId5" imgW="1358640" imgH="393480" progId="Equation.DSMT4">
                  <p:embed/>
                </p:oleObj>
              </mc:Choice>
              <mc:Fallback>
                <p:oleObj name="Equation" r:id="rId5" imgW="1358640" imgH="393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8892" y="2499852"/>
                        <a:ext cx="1358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057400" y="2518696"/>
          <a:ext cx="5118100" cy="330200"/>
        </p:xfrm>
        <a:graphic>
          <a:graphicData uri="http://schemas.openxmlformats.org/presentationml/2006/ole">
            <mc:AlternateContent xmlns:mc="http://schemas.openxmlformats.org/markup-compatibility/2006">
              <mc:Choice xmlns:v="urn:schemas-microsoft-com:vml" Requires="v">
                <p:oleObj spid="_x0000_s1037" name="Equation" r:id="rId7" imgW="5117760" imgH="330120" progId="Equation.DSMT4">
                  <p:embed/>
                </p:oleObj>
              </mc:Choice>
              <mc:Fallback>
                <p:oleObj name="Equation" r:id="rId7" imgW="511776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2518696"/>
                        <a:ext cx="5118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2722527" y="3062748"/>
          <a:ext cx="4457700" cy="292100"/>
        </p:xfrm>
        <a:graphic>
          <a:graphicData uri="http://schemas.openxmlformats.org/presentationml/2006/ole">
            <mc:AlternateContent xmlns:mc="http://schemas.openxmlformats.org/markup-compatibility/2006">
              <mc:Choice xmlns:v="urn:schemas-microsoft-com:vml" Requires="v">
                <p:oleObj spid="_x0000_s1038" name="Equation" r:id="rId9" imgW="4457520" imgH="291960" progId="Equation.DSMT4">
                  <p:embed/>
                </p:oleObj>
              </mc:Choice>
              <mc:Fallback>
                <p:oleObj name="Equation" r:id="rId9" imgW="445752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22527" y="3062748"/>
                        <a:ext cx="445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2260600" y="3596148"/>
          <a:ext cx="5054600" cy="355600"/>
        </p:xfrm>
        <a:graphic>
          <a:graphicData uri="http://schemas.openxmlformats.org/presentationml/2006/ole">
            <mc:AlternateContent xmlns:mc="http://schemas.openxmlformats.org/markup-compatibility/2006">
              <mc:Choice xmlns:v="urn:schemas-microsoft-com:vml" Requires="v">
                <p:oleObj spid="_x0000_s1039" name="Equation" r:id="rId11" imgW="5054400" imgH="355320" progId="Equation.DSMT4">
                  <p:embed/>
                </p:oleObj>
              </mc:Choice>
              <mc:Fallback>
                <p:oleObj name="Equation" r:id="rId11" imgW="505440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60600" y="3596148"/>
                        <a:ext cx="5054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3215148" y="4114800"/>
          <a:ext cx="2806700" cy="330200"/>
        </p:xfrm>
        <a:graphic>
          <a:graphicData uri="http://schemas.openxmlformats.org/presentationml/2006/ole">
            <mc:AlternateContent xmlns:mc="http://schemas.openxmlformats.org/markup-compatibility/2006">
              <mc:Choice xmlns:v="urn:schemas-microsoft-com:vml" Requires="v">
                <p:oleObj spid="_x0000_s1040" name="Equation" r:id="rId13" imgW="2806560" imgH="330120" progId="Equation.DSMT4">
                  <p:embed/>
                </p:oleObj>
              </mc:Choice>
              <mc:Fallback>
                <p:oleObj name="Equation" r:id="rId13" imgW="2806560" imgH="3301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15148" y="4114800"/>
                        <a:ext cx="2806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3153696" y="4618704"/>
          <a:ext cx="4292600" cy="838200"/>
        </p:xfrm>
        <a:graphic>
          <a:graphicData uri="http://schemas.openxmlformats.org/presentationml/2006/ole">
            <mc:AlternateContent xmlns:mc="http://schemas.openxmlformats.org/markup-compatibility/2006">
              <mc:Choice xmlns:v="urn:schemas-microsoft-com:vml" Requires="v">
                <p:oleObj spid="_x0000_s1041" name="Equation" r:id="rId15" imgW="4292280" imgH="838080" progId="Equation.DSMT4">
                  <p:embed/>
                </p:oleObj>
              </mc:Choice>
              <mc:Fallback>
                <p:oleObj name="Equation" r:id="rId15" imgW="42922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153696" y="4618704"/>
                        <a:ext cx="429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3399504" y="5592096"/>
          <a:ext cx="2641600" cy="330200"/>
        </p:xfrm>
        <a:graphic>
          <a:graphicData uri="http://schemas.openxmlformats.org/presentationml/2006/ole">
            <mc:AlternateContent xmlns:mc="http://schemas.openxmlformats.org/markup-compatibility/2006">
              <mc:Choice xmlns:v="urn:schemas-microsoft-com:vml" Requires="v">
                <p:oleObj spid="_x0000_s1042" name="Equation" r:id="rId17" imgW="2641320" imgH="330120" progId="Equation.DSMT4">
                  <p:embed/>
                </p:oleObj>
              </mc:Choice>
              <mc:Fallback>
                <p:oleObj name="Equation" r:id="rId17" imgW="2641320" imgH="33012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99504" y="5592096"/>
                        <a:ext cx="2641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3042"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1: Solving Linear Equations (cont.)</a:t>
            </a:r>
          </a:p>
        </p:txBody>
      </p:sp>
      <p:graphicFrame>
        <p:nvGraphicFramePr>
          <p:cNvPr id="2051" name="Object 3"/>
          <p:cNvGraphicFramePr>
            <a:graphicFrameLocks noChangeAspect="1"/>
          </p:cNvGraphicFramePr>
          <p:nvPr/>
        </p:nvGraphicFramePr>
        <p:xfrm>
          <a:off x="533400" y="1371600"/>
          <a:ext cx="4521200" cy="304800"/>
        </p:xfrm>
        <a:graphic>
          <a:graphicData uri="http://schemas.openxmlformats.org/presentationml/2006/ole">
            <mc:AlternateContent xmlns:mc="http://schemas.openxmlformats.org/markup-compatibility/2006">
              <mc:Choice xmlns:v="urn:schemas-microsoft-com:vml" Requires="v">
                <p:oleObj spid="_x0000_s2055" name="Equation" r:id="rId3" imgW="4520880" imgH="304560" progId="Equation.DSMT4">
                  <p:embed/>
                </p:oleObj>
              </mc:Choice>
              <mc:Fallback>
                <p:oleObj name="Equation" r:id="rId3" imgW="4520880" imgH="304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4521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1750552" y="1873044"/>
          <a:ext cx="5702300" cy="800100"/>
        </p:xfrm>
        <a:graphic>
          <a:graphicData uri="http://schemas.openxmlformats.org/presentationml/2006/ole">
            <mc:AlternateContent xmlns:mc="http://schemas.openxmlformats.org/markup-compatibility/2006">
              <mc:Choice xmlns:v="urn:schemas-microsoft-com:vml" Requires="v">
                <p:oleObj spid="_x0000_s2056" name="Equation" r:id="rId5" imgW="5702040" imgH="799920" progId="Equation.DSMT4">
                  <p:embed/>
                </p:oleObj>
              </mc:Choice>
              <mc:Fallback>
                <p:oleObj name="Equation" r:id="rId5" imgW="5702040" imgH="7999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0552" y="1873044"/>
                        <a:ext cx="57023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467896" y="2789904"/>
          <a:ext cx="4000500" cy="736600"/>
        </p:xfrm>
        <a:graphic>
          <a:graphicData uri="http://schemas.openxmlformats.org/presentationml/2006/ole">
            <mc:AlternateContent xmlns:mc="http://schemas.openxmlformats.org/markup-compatibility/2006">
              <mc:Choice xmlns:v="urn:schemas-microsoft-com:vml" Requires="v">
                <p:oleObj spid="_x0000_s2057" name="Equation" r:id="rId7" imgW="4000320" imgH="736560" progId="Equation.DSMT4">
                  <p:embed/>
                </p:oleObj>
              </mc:Choice>
              <mc:Fallback>
                <p:oleObj name="Equation" r:id="rId7" imgW="4000320" imgH="736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67896" y="2789904"/>
                        <a:ext cx="40005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3551670" y="3733800"/>
          <a:ext cx="3657600" cy="292100"/>
        </p:xfrm>
        <a:graphic>
          <a:graphicData uri="http://schemas.openxmlformats.org/presentationml/2006/ole">
            <mc:AlternateContent xmlns:mc="http://schemas.openxmlformats.org/markup-compatibility/2006">
              <mc:Choice xmlns:v="urn:schemas-microsoft-com:vml" Requires="v">
                <p:oleObj spid="_x0000_s2058" name="Equation" r:id="rId9" imgW="3657600" imgH="291960" progId="Equation.DSMT4">
                  <p:embed/>
                </p:oleObj>
              </mc:Choice>
              <mc:Fallback>
                <p:oleObj name="Equation" r:id="rId9" imgW="365760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51670" y="3733800"/>
                        <a:ext cx="365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4066"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1: Solving Linear Equations (cont.)</a:t>
            </a:r>
          </a:p>
        </p:txBody>
      </p:sp>
      <p:graphicFrame>
        <p:nvGraphicFramePr>
          <p:cNvPr id="3075" name="Object 3"/>
          <p:cNvGraphicFramePr>
            <a:graphicFrameLocks noChangeAspect="1"/>
          </p:cNvGraphicFramePr>
          <p:nvPr/>
        </p:nvGraphicFramePr>
        <p:xfrm>
          <a:off x="512096" y="1384300"/>
          <a:ext cx="3098800" cy="368300"/>
        </p:xfrm>
        <a:graphic>
          <a:graphicData uri="http://schemas.openxmlformats.org/presentationml/2006/ole">
            <mc:AlternateContent xmlns:mc="http://schemas.openxmlformats.org/markup-compatibility/2006">
              <mc:Choice xmlns:v="urn:schemas-microsoft-com:vml" Requires="v">
                <p:oleObj spid="_x0000_s3083" name="Equation" r:id="rId3" imgW="3098520" imgH="368280" progId="Equation.DSMT4">
                  <p:embed/>
                </p:oleObj>
              </mc:Choice>
              <mc:Fallback>
                <p:oleObj name="Equation" r:id="rId3" imgW="309852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096" y="1384300"/>
                        <a:ext cx="3098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33400" y="1905000"/>
          <a:ext cx="1358900" cy="393700"/>
        </p:xfrm>
        <a:graphic>
          <a:graphicData uri="http://schemas.openxmlformats.org/presentationml/2006/ole">
            <mc:AlternateContent xmlns:mc="http://schemas.openxmlformats.org/markup-compatibility/2006">
              <mc:Choice xmlns:v="urn:schemas-microsoft-com:vml" Requires="v">
                <p:oleObj spid="_x0000_s3084" name="Equation" r:id="rId5" imgW="1358640" imgH="393480" progId="Equation.DSMT4">
                  <p:embed/>
                </p:oleObj>
              </mc:Choice>
              <mc:Fallback>
                <p:oleObj name="Equation" r:id="rId5" imgW="1358640" imgH="393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1905000"/>
                        <a:ext cx="1358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438400" y="1905000"/>
          <a:ext cx="5207000" cy="355600"/>
        </p:xfrm>
        <a:graphic>
          <a:graphicData uri="http://schemas.openxmlformats.org/presentationml/2006/ole">
            <mc:AlternateContent xmlns:mc="http://schemas.openxmlformats.org/markup-compatibility/2006">
              <mc:Choice xmlns:v="urn:schemas-microsoft-com:vml" Requires="v">
                <p:oleObj spid="_x0000_s3085" name="Equation" r:id="rId7" imgW="5206680" imgH="355320" progId="Equation.DSMT4">
                  <p:embed/>
                </p:oleObj>
              </mc:Choice>
              <mc:Fallback>
                <p:oleObj name="Equation" r:id="rId7" imgW="5206680" imgH="355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38400" y="1905000"/>
                        <a:ext cx="5207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438400" y="2453148"/>
          <a:ext cx="5232400" cy="355600"/>
        </p:xfrm>
        <a:graphic>
          <a:graphicData uri="http://schemas.openxmlformats.org/presentationml/2006/ole">
            <mc:AlternateContent xmlns:mc="http://schemas.openxmlformats.org/markup-compatibility/2006">
              <mc:Choice xmlns:v="urn:schemas-microsoft-com:vml" Requires="v">
                <p:oleObj spid="_x0000_s3086" name="Equation" r:id="rId9" imgW="5232240" imgH="355320" progId="Equation.DSMT4">
                  <p:embed/>
                </p:oleObj>
              </mc:Choice>
              <mc:Fallback>
                <p:oleObj name="Equation" r:id="rId9" imgW="5232240" imgH="355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38400" y="2453148"/>
                        <a:ext cx="5232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767348" y="3016044"/>
          <a:ext cx="6019800" cy="355600"/>
        </p:xfrm>
        <a:graphic>
          <a:graphicData uri="http://schemas.openxmlformats.org/presentationml/2006/ole">
            <mc:AlternateContent xmlns:mc="http://schemas.openxmlformats.org/markup-compatibility/2006">
              <mc:Choice xmlns:v="urn:schemas-microsoft-com:vml" Requires="v">
                <p:oleObj spid="_x0000_s3087" name="Equation" r:id="rId11" imgW="6019560" imgH="355320" progId="Equation.DSMT4">
                  <p:embed/>
                </p:oleObj>
              </mc:Choice>
              <mc:Fallback>
                <p:oleObj name="Equation" r:id="rId11" imgW="601956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67348" y="3016044"/>
                        <a:ext cx="6019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2438400" y="3608436"/>
          <a:ext cx="4051300" cy="355600"/>
        </p:xfrm>
        <a:graphic>
          <a:graphicData uri="http://schemas.openxmlformats.org/presentationml/2006/ole">
            <mc:AlternateContent xmlns:mc="http://schemas.openxmlformats.org/markup-compatibility/2006">
              <mc:Choice xmlns:v="urn:schemas-microsoft-com:vml" Requires="v">
                <p:oleObj spid="_x0000_s3088" name="Equation" r:id="rId13" imgW="4051080" imgH="355320" progId="Equation.DSMT4">
                  <p:embed/>
                </p:oleObj>
              </mc:Choice>
              <mc:Fallback>
                <p:oleObj name="Equation" r:id="rId13" imgW="4051080" imgH="3553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38400" y="3608436"/>
                        <a:ext cx="4051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391696" y="4112340"/>
          <a:ext cx="5664200" cy="838200"/>
        </p:xfrm>
        <a:graphic>
          <a:graphicData uri="http://schemas.openxmlformats.org/presentationml/2006/ole">
            <mc:AlternateContent xmlns:mc="http://schemas.openxmlformats.org/markup-compatibility/2006">
              <mc:Choice xmlns:v="urn:schemas-microsoft-com:vml" Requires="v">
                <p:oleObj spid="_x0000_s3089" name="Equation" r:id="rId15" imgW="5663880" imgH="838080" progId="Equation.DSMT4">
                  <p:embed/>
                </p:oleObj>
              </mc:Choice>
              <mc:Fallback>
                <p:oleObj name="Equation" r:id="rId15" imgW="56638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391696" y="4112340"/>
                        <a:ext cx="566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2819400" y="5117688"/>
          <a:ext cx="3670300" cy="355600"/>
        </p:xfrm>
        <a:graphic>
          <a:graphicData uri="http://schemas.openxmlformats.org/presentationml/2006/ole">
            <mc:AlternateContent xmlns:mc="http://schemas.openxmlformats.org/markup-compatibility/2006">
              <mc:Choice xmlns:v="urn:schemas-microsoft-com:vml" Requires="v">
                <p:oleObj spid="_x0000_s3090" name="Equation" r:id="rId17" imgW="3670200" imgH="355320" progId="Equation.DSMT4">
                  <p:embed/>
                </p:oleObj>
              </mc:Choice>
              <mc:Fallback>
                <p:oleObj name="Equation" r:id="rId17" imgW="3670200" imgH="35532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819400" y="5117688"/>
                        <a:ext cx="3670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5090"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1: Solving Linear Equations (cont.)</a:t>
            </a:r>
          </a:p>
        </p:txBody>
      </p:sp>
      <p:graphicFrame>
        <p:nvGraphicFramePr>
          <p:cNvPr id="4099" name="Object 3"/>
          <p:cNvGraphicFramePr>
            <a:graphicFrameLocks noChangeAspect="1"/>
          </p:cNvGraphicFramePr>
          <p:nvPr/>
        </p:nvGraphicFramePr>
        <p:xfrm>
          <a:off x="533400" y="1371600"/>
          <a:ext cx="4000500" cy="393700"/>
        </p:xfrm>
        <a:graphic>
          <a:graphicData uri="http://schemas.openxmlformats.org/presentationml/2006/ole">
            <mc:AlternateContent xmlns:mc="http://schemas.openxmlformats.org/markup-compatibility/2006">
              <mc:Choice xmlns:v="urn:schemas-microsoft-com:vml" Requires="v">
                <p:oleObj spid="_x0000_s4104" name="Equation" r:id="rId3" imgW="4000320" imgH="393480" progId="Equation.DSMT4">
                  <p:embed/>
                </p:oleObj>
              </mc:Choice>
              <mc:Fallback>
                <p:oleObj name="Equation" r:id="rId3" imgW="4000320" imgH="3934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40005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1890252" y="1873044"/>
          <a:ext cx="5181600" cy="469900"/>
        </p:xfrm>
        <a:graphic>
          <a:graphicData uri="http://schemas.openxmlformats.org/presentationml/2006/ole">
            <mc:AlternateContent xmlns:mc="http://schemas.openxmlformats.org/markup-compatibility/2006">
              <mc:Choice xmlns:v="urn:schemas-microsoft-com:vml" Requires="v">
                <p:oleObj spid="_x0000_s4105" name="Equation" r:id="rId5" imgW="5181480" imgH="469800" progId="Equation.DSMT4">
                  <p:embed/>
                </p:oleObj>
              </mc:Choice>
              <mc:Fallback>
                <p:oleObj name="Equation" r:id="rId5" imgW="518148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90252" y="1873044"/>
                        <a:ext cx="518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1878013" y="2455863"/>
          <a:ext cx="4356100" cy="787400"/>
        </p:xfrm>
        <a:graphic>
          <a:graphicData uri="http://schemas.openxmlformats.org/presentationml/2006/ole">
            <mc:AlternateContent xmlns:mc="http://schemas.openxmlformats.org/markup-compatibility/2006">
              <mc:Choice xmlns:v="urn:schemas-microsoft-com:vml" Requires="v">
                <p:oleObj spid="_x0000_s4106" name="Equation" r:id="rId7" imgW="4356000" imgH="787320" progId="Equation.DSMT4">
                  <p:embed/>
                </p:oleObj>
              </mc:Choice>
              <mc:Fallback>
                <p:oleObj name="Equation" r:id="rId7" imgW="4356000" imgH="787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78013" y="2455863"/>
                        <a:ext cx="43561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877290" y="3398838"/>
          <a:ext cx="1498600" cy="292100"/>
        </p:xfrm>
        <a:graphic>
          <a:graphicData uri="http://schemas.openxmlformats.org/presentationml/2006/ole">
            <mc:AlternateContent xmlns:mc="http://schemas.openxmlformats.org/markup-compatibility/2006">
              <mc:Choice xmlns:v="urn:schemas-microsoft-com:vml" Requires="v">
                <p:oleObj spid="_x0000_s4107" name="Equation" r:id="rId9" imgW="1498320" imgH="291960" progId="Equation.DSMT4">
                  <p:embed/>
                </p:oleObj>
              </mc:Choice>
              <mc:Fallback>
                <p:oleObj name="Equation" r:id="rId9" imgW="149832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77290" y="3398838"/>
                        <a:ext cx="1498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5316680" y="3429000"/>
          <a:ext cx="1638300" cy="228600"/>
        </p:xfrm>
        <a:graphic>
          <a:graphicData uri="http://schemas.openxmlformats.org/presentationml/2006/ole">
            <mc:AlternateContent xmlns:mc="http://schemas.openxmlformats.org/markup-compatibility/2006">
              <mc:Choice xmlns:v="urn:schemas-microsoft-com:vml" Requires="v">
                <p:oleObj spid="_x0000_s4108" name="Equation" r:id="rId11" imgW="1638000" imgH="228600" progId="Equation.DSMT4">
                  <p:embed/>
                </p:oleObj>
              </mc:Choice>
              <mc:Fallback>
                <p:oleObj name="Equation" r:id="rId11" imgW="1638000" imgH="2286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16680" y="3429000"/>
                        <a:ext cx="16383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6114"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2: Solving Linear Equations </a:t>
            </a:r>
          </a:p>
        </p:txBody>
      </p:sp>
      <p:sp>
        <p:nvSpPr>
          <p:cNvPr id="1626115" name="Rectangle 3"/>
          <p:cNvSpPr>
            <a:spLocks noGrp="1"/>
          </p:cNvSpPr>
          <p:nvPr>
            <p:ph idx="1"/>
          </p:nvPr>
        </p:nvSpPr>
        <p:spPr>
          <a:prstGeom prst="rect">
            <a:avLst/>
          </a:prstGeom>
        </p:spPr>
        <p:txBody>
          <a:bodyPr>
            <a:spAutoFit/>
          </a:bodyPr>
          <a:lstStyle/>
          <a:p>
            <a:pPr>
              <a:buFont typeface="Courier New" pitchFamily="49" charset="0"/>
              <a:buNone/>
            </a:pPr>
            <a:r>
              <a:rPr lang="en-US" i="0" dirty="0" smtClean="0">
                <a:solidFill>
                  <a:schemeClr val="tx1"/>
                </a:solidFill>
              </a:rPr>
              <a:t>Solve each of the following equations.</a:t>
            </a:r>
          </a:p>
        </p:txBody>
      </p:sp>
      <p:graphicFrame>
        <p:nvGraphicFramePr>
          <p:cNvPr id="5123" name="Object 3"/>
          <p:cNvGraphicFramePr>
            <a:graphicFrameLocks noChangeAspect="1"/>
          </p:cNvGraphicFramePr>
          <p:nvPr/>
        </p:nvGraphicFramePr>
        <p:xfrm>
          <a:off x="530352" y="1995948"/>
          <a:ext cx="3670300" cy="292100"/>
        </p:xfrm>
        <a:graphic>
          <a:graphicData uri="http://schemas.openxmlformats.org/presentationml/2006/ole">
            <mc:AlternateContent xmlns:mc="http://schemas.openxmlformats.org/markup-compatibility/2006">
              <mc:Choice xmlns:v="urn:schemas-microsoft-com:vml" Requires="v">
                <p:oleObj spid="_x0000_s5130" name="Equation" r:id="rId3" imgW="3670200" imgH="291960" progId="Equation.DSMT4">
                  <p:embed/>
                </p:oleObj>
              </mc:Choice>
              <mc:Fallback>
                <p:oleObj name="Equation" r:id="rId3" imgW="367020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995948"/>
                        <a:ext cx="367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530352" y="2514600"/>
          <a:ext cx="1346200" cy="393700"/>
        </p:xfrm>
        <a:graphic>
          <a:graphicData uri="http://schemas.openxmlformats.org/presentationml/2006/ole">
            <mc:AlternateContent xmlns:mc="http://schemas.openxmlformats.org/markup-compatibility/2006">
              <mc:Choice xmlns:v="urn:schemas-microsoft-com:vml" Requires="v">
                <p:oleObj spid="_x0000_s5131" name="Equation" r:id="rId5" imgW="1346040" imgH="393480" progId="Equation.DSMT4">
                  <p:embed/>
                </p:oleObj>
              </mc:Choice>
              <mc:Fallback>
                <p:oleObj name="Equation" r:id="rId5" imgW="1346040" imgH="393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514600"/>
                        <a:ext cx="1346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295400" y="3048000"/>
          <a:ext cx="6172200" cy="330200"/>
        </p:xfrm>
        <a:graphic>
          <a:graphicData uri="http://schemas.openxmlformats.org/presentationml/2006/ole">
            <mc:AlternateContent xmlns:mc="http://schemas.openxmlformats.org/markup-compatibility/2006">
              <mc:Choice xmlns:v="urn:schemas-microsoft-com:vml" Requires="v">
                <p:oleObj spid="_x0000_s5132" name="Equation" r:id="rId7" imgW="6172200" imgH="330120" progId="Equation.DSMT4">
                  <p:embed/>
                </p:oleObj>
              </mc:Choice>
              <mc:Fallback>
                <p:oleObj name="Equation" r:id="rId7" imgW="617220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5400" y="3048000"/>
                        <a:ext cx="6172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533400" y="3733800"/>
          <a:ext cx="4749800" cy="469900"/>
        </p:xfrm>
        <a:graphic>
          <a:graphicData uri="http://schemas.openxmlformats.org/presentationml/2006/ole">
            <mc:AlternateContent xmlns:mc="http://schemas.openxmlformats.org/markup-compatibility/2006">
              <mc:Choice xmlns:v="urn:schemas-microsoft-com:vml" Requires="v">
                <p:oleObj spid="_x0000_s5133" name="Equation" r:id="rId9" imgW="4749480" imgH="469800" progId="Equation.DSMT4">
                  <p:embed/>
                </p:oleObj>
              </mc:Choice>
              <mc:Fallback>
                <p:oleObj name="Equation" r:id="rId9" imgW="47494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3733800"/>
                        <a:ext cx="4749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1401096" y="4586748"/>
          <a:ext cx="4940300" cy="330200"/>
        </p:xfrm>
        <a:graphic>
          <a:graphicData uri="http://schemas.openxmlformats.org/presentationml/2006/ole">
            <mc:AlternateContent xmlns:mc="http://schemas.openxmlformats.org/markup-compatibility/2006">
              <mc:Choice xmlns:v="urn:schemas-microsoft-com:vml" Requires="v">
                <p:oleObj spid="_x0000_s5134" name="Equation" r:id="rId11" imgW="4940280" imgH="330120" progId="Equation.DSMT4">
                  <p:embed/>
                </p:oleObj>
              </mc:Choice>
              <mc:Fallback>
                <p:oleObj name="Equation" r:id="rId11" imgW="4940280" imgH="3301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01096" y="4586748"/>
                        <a:ext cx="4940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2344992" y="5134896"/>
          <a:ext cx="5156200" cy="292100"/>
        </p:xfrm>
        <a:graphic>
          <a:graphicData uri="http://schemas.openxmlformats.org/presentationml/2006/ole">
            <mc:AlternateContent xmlns:mc="http://schemas.openxmlformats.org/markup-compatibility/2006">
              <mc:Choice xmlns:v="urn:schemas-microsoft-com:vml" Requires="v">
                <p:oleObj spid="_x0000_s5135" name="Equation" r:id="rId13" imgW="5155920" imgH="291960" progId="Equation.DSMT4">
                  <p:embed/>
                </p:oleObj>
              </mc:Choice>
              <mc:Fallback>
                <p:oleObj name="Equation" r:id="rId13" imgW="515592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44992" y="5134896"/>
                        <a:ext cx="515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5433552" y="3733800"/>
          <a:ext cx="3695700" cy="647700"/>
        </p:xfrm>
        <a:graphic>
          <a:graphicData uri="http://schemas.openxmlformats.org/presentationml/2006/ole">
            <mc:AlternateContent xmlns:mc="http://schemas.openxmlformats.org/markup-compatibility/2006">
              <mc:Choice xmlns:v="urn:schemas-microsoft-com:vml" Requires="v">
                <p:oleObj spid="_x0000_s5136" name="Equation" r:id="rId15" imgW="3695400" imgH="647640" progId="Equation.DSMT4">
                  <p:embed/>
                </p:oleObj>
              </mc:Choice>
              <mc:Fallback>
                <p:oleObj name="Equation" r:id="rId15" imgW="3695400" imgH="64764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33552" y="3733800"/>
                        <a:ext cx="369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301</Words>
  <Application>Microsoft Office PowerPoint</Application>
  <PresentationFormat>On-screen Show (4:3)</PresentationFormat>
  <Paragraphs>45</Paragraphs>
  <Slides>19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5" baseType="lpstr">
      <vt:lpstr>Calibri</vt:lpstr>
      <vt:lpstr>Courier New</vt:lpstr>
      <vt:lpstr>Arial</vt:lpstr>
      <vt:lpstr>Symbol</vt:lpstr>
      <vt:lpstr>Office Theme</vt:lpstr>
      <vt:lpstr>Equation</vt:lpstr>
      <vt:lpstr>Section 3.2</vt:lpstr>
      <vt:lpstr>Objectives</vt:lpstr>
      <vt:lpstr>Solving Linear Equations </vt:lpstr>
      <vt:lpstr>Solving Linear Equations </vt:lpstr>
      <vt:lpstr>Example 1: Solving Linear Equations</vt:lpstr>
      <vt:lpstr>Example 1: Solving Linear Equations (cont.)</vt:lpstr>
      <vt:lpstr>Example 1: Solving Linear Equations (cont.)</vt:lpstr>
      <vt:lpstr>Example 1: Solving Linear Equations (cont.)</vt:lpstr>
      <vt:lpstr>Example 2: Solving Linear Equations </vt:lpstr>
      <vt:lpstr>Example 2: Solving Linear Equations (cont.)</vt:lpstr>
      <vt:lpstr>Example 2: Solving Linear Equations (cont.)</vt:lpstr>
      <vt:lpstr>Example 2: Solving Linear Equations (cont.)</vt:lpstr>
      <vt:lpstr>Example 2: Solving Linear Equations (cont.)</vt:lpstr>
      <vt:lpstr>Solving Linear Equations </vt:lpstr>
      <vt:lpstr>Solving Linear Equations</vt:lpstr>
      <vt:lpstr>Example 3: Geometry</vt:lpstr>
      <vt:lpstr>Example 3: Geometry (cont.)</vt:lpstr>
      <vt:lpstr>Practice Problems</vt:lpstr>
      <vt:lpstr>Practice Problem Answers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dc:title>
  <dc:creator>Hawkes Learning Systems</dc:creator>
  <cp:lastModifiedBy>ashish.samudre</cp:lastModifiedBy>
  <cp:revision>35</cp:revision>
  <dcterms:created xsi:type="dcterms:W3CDTF">2013-04-26T14:43:13Z</dcterms:created>
  <dcterms:modified xsi:type="dcterms:W3CDTF">2017-08-02T11:31:47Z</dcterms:modified>
</cp:coreProperties>
</file>