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1F497D"/>
    <a:srgbClr val="000000"/>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4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61560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D9613A-B12F-49C5-81C8-6A48DE71887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DCA923-E353-4B68-A26B-8F72F844AD16}" type="slidenum">
              <a:rPr lang="en-US" smtClean="0"/>
              <a:pPr/>
              <a:t>‹#›</a:t>
            </a:fld>
            <a:endParaRPr lang="en-US"/>
          </a:p>
        </p:txBody>
      </p:sp>
    </p:spTree>
    <p:extLst>
      <p:ext uri="{BB962C8B-B14F-4D97-AF65-F5344CB8AC3E}">
        <p14:creationId xmlns:p14="http://schemas.microsoft.com/office/powerpoint/2010/main" val="905627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4DCA923-E353-4B68-A26B-8F72F844AD16}" type="slidenum">
              <a:rPr lang="en-US" smtClean="0"/>
              <a:pPr/>
              <a:t>6</a:t>
            </a:fld>
            <a:endParaRPr lang="en-US"/>
          </a:p>
        </p:txBody>
      </p:sp>
    </p:spTree>
    <p:extLst>
      <p:ext uri="{BB962C8B-B14F-4D97-AF65-F5344CB8AC3E}">
        <p14:creationId xmlns:p14="http://schemas.microsoft.com/office/powerpoint/2010/main" val="1537057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s>
</file>

<file path=ppt/slides/_rels/slide11.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40.bin"/><Relationship Id="rId7" Type="http://schemas.openxmlformats.org/officeDocument/2006/relationships/oleObject" Target="../embeddings/oleObject42.bin"/><Relationship Id="rId12"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44.bin"/><Relationship Id="rId5" Type="http://schemas.openxmlformats.org/officeDocument/2006/relationships/oleObject" Target="../embeddings/oleObject41.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3.bin"/></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3.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9.vml"/><Relationship Id="rId6" Type="http://schemas.openxmlformats.org/officeDocument/2006/relationships/image" Target="../media/image53.wmf"/><Relationship Id="rId11" Type="http://schemas.openxmlformats.org/officeDocument/2006/relationships/oleObject" Target="../embeddings/oleObject55.bin"/><Relationship Id="rId24" Type="http://schemas.openxmlformats.org/officeDocument/2006/relationships/image" Target="../media/image62.wmf"/><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s>
</file>

<file path=ppt/slides/_rels/slide14.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7.bin"/><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64.wmf"/><Relationship Id="rId11" Type="http://schemas.openxmlformats.org/officeDocument/2006/relationships/oleObject" Target="../embeddings/oleObject66.bin"/><Relationship Id="rId5" Type="http://schemas.openxmlformats.org/officeDocument/2006/relationships/oleObject" Target="../embeddings/oleObject63.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5.bin"/><Relationship Id="rId14" Type="http://schemas.openxmlformats.org/officeDocument/2006/relationships/image" Target="../media/image68.wmf"/></Relationships>
</file>

<file path=ppt/slides/_rels/slide15.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72.bin"/><Relationship Id="rId5" Type="http://schemas.openxmlformats.org/officeDocument/2006/relationships/oleObject" Target="../embeddings/oleObject69.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1.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78.bin"/><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5.wmf"/><Relationship Id="rId11" Type="http://schemas.openxmlformats.org/officeDocument/2006/relationships/oleObject" Target="../embeddings/oleObject77.bin"/><Relationship Id="rId5" Type="http://schemas.openxmlformats.org/officeDocument/2006/relationships/oleObject" Target="../embeddings/oleObject74.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6.bin"/><Relationship Id="rId14" Type="http://schemas.openxmlformats.org/officeDocument/2006/relationships/image" Target="../media/image79.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3.wmf"/><Relationship Id="rId18" Type="http://schemas.openxmlformats.org/officeDocument/2006/relationships/oleObject" Target="../embeddings/oleObject15.bin"/><Relationship Id="rId3" Type="http://schemas.openxmlformats.org/officeDocument/2006/relationships/notesSlide" Target="../notesSlides/notesSlide1.xml"/><Relationship Id="rId21" Type="http://schemas.openxmlformats.org/officeDocument/2006/relationships/image" Target="../media/image17.wmf"/><Relationship Id="rId7" Type="http://schemas.openxmlformats.org/officeDocument/2006/relationships/image" Target="../media/image10.wmf"/><Relationship Id="rId12" Type="http://schemas.openxmlformats.org/officeDocument/2006/relationships/oleObject" Target="../embeddings/oleObject12.bin"/><Relationship Id="rId17" Type="http://schemas.openxmlformats.org/officeDocument/2006/relationships/image" Target="../media/image15.wmf"/><Relationship Id="rId2" Type="http://schemas.openxmlformats.org/officeDocument/2006/relationships/slideLayout" Target="../slideLayouts/slideLayout2.xml"/><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vmlDrawing" Target="../drawings/vmlDrawing2.v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5" Type="http://schemas.openxmlformats.org/officeDocument/2006/relationships/image" Target="../media/image14.wmf"/><Relationship Id="rId10" Type="http://schemas.openxmlformats.org/officeDocument/2006/relationships/oleObject" Target="../embeddings/oleObject11.bin"/><Relationship Id="rId19" Type="http://schemas.openxmlformats.org/officeDocument/2006/relationships/image" Target="../media/image16.wmf"/><Relationship Id="rId4" Type="http://schemas.openxmlformats.org/officeDocument/2006/relationships/oleObject" Target="../embeddings/oleObject8.bin"/><Relationship Id="rId9" Type="http://schemas.openxmlformats.org/officeDocument/2006/relationships/image" Target="../media/image11.wmf"/><Relationship Id="rId1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22.bin"/><Relationship Id="rId18" Type="http://schemas.openxmlformats.org/officeDocument/2006/relationships/image" Target="../media/image25.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2.wmf"/><Relationship Id="rId17" Type="http://schemas.openxmlformats.org/officeDocument/2006/relationships/oleObject" Target="../embeddings/oleObject24.bin"/><Relationship Id="rId2" Type="http://schemas.openxmlformats.org/officeDocument/2006/relationships/slideLayout" Target="../slideLayouts/slideLayout2.xml"/><Relationship Id="rId16" Type="http://schemas.openxmlformats.org/officeDocument/2006/relationships/image" Target="../media/image24.wmf"/><Relationship Id="rId1" Type="http://schemas.openxmlformats.org/officeDocument/2006/relationships/vmlDrawing" Target="../drawings/vmlDrawing3.vml"/><Relationship Id="rId6" Type="http://schemas.openxmlformats.org/officeDocument/2006/relationships/image" Target="../media/image19.wmf"/><Relationship Id="rId11" Type="http://schemas.openxmlformats.org/officeDocument/2006/relationships/oleObject" Target="../embeddings/oleObject21.bin"/><Relationship Id="rId5" Type="http://schemas.openxmlformats.org/officeDocument/2006/relationships/oleObject" Target="../embeddings/oleObject18.bin"/><Relationship Id="rId15" Type="http://schemas.openxmlformats.org/officeDocument/2006/relationships/oleObject" Target="../embeddings/oleObject23.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0.bin"/><Relationship Id="rId14" Type="http://schemas.openxmlformats.org/officeDocument/2006/relationships/image" Target="../media/image23.wmf"/></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smtClean="0">
                <a:solidFill>
                  <a:srgbClr val="1F497D"/>
                </a:solidFill>
              </a:rPr>
              <a:t>More Linear Equations: </a:t>
            </a:r>
          </a:p>
          <a:p>
            <a:pPr algn="ctr">
              <a:spcBef>
                <a:spcPts val="0"/>
              </a:spcBef>
              <a:buNone/>
            </a:pPr>
            <a:r>
              <a:rPr lang="en-US" b="1" i="1" dirty="0" smtClean="0">
                <a:solidFill>
                  <a:srgbClr val="1F497D"/>
                </a:solidFill>
              </a:rPr>
              <a:t>ax </a:t>
            </a:r>
            <a:r>
              <a:rPr lang="en-US" dirty="0" smtClean="0">
                <a:solidFill>
                  <a:srgbClr val="1F497D"/>
                </a:solidFill>
                <a:latin typeface="Symbol" pitchFamily="18" charset="2"/>
              </a:rPr>
              <a:t>+</a:t>
            </a:r>
            <a:r>
              <a:rPr lang="en-US" b="1" i="1" dirty="0" smtClean="0">
                <a:solidFill>
                  <a:srgbClr val="1F497D"/>
                </a:solidFill>
              </a:rPr>
              <a:t> b </a:t>
            </a:r>
            <a:r>
              <a:rPr lang="en-US" dirty="0" smtClean="0">
                <a:solidFill>
                  <a:srgbClr val="1F497D"/>
                </a:solidFill>
                <a:latin typeface="Symbol" pitchFamily="18" charset="2"/>
              </a:rPr>
              <a:t>=</a:t>
            </a:r>
            <a:r>
              <a:rPr lang="en-US" b="1" i="1" dirty="0" smtClean="0">
                <a:solidFill>
                  <a:srgbClr val="1F497D"/>
                </a:solidFill>
              </a:rPr>
              <a:t> </a:t>
            </a:r>
            <a:r>
              <a:rPr lang="en-US" b="1" i="1" dirty="0" err="1" smtClean="0">
                <a:solidFill>
                  <a:srgbClr val="1F497D"/>
                </a:solidFill>
              </a:rPr>
              <a:t>dx</a:t>
            </a:r>
            <a:r>
              <a:rPr lang="en-US" b="1" i="1" dirty="0" smtClean="0">
                <a:solidFill>
                  <a:srgbClr val="1F497D"/>
                </a:solidFill>
              </a:rPr>
              <a:t> </a:t>
            </a:r>
            <a:r>
              <a:rPr lang="en-US" dirty="0" smtClean="0">
                <a:solidFill>
                  <a:srgbClr val="1F497D"/>
                </a:solidFill>
                <a:latin typeface="Symbol" pitchFamily="18" charset="2"/>
              </a:rPr>
              <a:t>+</a:t>
            </a:r>
            <a:r>
              <a:rPr lang="en-US" b="1" i="1" dirty="0" smtClean="0">
                <a:solidFill>
                  <a:srgbClr val="1F497D"/>
                </a:solidFill>
              </a:rPr>
              <a:t> c</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557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 (cont.)</a:t>
            </a:r>
          </a:p>
        </p:txBody>
      </p:sp>
      <p:graphicFrame>
        <p:nvGraphicFramePr>
          <p:cNvPr id="6147" name="Object 3"/>
          <p:cNvGraphicFramePr>
            <a:graphicFrameLocks noChangeAspect="1"/>
          </p:cNvGraphicFramePr>
          <p:nvPr/>
        </p:nvGraphicFramePr>
        <p:xfrm>
          <a:off x="2057400" y="1371600"/>
          <a:ext cx="2578100" cy="355600"/>
        </p:xfrm>
        <a:graphic>
          <a:graphicData uri="http://schemas.openxmlformats.org/presentationml/2006/ole">
            <mc:AlternateContent xmlns:mc="http://schemas.openxmlformats.org/markup-compatibility/2006">
              <mc:Choice xmlns:v="urn:schemas-microsoft-com:vml" Requires="v">
                <p:oleObj spid="_x0000_s6157" name="Equation" r:id="rId3" imgW="2577960" imgH="355320" progId="Equation.DSMT4">
                  <p:embed/>
                </p:oleObj>
              </mc:Choice>
              <mc:Fallback>
                <p:oleObj name="Equation" r:id="rId3" imgW="257796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371600"/>
                        <a:ext cx="2578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583404" y="1887792"/>
          <a:ext cx="5930900" cy="787400"/>
        </p:xfrm>
        <a:graphic>
          <a:graphicData uri="http://schemas.openxmlformats.org/presentationml/2006/ole">
            <mc:AlternateContent xmlns:mc="http://schemas.openxmlformats.org/markup-compatibility/2006">
              <mc:Choice xmlns:v="urn:schemas-microsoft-com:vml" Requires="v">
                <p:oleObj spid="_x0000_s6158" name="Equation" r:id="rId5" imgW="5930640" imgH="787320" progId="Equation.DSMT4">
                  <p:embed/>
                </p:oleObj>
              </mc:Choice>
              <mc:Fallback>
                <p:oleObj name="Equation" r:id="rId5" imgW="5930640" imgH="787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404" y="1887792"/>
                        <a:ext cx="5930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714500" y="2772696"/>
          <a:ext cx="4762500" cy="787400"/>
        </p:xfrm>
        <a:graphic>
          <a:graphicData uri="http://schemas.openxmlformats.org/presentationml/2006/ole">
            <mc:AlternateContent xmlns:mc="http://schemas.openxmlformats.org/markup-compatibility/2006">
              <mc:Choice xmlns:v="urn:schemas-microsoft-com:vml" Requires="v">
                <p:oleObj spid="_x0000_s6159" name="Equation" r:id="rId7" imgW="4762440" imgH="787320" progId="Equation.DSMT4">
                  <p:embed/>
                </p:oleObj>
              </mc:Choice>
              <mc:Fallback>
                <p:oleObj name="Equation" r:id="rId7" imgW="476244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14500" y="2772696"/>
                        <a:ext cx="4762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60320" y="3746500"/>
          <a:ext cx="4622800" cy="292100"/>
        </p:xfrm>
        <a:graphic>
          <a:graphicData uri="http://schemas.openxmlformats.org/presentationml/2006/ole">
            <mc:AlternateContent xmlns:mc="http://schemas.openxmlformats.org/markup-compatibility/2006">
              <mc:Choice xmlns:v="urn:schemas-microsoft-com:vml" Requires="v">
                <p:oleObj spid="_x0000_s6160" name="Equation" r:id="rId9" imgW="4622760" imgH="291960" progId="Equation.DSMT4">
                  <p:embed/>
                </p:oleObj>
              </mc:Choice>
              <mc:Fallback>
                <p:oleObj name="Equation" r:id="rId9" imgW="46227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60320" y="3746500"/>
                        <a:ext cx="462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33400" y="1356852"/>
          <a:ext cx="1028700" cy="393700"/>
        </p:xfrm>
        <a:graphic>
          <a:graphicData uri="http://schemas.openxmlformats.org/presentationml/2006/ole">
            <mc:AlternateContent xmlns:mc="http://schemas.openxmlformats.org/markup-compatibility/2006">
              <mc:Choice xmlns:v="urn:schemas-microsoft-com:vml" Requires="v">
                <p:oleObj spid="_x0000_s6161" name="Equation" r:id="rId11" imgW="1028520" imgH="393480" progId="Equation.DSMT4">
                  <p:embed/>
                </p:oleObj>
              </mc:Choice>
              <mc:Fallback>
                <p:oleObj name="Equation" r:id="rId11" imgW="1028520" imgH="393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00" y="1356852"/>
                        <a:ext cx="1028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659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Parentheses</a:t>
            </a:r>
          </a:p>
        </p:txBody>
      </p:sp>
      <p:sp>
        <p:nvSpPr>
          <p:cNvPr id="1646595" name="Rectangle 3"/>
          <p:cNvSpPr>
            <a:spLocks noGrp="1"/>
          </p:cNvSpPr>
          <p:nvPr>
            <p:ph idx="1"/>
          </p:nvPr>
        </p:nvSpPr>
        <p:spPr>
          <a:prstGeom prst="rect">
            <a:avLst/>
          </a:prstGeom>
        </p:spPr>
        <p:txBody>
          <a:bodyPr>
            <a:spAutoFit/>
          </a:bodyPr>
          <a:lstStyle/>
          <a:p>
            <a:pPr>
              <a:buFont typeface="Courier New" pitchFamily="49" charset="0"/>
              <a:buNone/>
            </a:pPr>
            <a:r>
              <a:rPr lang="en-US" i="0" dirty="0" smtClean="0">
                <a:solidFill>
                  <a:schemeClr val="tx1"/>
                </a:solidFill>
              </a:rPr>
              <a:t>Solve the following equations.</a:t>
            </a:r>
          </a:p>
        </p:txBody>
      </p:sp>
      <p:graphicFrame>
        <p:nvGraphicFramePr>
          <p:cNvPr id="1646596" name="Object 4"/>
          <p:cNvGraphicFramePr>
            <a:graphicFrameLocks noChangeAspect="1"/>
          </p:cNvGraphicFramePr>
          <p:nvPr/>
        </p:nvGraphicFramePr>
        <p:xfrm>
          <a:off x="548640" y="1803400"/>
          <a:ext cx="5118100" cy="2006600"/>
        </p:xfrm>
        <a:graphic>
          <a:graphicData uri="http://schemas.openxmlformats.org/presentationml/2006/ole">
            <mc:AlternateContent xmlns:mc="http://schemas.openxmlformats.org/markup-compatibility/2006">
              <mc:Choice xmlns:v="urn:schemas-microsoft-com:vml" Requires="v">
                <p:oleObj spid="_x0000_s7181" name="Equation" r:id="rId3" imgW="5117760" imgH="2006280" progId="Equation.DSMT4">
                  <p:embed/>
                </p:oleObj>
              </mc:Choice>
              <mc:Fallback>
                <p:oleObj name="Equation" r:id="rId3" imgW="5117760" imgH="20062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03400"/>
                        <a:ext cx="5118100" cy="200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extLst>
              <p:ext uri="{D42A27DB-BD31-4B8C-83A1-F6EECF244321}">
                <p14:modId xmlns:p14="http://schemas.microsoft.com/office/powerpoint/2010/main" val="4031463484"/>
              </p:ext>
            </p:extLst>
          </p:nvPr>
        </p:nvGraphicFramePr>
        <p:xfrm>
          <a:off x="533400" y="4470400"/>
          <a:ext cx="5791200" cy="406400"/>
        </p:xfrm>
        <a:graphic>
          <a:graphicData uri="http://schemas.openxmlformats.org/presentationml/2006/ole">
            <mc:AlternateContent xmlns:mc="http://schemas.openxmlformats.org/markup-compatibility/2006">
              <mc:Choice xmlns:v="urn:schemas-microsoft-com:vml" Requires="v">
                <p:oleObj spid="_x0000_s7182" name="Equation" r:id="rId5" imgW="5790960" imgH="406080" progId="Equation.DSMT4">
                  <p:embed/>
                </p:oleObj>
              </mc:Choice>
              <mc:Fallback>
                <p:oleObj name="Equation" r:id="rId5" imgW="5790960" imgH="406080" progId="Equation.DSMT4">
                  <p:embed/>
                  <p:pic>
                    <p:nvPicPr>
                      <p:cNvPr id="0" name="Picture 4"/>
                      <p:cNvPicPr>
                        <a:picLocks noChangeAspect="1" noChangeArrowheads="1"/>
                      </p:cNvPicPr>
                      <p:nvPr/>
                    </p:nvPicPr>
                    <p:blipFill>
                      <a:blip r:embed="rId6"/>
                      <a:srcRect/>
                      <a:stretch>
                        <a:fillRect/>
                      </a:stretch>
                    </p:blipFill>
                    <p:spPr bwMode="auto">
                      <a:xfrm>
                        <a:off x="533400" y="4470400"/>
                        <a:ext cx="579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052052" y="5090652"/>
          <a:ext cx="6350000" cy="355600"/>
        </p:xfrm>
        <a:graphic>
          <a:graphicData uri="http://schemas.openxmlformats.org/presentationml/2006/ole">
            <mc:AlternateContent xmlns:mc="http://schemas.openxmlformats.org/markup-compatibility/2006">
              <mc:Choice xmlns:v="urn:schemas-microsoft-com:vml" Requires="v">
                <p:oleObj spid="_x0000_s7183" name="Equation" r:id="rId7" imgW="6349680" imgH="355320" progId="Equation.DSMT4">
                  <p:embed/>
                </p:oleObj>
              </mc:Choice>
              <mc:Fallback>
                <p:oleObj name="Equation" r:id="rId7" imgW="63496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2052" y="5090652"/>
                        <a:ext cx="6350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052052" y="5653548"/>
          <a:ext cx="5372100" cy="355600"/>
        </p:xfrm>
        <a:graphic>
          <a:graphicData uri="http://schemas.openxmlformats.org/presentationml/2006/ole">
            <mc:AlternateContent xmlns:mc="http://schemas.openxmlformats.org/markup-compatibility/2006">
              <mc:Choice xmlns:v="urn:schemas-microsoft-com:vml" Requires="v">
                <p:oleObj spid="_x0000_s7184" name="Equation" r:id="rId9" imgW="5371920" imgH="355320" progId="Equation.DSMT4">
                  <p:embed/>
                </p:oleObj>
              </mc:Choice>
              <mc:Fallback>
                <p:oleObj name="Equation" r:id="rId9" imgW="537192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52052" y="5653548"/>
                        <a:ext cx="5372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548640" y="3945192"/>
          <a:ext cx="1498600" cy="393700"/>
        </p:xfrm>
        <a:graphic>
          <a:graphicData uri="http://schemas.openxmlformats.org/presentationml/2006/ole">
            <mc:AlternateContent xmlns:mc="http://schemas.openxmlformats.org/markup-compatibility/2006">
              <mc:Choice xmlns:v="urn:schemas-microsoft-com:vml" Requires="v">
                <p:oleObj spid="_x0000_s7185" name="Equation" r:id="rId11" imgW="1498320" imgH="393480" progId="Equation.DSMT4">
                  <p:embed/>
                </p:oleObj>
              </mc:Choice>
              <mc:Fallback>
                <p:oleObj name="Equation" r:id="rId11" imgW="1498320" imgH="393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3945192"/>
                        <a:ext cx="1498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761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Parentheses (cont.)</a:t>
            </a:r>
          </a:p>
        </p:txBody>
      </p:sp>
      <p:graphicFrame>
        <p:nvGraphicFramePr>
          <p:cNvPr id="8196" name="Object 4"/>
          <p:cNvGraphicFramePr>
            <a:graphicFrameLocks noChangeAspect="1"/>
          </p:cNvGraphicFramePr>
          <p:nvPr/>
        </p:nvGraphicFramePr>
        <p:xfrm>
          <a:off x="457200" y="1534652"/>
          <a:ext cx="8166100" cy="1041400"/>
        </p:xfrm>
        <a:graphic>
          <a:graphicData uri="http://schemas.openxmlformats.org/presentationml/2006/ole">
            <mc:AlternateContent xmlns:mc="http://schemas.openxmlformats.org/markup-compatibility/2006">
              <mc:Choice xmlns:v="urn:schemas-microsoft-com:vml" Requires="v">
                <p:oleObj spid="_x0000_s8208" name="Equation" r:id="rId3" imgW="8165880" imgH="1041120" progId="Equation.DSMT4">
                  <p:embed/>
                </p:oleObj>
              </mc:Choice>
              <mc:Fallback>
                <p:oleObj name="Equation" r:id="rId3" imgW="8165880" imgH="10411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534652"/>
                        <a:ext cx="8166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494504" y="2772696"/>
          <a:ext cx="4013200" cy="355600"/>
        </p:xfrm>
        <a:graphic>
          <a:graphicData uri="http://schemas.openxmlformats.org/presentationml/2006/ole">
            <mc:AlternateContent xmlns:mc="http://schemas.openxmlformats.org/markup-compatibility/2006">
              <mc:Choice xmlns:v="urn:schemas-microsoft-com:vml" Requires="v">
                <p:oleObj spid="_x0000_s8209" name="Equation" r:id="rId5" imgW="4012920" imgH="355320" progId="Equation.DSMT4">
                  <p:embed/>
                </p:oleObj>
              </mc:Choice>
              <mc:Fallback>
                <p:oleObj name="Equation" r:id="rId5" imgW="4012920" imgH="3553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4504" y="2772696"/>
                        <a:ext cx="4013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624348" y="3291348"/>
          <a:ext cx="6311900" cy="355600"/>
        </p:xfrm>
        <a:graphic>
          <a:graphicData uri="http://schemas.openxmlformats.org/presentationml/2006/ole">
            <mc:AlternateContent xmlns:mc="http://schemas.openxmlformats.org/markup-compatibility/2006">
              <mc:Choice xmlns:v="urn:schemas-microsoft-com:vml" Requires="v">
                <p:oleObj spid="_x0000_s8210" name="Equation" r:id="rId7" imgW="6311880" imgH="355320" progId="Equation.DSMT4">
                  <p:embed/>
                </p:oleObj>
              </mc:Choice>
              <mc:Fallback>
                <p:oleObj name="Equation" r:id="rId7" imgW="6311880" imgH="3553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4348" y="3291348"/>
                        <a:ext cx="6311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148348" y="3839496"/>
          <a:ext cx="3352800" cy="355600"/>
        </p:xfrm>
        <a:graphic>
          <a:graphicData uri="http://schemas.openxmlformats.org/presentationml/2006/ole">
            <mc:AlternateContent xmlns:mc="http://schemas.openxmlformats.org/markup-compatibility/2006">
              <mc:Choice xmlns:v="urn:schemas-microsoft-com:vml" Requires="v">
                <p:oleObj spid="_x0000_s8211" name="Equation" r:id="rId9" imgW="3352680" imgH="355320" progId="Equation.DSMT4">
                  <p:embed/>
                </p:oleObj>
              </mc:Choice>
              <mc:Fallback>
                <p:oleObj name="Equation" r:id="rId9" imgW="335268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8348" y="3839496"/>
                        <a:ext cx="3352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2101644" y="4326192"/>
          <a:ext cx="4826000" cy="838200"/>
        </p:xfrm>
        <a:graphic>
          <a:graphicData uri="http://schemas.openxmlformats.org/presentationml/2006/ole">
            <mc:AlternateContent xmlns:mc="http://schemas.openxmlformats.org/markup-compatibility/2006">
              <mc:Choice xmlns:v="urn:schemas-microsoft-com:vml" Requires="v">
                <p:oleObj spid="_x0000_s8212" name="Equation" r:id="rId11" imgW="4825800" imgH="838080" progId="Equation.DSMT4">
                  <p:embed/>
                </p:oleObj>
              </mc:Choice>
              <mc:Fallback>
                <p:oleObj name="Equation" r:id="rId11" imgW="48258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01644" y="4326192"/>
                        <a:ext cx="482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2133600" y="5304504"/>
          <a:ext cx="3352800" cy="355600"/>
        </p:xfrm>
        <a:graphic>
          <a:graphicData uri="http://schemas.openxmlformats.org/presentationml/2006/ole">
            <mc:AlternateContent xmlns:mc="http://schemas.openxmlformats.org/markup-compatibility/2006">
              <mc:Choice xmlns:v="urn:schemas-microsoft-com:vml" Requires="v">
                <p:oleObj spid="_x0000_s8213" name="Equation" r:id="rId13" imgW="3352680" imgH="355320" progId="Equation.DSMT4">
                  <p:embed/>
                </p:oleObj>
              </mc:Choice>
              <mc:Fallback>
                <p:oleObj name="Equation" r:id="rId13" imgW="3352680" imgH="3553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33600" y="5304504"/>
                        <a:ext cx="3352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4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Parentheses (cont.)</a:t>
            </a:r>
          </a:p>
        </p:txBody>
      </p:sp>
      <p:graphicFrame>
        <p:nvGraphicFramePr>
          <p:cNvPr id="9219" name="Object 3"/>
          <p:cNvGraphicFramePr>
            <a:graphicFrameLocks noChangeAspect="1"/>
          </p:cNvGraphicFramePr>
          <p:nvPr/>
        </p:nvGraphicFramePr>
        <p:xfrm>
          <a:off x="457200" y="1189704"/>
          <a:ext cx="5003800" cy="368300"/>
        </p:xfrm>
        <a:graphic>
          <a:graphicData uri="http://schemas.openxmlformats.org/presentationml/2006/ole">
            <mc:AlternateContent xmlns:mc="http://schemas.openxmlformats.org/markup-compatibility/2006">
              <mc:Choice xmlns:v="urn:schemas-microsoft-com:vml" Requires="v">
                <p:oleObj spid="_x0000_s9242" name="Equation" r:id="rId3" imgW="5003640" imgH="368280" progId="Equation.DSMT4">
                  <p:embed/>
                </p:oleObj>
              </mc:Choice>
              <mc:Fallback>
                <p:oleObj name="Equation" r:id="rId3" imgW="500364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89704"/>
                        <a:ext cx="5003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759244" y="1251156"/>
          <a:ext cx="2070100" cy="279400"/>
        </p:xfrm>
        <a:graphic>
          <a:graphicData uri="http://schemas.openxmlformats.org/presentationml/2006/ole">
            <mc:AlternateContent xmlns:mc="http://schemas.openxmlformats.org/markup-compatibility/2006">
              <mc:Choice xmlns:v="urn:schemas-microsoft-com:vml" Requires="v">
                <p:oleObj spid="_x0000_s9243" name="Equation" r:id="rId5" imgW="2070000" imgH="279360" progId="Equation.DSMT4">
                  <p:embed/>
                </p:oleObj>
              </mc:Choice>
              <mc:Fallback>
                <p:oleObj name="Equation" r:id="rId5" imgW="207000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9244" y="1251156"/>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55152" y="1676400"/>
          <a:ext cx="8369300" cy="622300"/>
        </p:xfrm>
        <a:graphic>
          <a:graphicData uri="http://schemas.openxmlformats.org/presentationml/2006/ole">
            <mc:AlternateContent xmlns:mc="http://schemas.openxmlformats.org/markup-compatibility/2006">
              <mc:Choice xmlns:v="urn:schemas-microsoft-com:vml" Requires="v">
                <p:oleObj spid="_x0000_s9244" name="Equation" r:id="rId7" imgW="8369280" imgH="622080" progId="Equation.DSMT4">
                  <p:embed/>
                </p:oleObj>
              </mc:Choice>
              <mc:Fallback>
                <p:oleObj name="Equation" r:id="rId7" imgW="8369280" imgH="622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5152" y="1676400"/>
                        <a:ext cx="8369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600200" y="2286000"/>
          <a:ext cx="5080000" cy="330200"/>
        </p:xfrm>
        <a:graphic>
          <a:graphicData uri="http://schemas.openxmlformats.org/presentationml/2006/ole">
            <mc:AlternateContent xmlns:mc="http://schemas.openxmlformats.org/markup-compatibility/2006">
              <mc:Choice xmlns:v="urn:schemas-microsoft-com:vml" Requires="v">
                <p:oleObj spid="_x0000_s9245" name="Equation" r:id="rId9" imgW="5079960" imgH="330120" progId="Equation.DSMT4">
                  <p:embed/>
                </p:oleObj>
              </mc:Choice>
              <mc:Fallback>
                <p:oleObj name="Equation" r:id="rId9" imgW="5079960" imgH="3301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2286000"/>
                        <a:ext cx="5080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783304" y="2743200"/>
          <a:ext cx="7340600" cy="292100"/>
        </p:xfrm>
        <a:graphic>
          <a:graphicData uri="http://schemas.openxmlformats.org/presentationml/2006/ole">
            <mc:AlternateContent xmlns:mc="http://schemas.openxmlformats.org/markup-compatibility/2006">
              <mc:Choice xmlns:v="urn:schemas-microsoft-com:vml" Requires="v">
                <p:oleObj spid="_x0000_s9246" name="Equation" r:id="rId11" imgW="7340400" imgH="291960" progId="Equation.DSMT4">
                  <p:embed/>
                </p:oleObj>
              </mc:Choice>
              <mc:Fallback>
                <p:oleObj name="Equation" r:id="rId11" imgW="734040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3304" y="2743200"/>
                        <a:ext cx="734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2010696" y="3200400"/>
          <a:ext cx="4686300" cy="330200"/>
        </p:xfrm>
        <a:graphic>
          <a:graphicData uri="http://schemas.openxmlformats.org/presentationml/2006/ole">
            <mc:AlternateContent xmlns:mc="http://schemas.openxmlformats.org/markup-compatibility/2006">
              <mc:Choice xmlns:v="urn:schemas-microsoft-com:vml" Requires="v">
                <p:oleObj spid="_x0000_s9247" name="Equation" r:id="rId13" imgW="4686120" imgH="330120" progId="Equation.DSMT4">
                  <p:embed/>
                </p:oleObj>
              </mc:Choice>
              <mc:Fallback>
                <p:oleObj name="Equation" r:id="rId13" imgW="4686120" imgH="3301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10696" y="3200400"/>
                        <a:ext cx="4686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1339644" y="3657600"/>
          <a:ext cx="6642100" cy="292100"/>
        </p:xfrm>
        <a:graphic>
          <a:graphicData uri="http://schemas.openxmlformats.org/presentationml/2006/ole">
            <mc:AlternateContent xmlns:mc="http://schemas.openxmlformats.org/markup-compatibility/2006">
              <mc:Choice xmlns:v="urn:schemas-microsoft-com:vml" Requires="v">
                <p:oleObj spid="_x0000_s9248" name="Equation" r:id="rId15" imgW="6642000" imgH="291960" progId="Equation.DSMT4">
                  <p:embed/>
                </p:oleObj>
              </mc:Choice>
              <mc:Fallback>
                <p:oleObj name="Equation" r:id="rId15" imgW="664200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39644" y="3657600"/>
                        <a:ext cx="664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2667000" y="4100052"/>
          <a:ext cx="4025900" cy="330200"/>
        </p:xfrm>
        <a:graphic>
          <a:graphicData uri="http://schemas.openxmlformats.org/presentationml/2006/ole">
            <mc:AlternateContent xmlns:mc="http://schemas.openxmlformats.org/markup-compatibility/2006">
              <mc:Choice xmlns:v="urn:schemas-microsoft-com:vml" Requires="v">
                <p:oleObj spid="_x0000_s9249" name="Equation" r:id="rId17" imgW="4025880" imgH="330120" progId="Equation.DSMT4">
                  <p:embed/>
                </p:oleObj>
              </mc:Choice>
              <mc:Fallback>
                <p:oleObj name="Equation" r:id="rId17" imgW="4025880" imgH="33012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67000" y="4100052"/>
                        <a:ext cx="4025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2590800" y="4451556"/>
          <a:ext cx="5499100" cy="838200"/>
        </p:xfrm>
        <a:graphic>
          <a:graphicData uri="http://schemas.openxmlformats.org/presentationml/2006/ole">
            <mc:AlternateContent xmlns:mc="http://schemas.openxmlformats.org/markup-compatibility/2006">
              <mc:Choice xmlns:v="urn:schemas-microsoft-com:vml" Requires="v">
                <p:oleObj spid="_x0000_s9250" name="Equation" r:id="rId19" imgW="5499000" imgH="838080" progId="Equation.DSMT4">
                  <p:embed/>
                </p:oleObj>
              </mc:Choice>
              <mc:Fallback>
                <p:oleObj name="Equation" r:id="rId19" imgW="5499000" imgH="8380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590800" y="4451556"/>
                        <a:ext cx="549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851356" y="5181600"/>
          <a:ext cx="1028700" cy="838200"/>
        </p:xfrm>
        <a:graphic>
          <a:graphicData uri="http://schemas.openxmlformats.org/presentationml/2006/ole">
            <mc:AlternateContent xmlns:mc="http://schemas.openxmlformats.org/markup-compatibility/2006">
              <mc:Choice xmlns:v="urn:schemas-microsoft-com:vml" Requires="v">
                <p:oleObj spid="_x0000_s9251" name="Equation" r:id="rId21" imgW="1028520" imgH="838080" progId="Equation.DSMT4">
                  <p:embed/>
                </p:oleObj>
              </mc:Choice>
              <mc:Fallback>
                <p:oleObj name="Equation" r:id="rId21" imgW="1028520" imgH="8380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51356" y="51816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5759244" y="5467556"/>
          <a:ext cx="927100" cy="279400"/>
        </p:xfrm>
        <a:graphic>
          <a:graphicData uri="http://schemas.openxmlformats.org/presentationml/2006/ole">
            <mc:AlternateContent xmlns:mc="http://schemas.openxmlformats.org/markup-compatibility/2006">
              <mc:Choice xmlns:v="urn:schemas-microsoft-com:vml" Requires="v">
                <p:oleObj spid="_x0000_s9252" name="Equation" r:id="rId23" imgW="927000" imgH="279360" progId="Equation.DSMT4">
                  <p:embed/>
                </p:oleObj>
              </mc:Choice>
              <mc:Fallback>
                <p:oleObj name="Equation" r:id="rId23" imgW="92700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59244" y="5467556"/>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966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Parentheses (cont.)</a:t>
            </a:r>
          </a:p>
        </p:txBody>
      </p:sp>
      <p:graphicFrame>
        <p:nvGraphicFramePr>
          <p:cNvPr id="10243" name="Object 3"/>
          <p:cNvGraphicFramePr>
            <a:graphicFrameLocks noChangeAspect="1"/>
          </p:cNvGraphicFramePr>
          <p:nvPr/>
        </p:nvGraphicFramePr>
        <p:xfrm>
          <a:off x="381000" y="1371600"/>
          <a:ext cx="3771900" cy="838200"/>
        </p:xfrm>
        <a:graphic>
          <a:graphicData uri="http://schemas.openxmlformats.org/presentationml/2006/ole">
            <mc:AlternateContent xmlns:mc="http://schemas.openxmlformats.org/markup-compatibility/2006">
              <mc:Choice xmlns:v="urn:schemas-microsoft-com:vml" Requires="v">
                <p:oleObj spid="_x0000_s10256" name="Equation" r:id="rId3" imgW="3771720" imgH="838080" progId="Equation.DSMT4">
                  <p:embed/>
                </p:oleObj>
              </mc:Choice>
              <mc:Fallback>
                <p:oleObj name="Equation" r:id="rId3" imgW="37717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371600"/>
                        <a:ext cx="377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5715000" y="1676400"/>
          <a:ext cx="2070100" cy="279400"/>
        </p:xfrm>
        <a:graphic>
          <a:graphicData uri="http://schemas.openxmlformats.org/presentationml/2006/ole">
            <mc:AlternateContent xmlns:mc="http://schemas.openxmlformats.org/markup-compatibility/2006">
              <mc:Choice xmlns:v="urn:schemas-microsoft-com:vml" Requires="v">
                <p:oleObj spid="_x0000_s10257" name="Equation" r:id="rId5" imgW="2070000" imgH="279360" progId="Equation.DSMT4">
                  <p:embed/>
                </p:oleObj>
              </mc:Choice>
              <mc:Fallback>
                <p:oleObj name="Equation" r:id="rId5" imgW="207000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1676400"/>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901700" y="2303208"/>
          <a:ext cx="7480300" cy="927100"/>
        </p:xfrm>
        <a:graphic>
          <a:graphicData uri="http://schemas.openxmlformats.org/presentationml/2006/ole">
            <mc:AlternateContent xmlns:mc="http://schemas.openxmlformats.org/markup-compatibility/2006">
              <mc:Choice xmlns:v="urn:schemas-microsoft-com:vml" Requires="v">
                <p:oleObj spid="_x0000_s10258" name="Equation" r:id="rId7" imgW="7480080" imgH="927000" progId="Equation.DSMT4">
                  <p:embed/>
                </p:oleObj>
              </mc:Choice>
              <mc:Fallback>
                <p:oleObj name="Equation" r:id="rId7" imgW="748008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1700" y="2303208"/>
                        <a:ext cx="7480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58750" y="3340100"/>
          <a:ext cx="8826500" cy="927100"/>
        </p:xfrm>
        <a:graphic>
          <a:graphicData uri="http://schemas.openxmlformats.org/presentationml/2006/ole">
            <mc:AlternateContent xmlns:mc="http://schemas.openxmlformats.org/markup-compatibility/2006">
              <mc:Choice xmlns:v="urn:schemas-microsoft-com:vml" Requires="v">
                <p:oleObj spid="_x0000_s10259" name="Equation" r:id="rId9" imgW="8826480" imgH="927000" progId="Equation.DSMT4">
                  <p:embed/>
                </p:oleObj>
              </mc:Choice>
              <mc:Fallback>
                <p:oleObj name="Equation" r:id="rId9" imgW="882648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750" y="3340100"/>
                        <a:ext cx="8826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00200" y="4419600"/>
          <a:ext cx="5003800" cy="330200"/>
        </p:xfrm>
        <a:graphic>
          <a:graphicData uri="http://schemas.openxmlformats.org/presentationml/2006/ole">
            <mc:AlternateContent xmlns:mc="http://schemas.openxmlformats.org/markup-compatibility/2006">
              <mc:Choice xmlns:v="urn:schemas-microsoft-com:vml" Requires="v">
                <p:oleObj spid="_x0000_s10260" name="Equation" r:id="rId11" imgW="5003640" imgH="330120" progId="Equation.DSMT4">
                  <p:embed/>
                </p:oleObj>
              </mc:Choice>
              <mc:Fallback>
                <p:oleObj name="Equation" r:id="rId11" imgW="500364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4419600"/>
                        <a:ext cx="5003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143000" y="4953000"/>
          <a:ext cx="7404100" cy="292100"/>
        </p:xfrm>
        <a:graphic>
          <a:graphicData uri="http://schemas.openxmlformats.org/presentationml/2006/ole">
            <mc:AlternateContent xmlns:mc="http://schemas.openxmlformats.org/markup-compatibility/2006">
              <mc:Choice xmlns:v="urn:schemas-microsoft-com:vml" Requires="v">
                <p:oleObj spid="_x0000_s10261" name="Equation" r:id="rId13" imgW="7403760" imgH="291960" progId="Equation.DSMT4">
                  <p:embed/>
                </p:oleObj>
              </mc:Choice>
              <mc:Fallback>
                <p:oleObj name="Equation" r:id="rId13" imgW="740376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43000" y="4953000"/>
                        <a:ext cx="740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069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2: Parentheses (cont.)</a:t>
            </a:r>
          </a:p>
        </p:txBody>
      </p:sp>
      <p:graphicFrame>
        <p:nvGraphicFramePr>
          <p:cNvPr id="11269" name="Object 5"/>
          <p:cNvGraphicFramePr>
            <a:graphicFrameLocks noChangeAspect="1"/>
          </p:cNvGraphicFramePr>
          <p:nvPr/>
        </p:nvGraphicFramePr>
        <p:xfrm>
          <a:off x="1600200" y="1324896"/>
          <a:ext cx="4851400" cy="330200"/>
        </p:xfrm>
        <a:graphic>
          <a:graphicData uri="http://schemas.openxmlformats.org/presentationml/2006/ole">
            <mc:AlternateContent xmlns:mc="http://schemas.openxmlformats.org/markup-compatibility/2006">
              <mc:Choice xmlns:v="urn:schemas-microsoft-com:vml" Requires="v">
                <p:oleObj spid="_x0000_s11279" name="Equation" r:id="rId3" imgW="4851360" imgH="330120" progId="Equation.DSMT4">
                  <p:embed/>
                </p:oleObj>
              </mc:Choice>
              <mc:Fallback>
                <p:oleObj name="Equation" r:id="rId3" imgW="4851360" imgH="33012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324896"/>
                        <a:ext cx="485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762000" y="1858296"/>
          <a:ext cx="7239000" cy="355600"/>
        </p:xfrm>
        <a:graphic>
          <a:graphicData uri="http://schemas.openxmlformats.org/presentationml/2006/ole">
            <mc:AlternateContent xmlns:mc="http://schemas.openxmlformats.org/markup-compatibility/2006">
              <mc:Choice xmlns:v="urn:schemas-microsoft-com:vml" Requires="v">
                <p:oleObj spid="_x0000_s11280" name="Equation" r:id="rId5" imgW="7238880" imgH="355320" progId="Equation.DSMT4">
                  <p:embed/>
                </p:oleObj>
              </mc:Choice>
              <mc:Fallback>
                <p:oleObj name="Equation" r:id="rId5" imgW="7238880" imgH="35532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858296"/>
                        <a:ext cx="723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568244" y="2435940"/>
          <a:ext cx="4889500" cy="330200"/>
        </p:xfrm>
        <a:graphic>
          <a:graphicData uri="http://schemas.openxmlformats.org/presentationml/2006/ole">
            <mc:AlternateContent xmlns:mc="http://schemas.openxmlformats.org/markup-compatibility/2006">
              <mc:Choice xmlns:v="urn:schemas-microsoft-com:vml" Requires="v">
                <p:oleObj spid="_x0000_s11281" name="Equation" r:id="rId7" imgW="4889160" imgH="330120" progId="Equation.DSMT4">
                  <p:embed/>
                </p:oleObj>
              </mc:Choice>
              <mc:Fallback>
                <p:oleObj name="Equation" r:id="rId7" imgW="4889160" imgH="33012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68244" y="2435940"/>
                        <a:ext cx="4889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496964" y="2954592"/>
          <a:ext cx="6502400" cy="838200"/>
        </p:xfrm>
        <a:graphic>
          <a:graphicData uri="http://schemas.openxmlformats.org/presentationml/2006/ole">
            <mc:AlternateContent xmlns:mc="http://schemas.openxmlformats.org/markup-compatibility/2006">
              <mc:Choice xmlns:v="urn:schemas-microsoft-com:vml" Requires="v">
                <p:oleObj spid="_x0000_s11282" name="Equation" r:id="rId9" imgW="6502320" imgH="838080" progId="Equation.DSMT4">
                  <p:embed/>
                </p:oleObj>
              </mc:Choice>
              <mc:Fallback>
                <p:oleObj name="Equation" r:id="rId9" imgW="650232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96964" y="2954592"/>
                        <a:ext cx="650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966452" y="3942732"/>
          <a:ext cx="4508500" cy="330200"/>
        </p:xfrm>
        <a:graphic>
          <a:graphicData uri="http://schemas.openxmlformats.org/presentationml/2006/ole">
            <mc:AlternateContent xmlns:mc="http://schemas.openxmlformats.org/markup-compatibility/2006">
              <mc:Choice xmlns:v="urn:schemas-microsoft-com:vml" Requires="v">
                <p:oleObj spid="_x0000_s11283" name="Equation" r:id="rId11" imgW="4508280" imgH="330120" progId="Equation.DSMT4">
                  <p:embed/>
                </p:oleObj>
              </mc:Choice>
              <mc:Fallback>
                <p:oleObj name="Equation" r:id="rId11" imgW="4508280" imgH="33012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66452" y="3942732"/>
                        <a:ext cx="450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171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Application</a:t>
            </a:r>
          </a:p>
        </p:txBody>
      </p:sp>
      <p:sp>
        <p:nvSpPr>
          <p:cNvPr id="1651715" name="Rectangle 3"/>
          <p:cNvSpPr>
            <a:spLocks noGrp="1"/>
          </p:cNvSpPr>
          <p:nvPr>
            <p:ph idx="1"/>
          </p:nvPr>
        </p:nvSpPr>
        <p:spPr>
          <a:xfrm>
            <a:off x="457200" y="1280160"/>
            <a:ext cx="8229600" cy="3367076"/>
          </a:xfrm>
          <a:prstGeom prst="rect">
            <a:avLst/>
          </a:prstGeom>
        </p:spPr>
        <p:txBody>
          <a:bodyPr>
            <a:spAutoFit/>
          </a:bodyPr>
          <a:lstStyle/>
          <a:p>
            <a:pPr marL="0" indent="0">
              <a:buFont typeface="Courier New" pitchFamily="49" charset="0"/>
              <a:buNone/>
            </a:pPr>
            <a:r>
              <a:rPr lang="en-US" i="0" dirty="0" smtClean="0">
                <a:solidFill>
                  <a:schemeClr val="tx1"/>
                </a:solidFill>
              </a:rPr>
              <a:t>A student bought a calculator and a textbook for a total of </a:t>
            </a:r>
            <a:r>
              <a:rPr lang="en-US" i="0" dirty="0" smtClean="0">
                <a:solidFill>
                  <a:srgbClr val="0000FF"/>
                </a:solidFill>
              </a:rPr>
              <a:t>$200.80 </a:t>
            </a:r>
            <a:r>
              <a:rPr lang="en-US" i="0" dirty="0" smtClean="0">
                <a:solidFill>
                  <a:schemeClr val="tx1"/>
                </a:solidFill>
              </a:rPr>
              <a:t>(including tax). If the textbook cost </a:t>
            </a:r>
            <a:r>
              <a:rPr lang="en-US" i="0" dirty="0" smtClean="0">
                <a:solidFill>
                  <a:srgbClr val="0000FF"/>
                </a:solidFill>
              </a:rPr>
              <a:t>$20.50 </a:t>
            </a:r>
            <a:r>
              <a:rPr lang="en-US" i="0" dirty="0" smtClean="0">
                <a:solidFill>
                  <a:schemeClr val="tx1"/>
                </a:solidFill>
              </a:rPr>
              <a:t>more than the calculator, what was the cost of each item?</a:t>
            </a:r>
          </a:p>
          <a:p>
            <a:pPr marL="0" indent="0">
              <a:buFont typeface="Courier New" pitchFamily="49" charset="0"/>
              <a:buNone/>
            </a:pPr>
            <a:r>
              <a:rPr lang="en-US" b="1" i="0" dirty="0" smtClean="0">
                <a:solidFill>
                  <a:schemeClr val="tx1"/>
                </a:solidFill>
              </a:rPr>
              <a:t>Solution: </a:t>
            </a:r>
          </a:p>
          <a:p>
            <a:pPr marL="0" indent="0">
              <a:buFont typeface="Courier New" pitchFamily="49" charset="0"/>
              <a:buNone/>
            </a:pPr>
            <a:r>
              <a:rPr lang="en-US" i="0" dirty="0" smtClean="0">
                <a:solidFill>
                  <a:schemeClr val="tx1"/>
                </a:solidFill>
              </a:rPr>
              <a:t>Let </a:t>
            </a:r>
            <a:r>
              <a:rPr lang="en-US" i="1" dirty="0" smtClean="0">
                <a:solidFill>
                  <a:schemeClr val="tx1"/>
                </a:solidFill>
              </a:rPr>
              <a:t>x</a:t>
            </a:r>
            <a:r>
              <a:rPr lang="en-US" dirty="0" smtClean="0">
                <a:solidFill>
                  <a:schemeClr val="tx1"/>
                </a:solidFill>
              </a:rPr>
              <a:t> </a:t>
            </a:r>
            <a:r>
              <a:rPr lang="en-US" i="0" dirty="0" smtClean="0">
                <a:solidFill>
                  <a:schemeClr val="tx1"/>
                </a:solidFill>
              </a:rPr>
              <a:t>= cost of the calculator. </a:t>
            </a:r>
          </a:p>
          <a:p>
            <a:pPr marL="0" indent="0">
              <a:buFont typeface="Courier New" pitchFamily="49" charset="0"/>
              <a:buNone/>
            </a:pPr>
            <a:r>
              <a:rPr lang="en-US" i="0" dirty="0" smtClean="0">
                <a:solidFill>
                  <a:schemeClr val="tx1"/>
                </a:solidFill>
              </a:rPr>
              <a:t>Then </a:t>
            </a:r>
            <a:r>
              <a:rPr lang="en-US" i="1" dirty="0" smtClean="0">
                <a:solidFill>
                  <a:schemeClr val="tx1"/>
                </a:solidFill>
              </a:rPr>
              <a:t>x</a:t>
            </a:r>
            <a:r>
              <a:rPr lang="en-US" dirty="0" smtClean="0">
                <a:solidFill>
                  <a:schemeClr val="tx1"/>
                </a:solidFill>
              </a:rPr>
              <a:t> </a:t>
            </a:r>
            <a:r>
              <a:rPr lang="en-US" i="0" dirty="0" smtClean="0">
                <a:solidFill>
                  <a:schemeClr val="tx1"/>
                </a:solidFill>
              </a:rPr>
              <a:t>+ 20.50 = cost of the textbook.</a:t>
            </a:r>
            <a:r>
              <a:rPr lang="en-US" sz="2400" i="0" dirty="0" smtClean="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17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517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517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273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Application (cont.)</a:t>
            </a:r>
          </a:p>
        </p:txBody>
      </p:sp>
      <p:sp>
        <p:nvSpPr>
          <p:cNvPr id="1652739" name="Rectangle 3"/>
          <p:cNvSpPr>
            <a:spLocks noGrp="1"/>
          </p:cNvSpPr>
          <p:nvPr>
            <p:ph idx="1"/>
          </p:nvPr>
        </p:nvSpPr>
        <p:spPr>
          <a:prstGeom prst="rect">
            <a:avLst/>
          </a:prstGeom>
        </p:spPr>
        <p:txBody>
          <a:bodyPr>
            <a:spAutoFit/>
          </a:bodyPr>
          <a:lstStyle/>
          <a:p>
            <a:pPr>
              <a:buFont typeface="Courier New" pitchFamily="49" charset="0"/>
              <a:buNone/>
            </a:pPr>
            <a:r>
              <a:rPr lang="en-US" i="0" smtClean="0">
                <a:solidFill>
                  <a:schemeClr val="tx1"/>
                </a:solidFill>
              </a:rPr>
              <a:t>The equation to be solved is: </a:t>
            </a:r>
          </a:p>
        </p:txBody>
      </p:sp>
      <p:graphicFrame>
        <p:nvGraphicFramePr>
          <p:cNvPr id="12291" name="Object 3"/>
          <p:cNvGraphicFramePr>
            <a:graphicFrameLocks noChangeAspect="1"/>
          </p:cNvGraphicFramePr>
          <p:nvPr/>
        </p:nvGraphicFramePr>
        <p:xfrm>
          <a:off x="961104" y="1860756"/>
          <a:ext cx="4991100" cy="1435100"/>
        </p:xfrm>
        <a:graphic>
          <a:graphicData uri="http://schemas.openxmlformats.org/presentationml/2006/ole">
            <mc:AlternateContent xmlns:mc="http://schemas.openxmlformats.org/markup-compatibility/2006">
              <mc:Choice xmlns:v="urn:schemas-microsoft-com:vml" Requires="v">
                <p:oleObj spid="_x0000_s12303" name="Equation" r:id="rId3" imgW="4991040" imgH="1434960" progId="Equation.DSMT4">
                  <p:embed/>
                </p:oleObj>
              </mc:Choice>
              <mc:Fallback>
                <p:oleObj name="Equation" r:id="rId3" imgW="4991040" imgH="1434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1104" y="1860756"/>
                        <a:ext cx="49911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2794000" y="3441700"/>
          <a:ext cx="2997200" cy="292100"/>
        </p:xfrm>
        <a:graphic>
          <a:graphicData uri="http://schemas.openxmlformats.org/presentationml/2006/ole">
            <mc:AlternateContent xmlns:mc="http://schemas.openxmlformats.org/markup-compatibility/2006">
              <mc:Choice xmlns:v="urn:schemas-microsoft-com:vml" Requires="v">
                <p:oleObj spid="_x0000_s12304" name="Equation" r:id="rId5" imgW="2997000" imgH="291960" progId="Equation.DSMT4">
                  <p:embed/>
                </p:oleObj>
              </mc:Choice>
              <mc:Fallback>
                <p:oleObj name="Equation" r:id="rId5" imgW="29970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4000" y="3441700"/>
                        <a:ext cx="299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76400" y="3962400"/>
          <a:ext cx="5207000" cy="292100"/>
        </p:xfrm>
        <a:graphic>
          <a:graphicData uri="http://schemas.openxmlformats.org/presentationml/2006/ole">
            <mc:AlternateContent xmlns:mc="http://schemas.openxmlformats.org/markup-compatibility/2006">
              <mc:Choice xmlns:v="urn:schemas-microsoft-com:vml" Requires="v">
                <p:oleObj spid="_x0000_s12305" name="Equation" r:id="rId7" imgW="5206680" imgH="291960" progId="Equation.DSMT4">
                  <p:embed/>
                </p:oleObj>
              </mc:Choice>
              <mc:Fallback>
                <p:oleObj name="Equation" r:id="rId7" imgW="5206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962400"/>
                        <a:ext cx="520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886200" y="4495800"/>
          <a:ext cx="1701800" cy="292100"/>
        </p:xfrm>
        <a:graphic>
          <a:graphicData uri="http://schemas.openxmlformats.org/presentationml/2006/ole">
            <mc:AlternateContent xmlns:mc="http://schemas.openxmlformats.org/markup-compatibility/2006">
              <mc:Choice xmlns:v="urn:schemas-microsoft-com:vml" Requires="v">
                <p:oleObj spid="_x0000_s12306" name="Equation" r:id="rId9" imgW="1701720" imgH="291960" progId="Equation.DSMT4">
                  <p:embed/>
                </p:oleObj>
              </mc:Choice>
              <mc:Fallback>
                <p:oleObj name="Equation" r:id="rId9" imgW="170172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4495800"/>
                        <a:ext cx="170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4038600" y="5029200"/>
          <a:ext cx="3670300" cy="292100"/>
        </p:xfrm>
        <a:graphic>
          <a:graphicData uri="http://schemas.openxmlformats.org/presentationml/2006/ole">
            <mc:AlternateContent xmlns:mc="http://schemas.openxmlformats.org/markup-compatibility/2006">
              <mc:Choice xmlns:v="urn:schemas-microsoft-com:vml" Requires="v">
                <p:oleObj spid="_x0000_s12307" name="Equation" r:id="rId11" imgW="3670200" imgH="291960" progId="Equation.DSMT4">
                  <p:embed/>
                </p:oleObj>
              </mc:Choice>
              <mc:Fallback>
                <p:oleObj name="Equation" r:id="rId11" imgW="36702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38600" y="50292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2927556" y="5562600"/>
          <a:ext cx="4711700" cy="292100"/>
        </p:xfrm>
        <a:graphic>
          <a:graphicData uri="http://schemas.openxmlformats.org/presentationml/2006/ole">
            <mc:AlternateContent xmlns:mc="http://schemas.openxmlformats.org/markup-compatibility/2006">
              <mc:Choice xmlns:v="urn:schemas-microsoft-com:vml" Requires="v">
                <p:oleObj spid="_x0000_s12308" name="Equation" r:id="rId13" imgW="4711680" imgH="291960" progId="Equation.DSMT4">
                  <p:embed/>
                </p:oleObj>
              </mc:Choice>
              <mc:Fallback>
                <p:oleObj name="Equation" r:id="rId13" imgW="47116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27556" y="5562600"/>
                        <a:ext cx="471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376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Application (cont.)</a:t>
            </a:r>
          </a:p>
        </p:txBody>
      </p:sp>
      <p:sp>
        <p:nvSpPr>
          <p:cNvPr id="1653763" name="Rectangle 3"/>
          <p:cNvSpPr>
            <a:spLocks noGrp="1"/>
          </p:cNvSpPr>
          <p:nvPr>
            <p:ph idx="1"/>
          </p:nvPr>
        </p:nvSpPr>
        <p:spPr>
          <a:prstGeom prst="rect">
            <a:avLst/>
          </a:prstGeom>
        </p:spPr>
        <p:txBody>
          <a:bodyPr>
            <a:spAutoFit/>
          </a:bodyPr>
          <a:lstStyle/>
          <a:p>
            <a:pPr marL="0" indent="0">
              <a:buFont typeface="Courier New" pitchFamily="49" charset="0"/>
              <a:buNone/>
            </a:pPr>
            <a:r>
              <a:rPr lang="en-US" i="0" smtClean="0">
                <a:solidFill>
                  <a:schemeClr val="tx1"/>
                </a:solidFill>
              </a:rPr>
              <a:t>The calculator costs </a:t>
            </a:r>
            <a:r>
              <a:rPr lang="en-US" i="0" smtClean="0">
                <a:solidFill>
                  <a:srgbClr val="FF0000"/>
                </a:solidFill>
              </a:rPr>
              <a:t>$90.15</a:t>
            </a:r>
            <a:r>
              <a:rPr lang="en-US" i="0" smtClean="0">
                <a:solidFill>
                  <a:schemeClr val="tx1"/>
                </a:solidFill>
              </a:rPr>
              <a:t> and the textbook costs </a:t>
            </a:r>
            <a:r>
              <a:rPr lang="en-US" i="0" smtClean="0">
                <a:solidFill>
                  <a:srgbClr val="000099"/>
                </a:solidFill>
              </a:rPr>
              <a:t>$90.15 + $20.50 =</a:t>
            </a:r>
            <a:r>
              <a:rPr lang="en-US" i="0" smtClean="0">
                <a:solidFill>
                  <a:schemeClr val="tx1"/>
                </a:solidFill>
              </a:rPr>
              <a:t> </a:t>
            </a:r>
            <a:r>
              <a:rPr lang="en-US" i="0" smtClean="0">
                <a:solidFill>
                  <a:srgbClr val="FF0000"/>
                </a:solidFill>
              </a:rPr>
              <a:t>$110.65</a:t>
            </a:r>
            <a:r>
              <a:rPr lang="en-US" i="0" smtClean="0">
                <a:solidFill>
                  <a:schemeClr val="tx1"/>
                </a:solidFill>
              </a:rPr>
              <a:t>, with tax included in each price.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478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Practice Problems</a:t>
            </a:r>
          </a:p>
        </p:txBody>
      </p:sp>
      <p:sp>
        <p:nvSpPr>
          <p:cNvPr id="1654787" name="Rectangle 3"/>
          <p:cNvSpPr>
            <a:spLocks noGrp="1"/>
          </p:cNvSpPr>
          <p:nvPr>
            <p:ph idx="1"/>
          </p:nvPr>
        </p:nvSpPr>
        <p:spPr>
          <a:xfrm>
            <a:off x="457200" y="1280160"/>
            <a:ext cx="8229600" cy="3108543"/>
          </a:xfrm>
          <a:prstGeom prst="rect">
            <a:avLst/>
          </a:prstGeom>
          <a:solidFill>
            <a:srgbClr val="FFFFCC"/>
          </a:solidFill>
          <a:ln w="28575">
            <a:solidFill>
              <a:srgbClr val="000000"/>
            </a:solidFill>
          </a:ln>
        </p:spPr>
        <p:txBody>
          <a:bodyPr>
            <a:spAutoFit/>
          </a:bodyPr>
          <a:lstStyle/>
          <a:p>
            <a:pPr>
              <a:buFont typeface="Courier New" pitchFamily="49" charset="0"/>
              <a:buNone/>
            </a:pPr>
            <a:r>
              <a:rPr lang="en-US" i="0" smtClean="0">
                <a:solidFill>
                  <a:srgbClr val="000000"/>
                </a:solidFill>
              </a:rPr>
              <a:t>Solve the following linear equations.</a:t>
            </a: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a:p>
            <a:pPr>
              <a:buFont typeface="Courier New" pitchFamily="49" charset="0"/>
              <a:buNone/>
            </a:pPr>
            <a:endParaRPr lang="en-US" i="0" smtClean="0">
              <a:solidFill>
                <a:srgbClr val="000000"/>
              </a:solidFill>
            </a:endParaRPr>
          </a:p>
        </p:txBody>
      </p:sp>
      <p:graphicFrame>
        <p:nvGraphicFramePr>
          <p:cNvPr id="1654788" name="Object 4"/>
          <p:cNvGraphicFramePr>
            <a:graphicFrameLocks noChangeAspect="1"/>
          </p:cNvGraphicFramePr>
          <p:nvPr/>
        </p:nvGraphicFramePr>
        <p:xfrm>
          <a:off x="574675" y="2006600"/>
          <a:ext cx="7912100" cy="2260600"/>
        </p:xfrm>
        <a:graphic>
          <a:graphicData uri="http://schemas.openxmlformats.org/presentationml/2006/ole">
            <mc:AlternateContent xmlns:mc="http://schemas.openxmlformats.org/markup-compatibility/2006">
              <mc:Choice xmlns:v="urn:schemas-microsoft-com:vml" Requires="v">
                <p:oleObj spid="_x0000_s13316" name="Equation" r:id="rId3" imgW="7912080" imgH="2260440" progId="Equation.DSMT4">
                  <p:embed/>
                </p:oleObj>
              </mc:Choice>
              <mc:Fallback>
                <p:oleObj name="Equation" r:id="rId3" imgW="7912080" imgH="2260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675" y="2006600"/>
                        <a:ext cx="7912100" cy="226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lnSpc>
                <a:spcPct val="80000"/>
              </a:lnSpc>
            </a:pPr>
            <a:r>
              <a:rPr lang="en-US" sz="3200" smtClean="0">
                <a:solidFill>
                  <a:schemeClr val="accent1"/>
                </a:solidFill>
              </a:rPr>
              <a:t>Objectives</a:t>
            </a:r>
          </a:p>
        </p:txBody>
      </p:sp>
      <p:sp>
        <p:nvSpPr>
          <p:cNvPr id="5123" name="Content Placeholder 2"/>
          <p:cNvSpPr>
            <a:spLocks noGrp="1"/>
          </p:cNvSpPr>
          <p:nvPr>
            <p:ph idx="1"/>
          </p:nvPr>
        </p:nvSpPr>
        <p:spPr>
          <a:xfrm>
            <a:off x="457200" y="1280160"/>
            <a:ext cx="8229600" cy="523220"/>
          </a:xfrm>
          <a:noFill/>
        </p:spPr>
        <p:txBody>
          <a:bodyPr>
            <a:spAutoFit/>
          </a:bodyPr>
          <a:lstStyle/>
          <a:p>
            <a:pPr marL="457200" indent="-457200">
              <a:buFont typeface="Courier New" pitchFamily="49" charset="0"/>
              <a:buChar char="o"/>
            </a:pPr>
            <a:r>
              <a:rPr lang="en-US" i="0" dirty="0" smtClean="0">
                <a:solidFill>
                  <a:schemeClr val="tx1"/>
                </a:solidFill>
              </a:rPr>
              <a:t>Solve equations of the form</a:t>
            </a:r>
            <a:r>
              <a:rPr lang="en-US" dirty="0" smtClean="0">
                <a:solidFill>
                  <a:schemeClr val="tx1"/>
                </a:solidFill>
              </a:rPr>
              <a:t> </a:t>
            </a:r>
            <a:r>
              <a:rPr lang="en-US" b="1" i="1" dirty="0" smtClean="0">
                <a:solidFill>
                  <a:schemeClr val="tx1"/>
                </a:solidFill>
              </a:rPr>
              <a:t>ax</a:t>
            </a:r>
            <a:r>
              <a:rPr lang="en-US" b="1" dirty="0" smtClean="0">
                <a:solidFill>
                  <a:schemeClr val="tx1"/>
                </a:solidFill>
              </a:rPr>
              <a:t> </a:t>
            </a:r>
            <a:r>
              <a:rPr lang="en-US" dirty="0" smtClean="0">
                <a:solidFill>
                  <a:schemeClr val="tx1"/>
                </a:solidFill>
              </a:rPr>
              <a:t>+ </a:t>
            </a:r>
            <a:r>
              <a:rPr lang="en-US" b="1" i="1" dirty="0" smtClean="0">
                <a:solidFill>
                  <a:schemeClr val="tx1"/>
                </a:solidFill>
              </a:rPr>
              <a:t>b</a:t>
            </a:r>
            <a:r>
              <a:rPr lang="en-US" b="1" dirty="0" smtClean="0">
                <a:solidFill>
                  <a:schemeClr val="tx1"/>
                </a:solidFill>
              </a:rPr>
              <a:t> </a:t>
            </a:r>
            <a:r>
              <a:rPr lang="en-US" dirty="0" smtClean="0">
                <a:solidFill>
                  <a:schemeClr val="tx1"/>
                </a:solidFill>
              </a:rPr>
              <a:t>= </a:t>
            </a:r>
            <a:r>
              <a:rPr lang="en-US" b="1" i="1" dirty="0" err="1" smtClean="0">
                <a:solidFill>
                  <a:schemeClr val="tx1"/>
                </a:solidFill>
              </a:rPr>
              <a:t>dx</a:t>
            </a:r>
            <a:r>
              <a:rPr lang="en-US" b="1" dirty="0" smtClean="0">
                <a:solidFill>
                  <a:schemeClr val="tx1"/>
                </a:solidFill>
              </a:rPr>
              <a:t> </a:t>
            </a:r>
            <a:r>
              <a:rPr lang="en-US" dirty="0" smtClean="0">
                <a:solidFill>
                  <a:schemeClr val="tx1"/>
                </a:solidFill>
              </a:rPr>
              <a:t>+ </a:t>
            </a:r>
            <a:r>
              <a:rPr lang="en-US" b="1" i="1" dirty="0" smtClean="0">
                <a:solidFill>
                  <a:schemeClr val="tx1"/>
                </a:solidFill>
              </a:rPr>
              <a:t>c</a:t>
            </a:r>
            <a:r>
              <a:rPr lang="en-US" dirty="0" smtClean="0">
                <a:solidFill>
                  <a:schemeClr val="tx1"/>
                </a:solidFill>
              </a:rPr>
              <a:t>.</a:t>
            </a:r>
            <a:r>
              <a:rPr lang="en-US" i="0" dirty="0" smtClean="0">
                <a:solidFill>
                  <a:schemeClr val="tx1"/>
                </a:solidFill>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581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Practice Problem Answers</a:t>
            </a:r>
          </a:p>
        </p:txBody>
      </p:sp>
      <p:graphicFrame>
        <p:nvGraphicFramePr>
          <p:cNvPr id="1655812" name="Object 4"/>
          <p:cNvGraphicFramePr>
            <a:graphicFrameLocks noChangeAspect="1"/>
          </p:cNvGraphicFramePr>
          <p:nvPr/>
        </p:nvGraphicFramePr>
        <p:xfrm>
          <a:off x="533400" y="1371600"/>
          <a:ext cx="5537200" cy="1282700"/>
        </p:xfrm>
        <a:graphic>
          <a:graphicData uri="http://schemas.openxmlformats.org/presentationml/2006/ole">
            <mc:AlternateContent xmlns:mc="http://schemas.openxmlformats.org/markup-compatibility/2006">
              <mc:Choice xmlns:v="urn:schemas-microsoft-com:vml" Requires="v">
                <p:oleObj spid="_x0000_s14340" name="Equation" r:id="rId3" imgW="5537160" imgH="1282680" progId="Equation.DSMT4">
                  <p:embed/>
                </p:oleObj>
              </mc:Choice>
              <mc:Fallback>
                <p:oleObj name="Equation" r:id="rId3" imgW="5537160" imgH="12826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5537200" cy="1282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737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More Linear Equations </a:t>
            </a:r>
          </a:p>
        </p:txBody>
      </p:sp>
      <p:sp>
        <p:nvSpPr>
          <p:cNvPr id="1637379" name="Rectangle 3"/>
          <p:cNvSpPr>
            <a:spLocks noGrp="1"/>
          </p:cNvSpPr>
          <p:nvPr>
            <p:ph idx="1"/>
          </p:nvPr>
        </p:nvSpPr>
        <p:spPr>
          <a:xfrm>
            <a:off x="457200" y="1280160"/>
            <a:ext cx="8229600" cy="4142673"/>
          </a:xfrm>
          <a:prstGeom prst="rect">
            <a:avLst/>
          </a:prstGeom>
          <a:solidFill>
            <a:srgbClr val="FFFFCC"/>
          </a:solidFill>
          <a:ln w="28575">
            <a:solidFill>
              <a:srgbClr val="000000"/>
            </a:solidFill>
          </a:ln>
        </p:spPr>
        <p:txBody>
          <a:bodyPr>
            <a:spAutoFit/>
          </a:bodyPr>
          <a:lstStyle/>
          <a:p>
            <a:pPr marL="465138" indent="-465138" algn="ctr">
              <a:buFont typeface="Courier New" pitchFamily="49" charset="0"/>
              <a:buNone/>
            </a:pPr>
            <a:r>
              <a:rPr lang="en-US" b="1" i="0" dirty="0" smtClean="0">
                <a:solidFill>
                  <a:srgbClr val="000000"/>
                </a:solidFill>
              </a:rPr>
              <a:t>General Procedure for Solving Linear Equations that Simplify to the Form </a:t>
            </a:r>
            <a:r>
              <a:rPr lang="en-US" b="1" i="1" dirty="0" smtClean="0">
                <a:solidFill>
                  <a:srgbClr val="000000"/>
                </a:solidFill>
              </a:rPr>
              <a:t>ax</a:t>
            </a:r>
            <a:r>
              <a:rPr lang="en-US" b="1" i="0" dirty="0" smtClean="0">
                <a:solidFill>
                  <a:srgbClr val="000000"/>
                </a:solidFill>
              </a:rPr>
              <a:t> </a:t>
            </a:r>
            <a:r>
              <a:rPr lang="en-US" i="0" dirty="0" smtClean="0">
                <a:solidFill>
                  <a:srgbClr val="000000"/>
                </a:solidFill>
                <a:latin typeface="Symbol" pitchFamily="18" charset="2"/>
              </a:rPr>
              <a:t>+</a:t>
            </a:r>
            <a:r>
              <a:rPr lang="en-US" b="1" i="0" dirty="0" smtClean="0">
                <a:solidFill>
                  <a:srgbClr val="000000"/>
                </a:solidFill>
              </a:rPr>
              <a:t> </a:t>
            </a:r>
            <a:r>
              <a:rPr lang="en-US" b="1" i="1" dirty="0" smtClean="0">
                <a:solidFill>
                  <a:srgbClr val="000000"/>
                </a:solidFill>
              </a:rPr>
              <a:t>b</a:t>
            </a:r>
            <a:r>
              <a:rPr lang="en-US" b="1" i="0" dirty="0" smtClean="0">
                <a:solidFill>
                  <a:srgbClr val="000000"/>
                </a:solidFill>
              </a:rPr>
              <a:t> </a:t>
            </a:r>
            <a:r>
              <a:rPr lang="en-US" i="0" dirty="0" smtClean="0">
                <a:solidFill>
                  <a:srgbClr val="000000"/>
                </a:solidFill>
                <a:latin typeface="Symbol" pitchFamily="18" charset="2"/>
              </a:rPr>
              <a:t>=</a:t>
            </a:r>
            <a:r>
              <a:rPr lang="en-US" b="1" i="0" dirty="0" smtClean="0">
                <a:solidFill>
                  <a:srgbClr val="000000"/>
                </a:solidFill>
              </a:rPr>
              <a:t> </a:t>
            </a:r>
            <a:r>
              <a:rPr lang="en-US" b="1" i="1" dirty="0" err="1" smtClean="0">
                <a:solidFill>
                  <a:srgbClr val="000000"/>
                </a:solidFill>
              </a:rPr>
              <a:t>dx</a:t>
            </a:r>
            <a:r>
              <a:rPr lang="en-US" b="1" i="0" dirty="0" smtClean="0">
                <a:solidFill>
                  <a:srgbClr val="000000"/>
                </a:solidFill>
              </a:rPr>
              <a:t> </a:t>
            </a:r>
            <a:r>
              <a:rPr lang="en-US" i="0" dirty="0" smtClean="0">
                <a:solidFill>
                  <a:srgbClr val="000000"/>
                </a:solidFill>
                <a:latin typeface="Symbol" pitchFamily="18" charset="2"/>
              </a:rPr>
              <a:t>+</a:t>
            </a:r>
            <a:r>
              <a:rPr lang="en-US" b="1" i="0" dirty="0" smtClean="0">
                <a:solidFill>
                  <a:srgbClr val="000000"/>
                </a:solidFill>
              </a:rPr>
              <a:t> </a:t>
            </a:r>
            <a:r>
              <a:rPr lang="en-US" b="1" i="1" dirty="0" smtClean="0">
                <a:solidFill>
                  <a:srgbClr val="000000"/>
                </a:solidFill>
              </a:rPr>
              <a:t>c</a:t>
            </a:r>
          </a:p>
          <a:p>
            <a:pPr marL="465138" indent="-465138">
              <a:buFont typeface="Courier New" pitchFamily="49" charset="0"/>
              <a:buNone/>
            </a:pPr>
            <a:r>
              <a:rPr lang="en-US" b="1" i="0" dirty="0" smtClean="0">
                <a:solidFill>
                  <a:srgbClr val="000000"/>
                </a:solidFill>
              </a:rPr>
              <a:t>1.	</a:t>
            </a:r>
            <a:r>
              <a:rPr lang="en-US" i="0" dirty="0" smtClean="0">
                <a:solidFill>
                  <a:srgbClr val="000000"/>
                </a:solidFill>
              </a:rPr>
              <a:t>Simplify each side of the equation by removing any grouping symbols and combining like terms on both sides of the equation.</a:t>
            </a:r>
          </a:p>
          <a:p>
            <a:pPr marL="465138" indent="-465138">
              <a:buFont typeface="Courier New" pitchFamily="49" charset="0"/>
              <a:buNone/>
            </a:pPr>
            <a:r>
              <a:rPr lang="en-US" b="1" i="0" dirty="0" smtClean="0">
                <a:solidFill>
                  <a:srgbClr val="000000"/>
                </a:solidFill>
              </a:rPr>
              <a:t>2.	</a:t>
            </a:r>
            <a:r>
              <a:rPr lang="en-US" i="0" dirty="0" smtClean="0">
                <a:solidFill>
                  <a:srgbClr val="000000"/>
                </a:solidFill>
              </a:rPr>
              <a:t>Use the Addition Principle of Equality and add the opposite of the constant term and/or variable term to both sides so that variables are on one side and constants are on the other side.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0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More Linear Equations </a:t>
            </a:r>
          </a:p>
        </p:txBody>
      </p:sp>
      <p:sp>
        <p:nvSpPr>
          <p:cNvPr id="1638403" name="Rectangle 3"/>
          <p:cNvSpPr>
            <a:spLocks noGrp="1"/>
          </p:cNvSpPr>
          <p:nvPr>
            <p:ph idx="1"/>
          </p:nvPr>
        </p:nvSpPr>
        <p:spPr>
          <a:xfrm>
            <a:off x="457200" y="1280160"/>
            <a:ext cx="8229600" cy="4142673"/>
          </a:xfrm>
          <a:prstGeom prst="rect">
            <a:avLst/>
          </a:prstGeom>
          <a:solidFill>
            <a:srgbClr val="FFFFCC"/>
          </a:solidFill>
          <a:ln w="28575">
            <a:solidFill>
              <a:srgbClr val="000000"/>
            </a:solidFill>
          </a:ln>
        </p:spPr>
        <p:txBody>
          <a:bodyPr>
            <a:spAutoFit/>
          </a:bodyPr>
          <a:lstStyle/>
          <a:p>
            <a:pPr marL="465138" indent="-465138" algn="ctr"/>
            <a:r>
              <a:rPr lang="en-US" b="1" i="0" dirty="0" smtClean="0">
                <a:solidFill>
                  <a:srgbClr val="000000"/>
                </a:solidFill>
              </a:rPr>
              <a:t>General Procedure for Solving Linear Equations that Simplify to the Form </a:t>
            </a:r>
            <a:r>
              <a:rPr lang="en-US" b="1" i="1" dirty="0" smtClean="0">
                <a:solidFill>
                  <a:srgbClr val="000000"/>
                </a:solidFill>
              </a:rPr>
              <a:t>ax</a:t>
            </a:r>
            <a:r>
              <a:rPr lang="en-US" b="1" dirty="0" smtClean="0">
                <a:solidFill>
                  <a:srgbClr val="000000"/>
                </a:solidFill>
              </a:rPr>
              <a:t> </a:t>
            </a:r>
            <a:r>
              <a:rPr lang="en-US" dirty="0" smtClean="0">
                <a:solidFill>
                  <a:srgbClr val="000000"/>
                </a:solidFill>
                <a:latin typeface="Symbol" pitchFamily="18" charset="2"/>
              </a:rPr>
              <a:t>+</a:t>
            </a:r>
            <a:r>
              <a:rPr lang="en-US" b="1" dirty="0" smtClean="0">
                <a:solidFill>
                  <a:srgbClr val="000000"/>
                </a:solidFill>
              </a:rPr>
              <a:t> </a:t>
            </a:r>
            <a:r>
              <a:rPr lang="en-US" b="1" i="1" dirty="0" smtClean="0">
                <a:solidFill>
                  <a:srgbClr val="000000"/>
                </a:solidFill>
              </a:rPr>
              <a:t>b</a:t>
            </a:r>
            <a:r>
              <a:rPr lang="en-US" b="1" dirty="0" smtClean="0">
                <a:solidFill>
                  <a:srgbClr val="000000"/>
                </a:solidFill>
              </a:rPr>
              <a:t> </a:t>
            </a:r>
            <a:r>
              <a:rPr lang="en-US" dirty="0" smtClean="0">
                <a:solidFill>
                  <a:srgbClr val="000000"/>
                </a:solidFill>
                <a:latin typeface="Symbol" pitchFamily="18" charset="2"/>
              </a:rPr>
              <a:t>=</a:t>
            </a:r>
            <a:r>
              <a:rPr lang="en-US" b="1" dirty="0" smtClean="0">
                <a:solidFill>
                  <a:srgbClr val="000000"/>
                </a:solidFill>
              </a:rPr>
              <a:t> </a:t>
            </a:r>
            <a:r>
              <a:rPr lang="en-US" b="1" i="1" dirty="0" err="1" smtClean="0">
                <a:solidFill>
                  <a:srgbClr val="000000"/>
                </a:solidFill>
              </a:rPr>
              <a:t>dx</a:t>
            </a:r>
            <a:r>
              <a:rPr lang="en-US" b="1" dirty="0" smtClean="0">
                <a:solidFill>
                  <a:srgbClr val="000000"/>
                </a:solidFill>
              </a:rPr>
              <a:t> </a:t>
            </a:r>
            <a:r>
              <a:rPr lang="en-US" dirty="0" smtClean="0">
                <a:solidFill>
                  <a:srgbClr val="000000"/>
                </a:solidFill>
                <a:latin typeface="Symbol" pitchFamily="18" charset="2"/>
              </a:rPr>
              <a:t>+</a:t>
            </a:r>
            <a:r>
              <a:rPr lang="en-US" b="1" dirty="0" smtClean="0">
                <a:solidFill>
                  <a:srgbClr val="000000"/>
                </a:solidFill>
              </a:rPr>
              <a:t> </a:t>
            </a:r>
            <a:r>
              <a:rPr lang="en-US" b="1" i="1" dirty="0" smtClean="0">
                <a:solidFill>
                  <a:srgbClr val="000000"/>
                </a:solidFill>
              </a:rPr>
              <a:t>c</a:t>
            </a:r>
            <a:r>
              <a:rPr lang="en-US" b="1" dirty="0" smtClean="0">
                <a:solidFill>
                  <a:srgbClr val="000000"/>
                </a:solidFill>
              </a:rPr>
              <a:t> </a:t>
            </a:r>
            <a:r>
              <a:rPr lang="en-US" b="1" i="0" dirty="0" smtClean="0">
                <a:solidFill>
                  <a:srgbClr val="000000"/>
                </a:solidFill>
              </a:rPr>
              <a:t>(cont.)</a:t>
            </a:r>
          </a:p>
          <a:p>
            <a:pPr marL="465138" indent="-465138">
              <a:buFont typeface="Courier New" pitchFamily="49" charset="0"/>
              <a:buNone/>
            </a:pPr>
            <a:r>
              <a:rPr lang="en-US" b="1" i="0" dirty="0" smtClean="0">
                <a:solidFill>
                  <a:srgbClr val="000000"/>
                </a:solidFill>
              </a:rPr>
              <a:t>3.	</a:t>
            </a:r>
            <a:r>
              <a:rPr lang="en-US" i="0" dirty="0" smtClean="0">
                <a:solidFill>
                  <a:srgbClr val="000000"/>
                </a:solidFill>
              </a:rPr>
              <a:t>Use the Multiplication (or Division) Principle of Equality to multiply both sides by the reciprocal of the coefficient of the variable (or divide both sides by the coefficient itself). The coefficient of the variable will become +1.</a:t>
            </a:r>
          </a:p>
          <a:p>
            <a:pPr marL="465138" indent="-465138">
              <a:buFont typeface="Courier New" pitchFamily="49" charset="0"/>
              <a:buNone/>
            </a:pPr>
            <a:r>
              <a:rPr lang="en-US" b="1" i="0" dirty="0" smtClean="0">
                <a:solidFill>
                  <a:srgbClr val="000000"/>
                </a:solidFill>
              </a:rPr>
              <a:t>4.	</a:t>
            </a:r>
            <a:r>
              <a:rPr lang="en-US" i="0" dirty="0" smtClean="0">
                <a:solidFill>
                  <a:srgbClr val="000000"/>
                </a:solidFill>
              </a:rPr>
              <a:t>Check your answer by substituting it into the original equation.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42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a:t>
            </a:r>
          </a:p>
        </p:txBody>
      </p:sp>
      <p:sp>
        <p:nvSpPr>
          <p:cNvPr id="1639427" name="Rectangle 3"/>
          <p:cNvSpPr>
            <a:spLocks noGrp="1"/>
          </p:cNvSpPr>
          <p:nvPr>
            <p:ph idx="1"/>
          </p:nvPr>
        </p:nvSpPr>
        <p:spPr>
          <a:prstGeom prst="rect">
            <a:avLst/>
          </a:prstGeom>
        </p:spPr>
        <p:txBody>
          <a:bodyPr>
            <a:spAutoFit/>
          </a:bodyPr>
          <a:lstStyle/>
          <a:p>
            <a:pPr>
              <a:buFont typeface="Courier New" pitchFamily="49" charset="0"/>
              <a:buNone/>
            </a:pPr>
            <a:r>
              <a:rPr lang="en-US" i="0" smtClean="0">
                <a:solidFill>
                  <a:schemeClr val="tx1"/>
                </a:solidFill>
              </a:rPr>
              <a:t>Solve the following equations.</a:t>
            </a:r>
          </a:p>
        </p:txBody>
      </p:sp>
      <p:graphicFrame>
        <p:nvGraphicFramePr>
          <p:cNvPr id="1639428" name="Object 4"/>
          <p:cNvGraphicFramePr>
            <a:graphicFrameLocks noChangeAspect="1"/>
          </p:cNvGraphicFramePr>
          <p:nvPr/>
        </p:nvGraphicFramePr>
        <p:xfrm>
          <a:off x="548640" y="1905000"/>
          <a:ext cx="7823200" cy="901700"/>
        </p:xfrm>
        <a:graphic>
          <a:graphicData uri="http://schemas.openxmlformats.org/presentationml/2006/ole">
            <mc:AlternateContent xmlns:mc="http://schemas.openxmlformats.org/markup-compatibility/2006">
              <mc:Choice xmlns:v="urn:schemas-microsoft-com:vml" Requires="v">
                <p:oleObj spid="_x0000_s1042" name="Equation" r:id="rId3" imgW="7823160" imgH="901440" progId="Equation.DSMT4">
                  <p:embed/>
                </p:oleObj>
              </mc:Choice>
              <mc:Fallback>
                <p:oleObj name="Equation" r:id="rId3" imgW="7823160" imgH="901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05000"/>
                        <a:ext cx="7823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48640" y="3692016"/>
          <a:ext cx="3086100" cy="292100"/>
        </p:xfrm>
        <a:graphic>
          <a:graphicData uri="http://schemas.openxmlformats.org/presentationml/2006/ole">
            <mc:AlternateContent xmlns:mc="http://schemas.openxmlformats.org/markup-compatibility/2006">
              <mc:Choice xmlns:v="urn:schemas-microsoft-com:vml" Requires="v">
                <p:oleObj spid="_x0000_s1043" name="Equation" r:id="rId5" imgW="3085920" imgH="291960" progId="Equation.DSMT4">
                  <p:embed/>
                </p:oleObj>
              </mc:Choice>
              <mc:Fallback>
                <p:oleObj name="Equation" r:id="rId5" imgW="308592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692016"/>
                        <a:ext cx="308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4419600" y="3721512"/>
          <a:ext cx="2070100" cy="279400"/>
        </p:xfrm>
        <a:graphic>
          <a:graphicData uri="http://schemas.openxmlformats.org/presentationml/2006/ole">
            <mc:AlternateContent xmlns:mc="http://schemas.openxmlformats.org/markup-compatibility/2006">
              <mc:Choice xmlns:v="urn:schemas-microsoft-com:vml" Requires="v">
                <p:oleObj spid="_x0000_s1044" name="Equation" r:id="rId7" imgW="2070000" imgH="279360" progId="Equation.DSMT4">
                  <p:embed/>
                </p:oleObj>
              </mc:Choice>
              <mc:Fallback>
                <p:oleObj name="Equation" r:id="rId7" imgW="20700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3721512"/>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899652" y="4208208"/>
          <a:ext cx="5715000" cy="355600"/>
        </p:xfrm>
        <a:graphic>
          <a:graphicData uri="http://schemas.openxmlformats.org/presentationml/2006/ole">
            <mc:AlternateContent xmlns:mc="http://schemas.openxmlformats.org/markup-compatibility/2006">
              <mc:Choice xmlns:v="urn:schemas-microsoft-com:vml" Requires="v">
                <p:oleObj spid="_x0000_s1045" name="Equation" r:id="rId9" imgW="5715000" imgH="355320" progId="Equation.DSMT4">
                  <p:embed/>
                </p:oleObj>
              </mc:Choice>
              <mc:Fallback>
                <p:oleObj name="Equation" r:id="rId9" imgW="571500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99652" y="4208208"/>
                        <a:ext cx="5715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873044" y="4741608"/>
          <a:ext cx="3479800" cy="330200"/>
        </p:xfrm>
        <a:graphic>
          <a:graphicData uri="http://schemas.openxmlformats.org/presentationml/2006/ole">
            <mc:AlternateContent xmlns:mc="http://schemas.openxmlformats.org/markup-compatibility/2006">
              <mc:Choice xmlns:v="urn:schemas-microsoft-com:vml" Requires="v">
                <p:oleObj spid="_x0000_s1046" name="Equation" r:id="rId11" imgW="3479760" imgH="330120" progId="Equation.DSMT4">
                  <p:embed/>
                </p:oleObj>
              </mc:Choice>
              <mc:Fallback>
                <p:oleObj name="Equation" r:id="rId11" imgW="3479760" imgH="3301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73044" y="4741608"/>
                        <a:ext cx="3479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210136" y="5275675"/>
          <a:ext cx="5549900" cy="355600"/>
        </p:xfrm>
        <a:graphic>
          <a:graphicData uri="http://schemas.openxmlformats.org/presentationml/2006/ole">
            <mc:AlternateContent xmlns:mc="http://schemas.openxmlformats.org/markup-compatibility/2006">
              <mc:Choice xmlns:v="urn:schemas-microsoft-com:vml" Requires="v">
                <p:oleObj spid="_x0000_s1047" name="Equation" r:id="rId13" imgW="5549760" imgH="355320" progId="Equation.DSMT4">
                  <p:embed/>
                </p:oleObj>
              </mc:Choice>
              <mc:Fallback>
                <p:oleObj name="Equation" r:id="rId13" imgW="5549760" imgH="3553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10136" y="5275675"/>
                        <a:ext cx="5549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48640" y="3048000"/>
          <a:ext cx="1498600" cy="393700"/>
        </p:xfrm>
        <a:graphic>
          <a:graphicData uri="http://schemas.openxmlformats.org/presentationml/2006/ole">
            <mc:AlternateContent xmlns:mc="http://schemas.openxmlformats.org/markup-compatibility/2006">
              <mc:Choice xmlns:v="urn:schemas-microsoft-com:vml" Requires="v">
                <p:oleObj spid="_x0000_s1048" name="Equation" r:id="rId15" imgW="1498320" imgH="393480" progId="Equation.DSMT4">
                  <p:embed/>
                </p:oleObj>
              </mc:Choice>
              <mc:Fallback>
                <p:oleObj name="Equation" r:id="rId15" imgW="1498320" imgH="393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48640" y="3048000"/>
                        <a:ext cx="1498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147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 (cont.)</a:t>
            </a:r>
          </a:p>
        </p:txBody>
      </p:sp>
      <p:graphicFrame>
        <p:nvGraphicFramePr>
          <p:cNvPr id="2052" name="Object 4"/>
          <p:cNvGraphicFramePr>
            <a:graphicFrameLocks noChangeAspect="1"/>
          </p:cNvGraphicFramePr>
          <p:nvPr/>
        </p:nvGraphicFramePr>
        <p:xfrm>
          <a:off x="2347452" y="1263444"/>
          <a:ext cx="2540000" cy="330200"/>
        </p:xfrm>
        <a:graphic>
          <a:graphicData uri="http://schemas.openxmlformats.org/presentationml/2006/ole">
            <mc:AlternateContent xmlns:mc="http://schemas.openxmlformats.org/markup-compatibility/2006">
              <mc:Choice xmlns:v="urn:schemas-microsoft-com:vml" Requires="v">
                <p:oleObj spid="_x0000_s2070" name="Equation" r:id="rId4" imgW="2539800" imgH="330120" progId="Equation.DSMT4">
                  <p:embed/>
                </p:oleObj>
              </mc:Choice>
              <mc:Fallback>
                <p:oleObj name="Equation" r:id="rId4" imgW="2539800" imgH="3301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7452" y="1263444"/>
                        <a:ext cx="2540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286000" y="1752600"/>
          <a:ext cx="1384300" cy="838200"/>
        </p:xfrm>
        <a:graphic>
          <a:graphicData uri="http://schemas.openxmlformats.org/presentationml/2006/ole">
            <mc:AlternateContent xmlns:mc="http://schemas.openxmlformats.org/markup-compatibility/2006">
              <mc:Choice xmlns:v="urn:schemas-microsoft-com:vml" Requires="v">
                <p:oleObj spid="_x0000_s2071" name="Equation" r:id="rId6" imgW="1384200" imgH="838080" progId="Equation.DSMT4">
                  <p:embed/>
                </p:oleObj>
              </mc:Choice>
              <mc:Fallback>
                <p:oleObj name="Equation" r:id="rId6" imgW="138420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1752600"/>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499852" y="2895600"/>
          <a:ext cx="2374900" cy="330200"/>
        </p:xfrm>
        <a:graphic>
          <a:graphicData uri="http://schemas.openxmlformats.org/presentationml/2006/ole">
            <mc:AlternateContent xmlns:mc="http://schemas.openxmlformats.org/markup-compatibility/2006">
              <mc:Choice xmlns:v="urn:schemas-microsoft-com:vml" Requires="v">
                <p:oleObj spid="_x0000_s2072" name="Equation" r:id="rId8" imgW="2374560" imgH="330120" progId="Equation.DSMT4">
                  <p:embed/>
                </p:oleObj>
              </mc:Choice>
              <mc:Fallback>
                <p:oleObj name="Equation" r:id="rId8" imgW="2374560" imgH="3301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99852" y="2895600"/>
                        <a:ext cx="2374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33400" y="3534696"/>
          <a:ext cx="3898900" cy="393700"/>
        </p:xfrm>
        <a:graphic>
          <a:graphicData uri="http://schemas.openxmlformats.org/presentationml/2006/ole">
            <mc:AlternateContent xmlns:mc="http://schemas.openxmlformats.org/markup-compatibility/2006">
              <mc:Choice xmlns:v="urn:schemas-microsoft-com:vml" Requires="v">
                <p:oleObj spid="_x0000_s2073" name="Equation" r:id="rId10" imgW="3898800" imgH="393480" progId="Equation.DSMT4">
                  <p:embed/>
                </p:oleObj>
              </mc:Choice>
              <mc:Fallback>
                <p:oleObj name="Equation" r:id="rId10" imgW="3898800" imgH="393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3534696"/>
                        <a:ext cx="389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705896" y="3962400"/>
          <a:ext cx="5270500" cy="787400"/>
        </p:xfrm>
        <a:graphic>
          <a:graphicData uri="http://schemas.openxmlformats.org/presentationml/2006/ole">
            <mc:AlternateContent xmlns:mc="http://schemas.openxmlformats.org/markup-compatibility/2006">
              <mc:Choice xmlns:v="urn:schemas-microsoft-com:vml" Requires="v">
                <p:oleObj spid="_x0000_s2074" name="Equation" r:id="rId12" imgW="5270400" imgH="787320" progId="Equation.DSMT4">
                  <p:embed/>
                </p:oleObj>
              </mc:Choice>
              <mc:Fallback>
                <p:oleObj name="Equation" r:id="rId12" imgW="5270400" imgH="7873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05896" y="3962400"/>
                        <a:ext cx="5270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934496" y="4726860"/>
          <a:ext cx="4076700" cy="787400"/>
        </p:xfrm>
        <a:graphic>
          <a:graphicData uri="http://schemas.openxmlformats.org/presentationml/2006/ole">
            <mc:AlternateContent xmlns:mc="http://schemas.openxmlformats.org/markup-compatibility/2006">
              <mc:Choice xmlns:v="urn:schemas-microsoft-com:vml" Requires="v">
                <p:oleObj spid="_x0000_s2075" name="Equation" r:id="rId14" imgW="4076640" imgH="787320" progId="Equation.DSMT4">
                  <p:embed/>
                </p:oleObj>
              </mc:Choice>
              <mc:Fallback>
                <p:oleObj name="Equation" r:id="rId14" imgW="4076640" imgH="7873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34496" y="4726860"/>
                        <a:ext cx="40767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2468880" y="5668963"/>
          <a:ext cx="1485900" cy="292100"/>
        </p:xfrm>
        <a:graphic>
          <a:graphicData uri="http://schemas.openxmlformats.org/presentationml/2006/ole">
            <mc:AlternateContent xmlns:mc="http://schemas.openxmlformats.org/markup-compatibility/2006">
              <mc:Choice xmlns:v="urn:schemas-microsoft-com:vml" Requires="v">
                <p:oleObj spid="_x0000_s2076" name="Equation" r:id="rId16" imgW="1485720" imgH="291960" progId="Equation.DSMT4">
                  <p:embed/>
                </p:oleObj>
              </mc:Choice>
              <mc:Fallback>
                <p:oleObj name="Equation" r:id="rId16" imgW="148572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68880" y="5668963"/>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3991896" y="1890252"/>
          <a:ext cx="4445000" cy="622300"/>
        </p:xfrm>
        <a:graphic>
          <a:graphicData uri="http://schemas.openxmlformats.org/presentationml/2006/ole">
            <mc:AlternateContent xmlns:mc="http://schemas.openxmlformats.org/markup-compatibility/2006">
              <mc:Choice xmlns:v="urn:schemas-microsoft-com:vml" Requires="v">
                <p:oleObj spid="_x0000_s2077" name="Equation" r:id="rId18" imgW="4444920" imgH="622080" progId="Equation.DSMT4">
                  <p:embed/>
                </p:oleObj>
              </mc:Choice>
              <mc:Fallback>
                <p:oleObj name="Equation" r:id="rId18" imgW="4444920" imgH="622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991896" y="1890252"/>
                        <a:ext cx="4445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2247900" y="18245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357967" y="2324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60" name="Object 12"/>
          <p:cNvGraphicFramePr>
            <a:graphicFrameLocks noChangeAspect="1"/>
          </p:cNvGraphicFramePr>
          <p:nvPr/>
        </p:nvGraphicFramePr>
        <p:xfrm>
          <a:off x="5120640" y="5715000"/>
          <a:ext cx="1638300" cy="228600"/>
        </p:xfrm>
        <a:graphic>
          <a:graphicData uri="http://schemas.openxmlformats.org/presentationml/2006/ole">
            <mc:AlternateContent xmlns:mc="http://schemas.openxmlformats.org/markup-compatibility/2006">
              <mc:Choice xmlns:v="urn:schemas-microsoft-com:vml" Requires="v">
                <p:oleObj spid="_x0000_s2078" name="Equation" r:id="rId20" imgW="1638000" imgH="228600" progId="Equation.DSMT4">
                  <p:embed/>
                </p:oleObj>
              </mc:Choice>
              <mc:Fallback>
                <p:oleObj name="Equation" r:id="rId20" imgW="1638000" imgH="22860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120640" y="5715000"/>
                        <a:ext cx="163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249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 (cont.)</a:t>
            </a:r>
          </a:p>
        </p:txBody>
      </p:sp>
      <p:graphicFrame>
        <p:nvGraphicFramePr>
          <p:cNvPr id="3075" name="Object 3"/>
          <p:cNvGraphicFramePr>
            <a:graphicFrameLocks noChangeAspect="1"/>
          </p:cNvGraphicFramePr>
          <p:nvPr/>
        </p:nvGraphicFramePr>
        <p:xfrm>
          <a:off x="501444" y="1342104"/>
          <a:ext cx="3911600" cy="304800"/>
        </p:xfrm>
        <a:graphic>
          <a:graphicData uri="http://schemas.openxmlformats.org/presentationml/2006/ole">
            <mc:AlternateContent xmlns:mc="http://schemas.openxmlformats.org/markup-compatibility/2006">
              <mc:Choice xmlns:v="urn:schemas-microsoft-com:vml" Requires="v">
                <p:oleObj spid="_x0000_s3091" name="Equation" r:id="rId3" imgW="3911400" imgH="304560" progId="Equation.DSMT4">
                  <p:embed/>
                </p:oleObj>
              </mc:Choice>
              <mc:Fallback>
                <p:oleObj name="Equation" r:id="rId3" imgW="391140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444" y="1342104"/>
                        <a:ext cx="391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90652" y="1401096"/>
          <a:ext cx="2070100" cy="279400"/>
        </p:xfrm>
        <a:graphic>
          <a:graphicData uri="http://schemas.openxmlformats.org/presentationml/2006/ole">
            <mc:AlternateContent xmlns:mc="http://schemas.openxmlformats.org/markup-compatibility/2006">
              <mc:Choice xmlns:v="urn:schemas-microsoft-com:vml" Requires="v">
                <p:oleObj spid="_x0000_s3092" name="Equation" r:id="rId5" imgW="2070000" imgH="279360" progId="Equation.DSMT4">
                  <p:embed/>
                </p:oleObj>
              </mc:Choice>
              <mc:Fallback>
                <p:oleObj name="Equation" r:id="rId5" imgW="207000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0652" y="1401096"/>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1767348" y="1902952"/>
          <a:ext cx="6769100" cy="292100"/>
        </p:xfrm>
        <a:graphic>
          <a:graphicData uri="http://schemas.openxmlformats.org/presentationml/2006/ole">
            <mc:AlternateContent xmlns:mc="http://schemas.openxmlformats.org/markup-compatibility/2006">
              <mc:Choice xmlns:v="urn:schemas-microsoft-com:vml" Requires="v">
                <p:oleObj spid="_x0000_s3093" name="Equation" r:id="rId7" imgW="6769080" imgH="291960" progId="Equation.DSMT4">
                  <p:embed/>
                </p:oleObj>
              </mc:Choice>
              <mc:Fallback>
                <p:oleObj name="Equation" r:id="rId7" imgW="67690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7348" y="1902952"/>
                        <a:ext cx="676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533400" y="2408904"/>
          <a:ext cx="7874000" cy="762000"/>
        </p:xfrm>
        <a:graphic>
          <a:graphicData uri="http://schemas.openxmlformats.org/presentationml/2006/ole">
            <mc:AlternateContent xmlns:mc="http://schemas.openxmlformats.org/markup-compatibility/2006">
              <mc:Choice xmlns:v="urn:schemas-microsoft-com:vml" Requires="v">
                <p:oleObj spid="_x0000_s3094" name="Equation" r:id="rId9" imgW="7873920" imgH="761760" progId="Equation.DSMT4">
                  <p:embed/>
                </p:oleObj>
              </mc:Choice>
              <mc:Fallback>
                <p:oleObj name="Equation" r:id="rId9" imgW="7873920" imgH="761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2408904"/>
                        <a:ext cx="787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295400" y="3279060"/>
          <a:ext cx="2971800" cy="292100"/>
        </p:xfrm>
        <a:graphic>
          <a:graphicData uri="http://schemas.openxmlformats.org/presentationml/2006/ole">
            <mc:AlternateContent xmlns:mc="http://schemas.openxmlformats.org/markup-compatibility/2006">
              <mc:Choice xmlns:v="urn:schemas-microsoft-com:vml" Requires="v">
                <p:oleObj spid="_x0000_s3095" name="Equation" r:id="rId11" imgW="2971800" imgH="291960" progId="Equation.DSMT4">
                  <p:embed/>
                </p:oleObj>
              </mc:Choice>
              <mc:Fallback>
                <p:oleObj name="Equation" r:id="rId11" imgW="29718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3279060"/>
                        <a:ext cx="297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24548" y="3827208"/>
          <a:ext cx="3771900" cy="330200"/>
        </p:xfrm>
        <a:graphic>
          <a:graphicData uri="http://schemas.openxmlformats.org/presentationml/2006/ole">
            <mc:AlternateContent xmlns:mc="http://schemas.openxmlformats.org/markup-compatibility/2006">
              <mc:Choice xmlns:v="urn:schemas-microsoft-com:vml" Requires="v">
                <p:oleObj spid="_x0000_s3096" name="Equation" r:id="rId13" imgW="3771720" imgH="330120" progId="Equation.DSMT4">
                  <p:embed/>
                </p:oleObj>
              </mc:Choice>
              <mc:Fallback>
                <p:oleObj name="Equation" r:id="rId13" imgW="3771720" imgH="330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24548" y="3827208"/>
                        <a:ext cx="3771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504365" y="4447715"/>
          <a:ext cx="7975600" cy="673100"/>
        </p:xfrm>
        <a:graphic>
          <a:graphicData uri="http://schemas.openxmlformats.org/presentationml/2006/ole">
            <mc:AlternateContent xmlns:mc="http://schemas.openxmlformats.org/markup-compatibility/2006">
              <mc:Choice xmlns:v="urn:schemas-microsoft-com:vml" Requires="v">
                <p:oleObj spid="_x0000_s3097" name="Equation" r:id="rId15" imgW="7975440" imgH="672840" progId="Equation.DSMT4">
                  <p:embed/>
                </p:oleObj>
              </mc:Choice>
              <mc:Fallback>
                <p:oleObj name="Equation" r:id="rId15" imgW="7975440" imgH="6728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4365" y="4447715"/>
                        <a:ext cx="7975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408904" y="5444616"/>
          <a:ext cx="3606800" cy="330200"/>
        </p:xfrm>
        <a:graphic>
          <a:graphicData uri="http://schemas.openxmlformats.org/presentationml/2006/ole">
            <mc:AlternateContent xmlns:mc="http://schemas.openxmlformats.org/markup-compatibility/2006">
              <mc:Choice xmlns:v="urn:schemas-microsoft-com:vml" Requires="v">
                <p:oleObj spid="_x0000_s3098" name="Equation" r:id="rId17" imgW="3606480" imgH="330120" progId="Equation.DSMT4">
                  <p:embed/>
                </p:oleObj>
              </mc:Choice>
              <mc:Fallback>
                <p:oleObj name="Equation" r:id="rId17" imgW="3606480" imgH="3301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08904" y="5444616"/>
                        <a:ext cx="3606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 (cont.)</a:t>
            </a:r>
          </a:p>
        </p:txBody>
      </p:sp>
      <p:graphicFrame>
        <p:nvGraphicFramePr>
          <p:cNvPr id="4099" name="Object 3"/>
          <p:cNvGraphicFramePr>
            <a:graphicFrameLocks noChangeAspect="1"/>
          </p:cNvGraphicFramePr>
          <p:nvPr/>
        </p:nvGraphicFramePr>
        <p:xfrm>
          <a:off x="533400" y="1371600"/>
          <a:ext cx="4749800" cy="393700"/>
        </p:xfrm>
        <a:graphic>
          <a:graphicData uri="http://schemas.openxmlformats.org/presentationml/2006/ole">
            <mc:AlternateContent xmlns:mc="http://schemas.openxmlformats.org/markup-compatibility/2006">
              <mc:Choice xmlns:v="urn:schemas-microsoft-com:vml" Requires="v">
                <p:oleObj spid="_x0000_s4107" name="Equation" r:id="rId3" imgW="4749480" imgH="393480" progId="Equation.DSMT4">
                  <p:embed/>
                </p:oleObj>
              </mc:Choice>
              <mc:Fallback>
                <p:oleObj name="Equation" r:id="rId3" imgW="4749480" imgH="393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4749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096296" y="1890252"/>
          <a:ext cx="6680200" cy="787400"/>
        </p:xfrm>
        <a:graphic>
          <a:graphicData uri="http://schemas.openxmlformats.org/presentationml/2006/ole">
            <mc:AlternateContent xmlns:mc="http://schemas.openxmlformats.org/markup-compatibility/2006">
              <mc:Choice xmlns:v="urn:schemas-microsoft-com:vml" Requires="v">
                <p:oleObj spid="_x0000_s4108" name="Equation" r:id="rId5" imgW="6680160" imgH="787320" progId="Equation.DSMT4">
                  <p:embed/>
                </p:oleObj>
              </mc:Choice>
              <mc:Fallback>
                <p:oleObj name="Equation" r:id="rId5" imgW="6680160" imgH="787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6296" y="1890252"/>
                        <a:ext cx="66802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858296" y="2787444"/>
          <a:ext cx="4965700" cy="787400"/>
        </p:xfrm>
        <a:graphic>
          <a:graphicData uri="http://schemas.openxmlformats.org/presentationml/2006/ole">
            <mc:AlternateContent xmlns:mc="http://schemas.openxmlformats.org/markup-compatibility/2006">
              <mc:Choice xmlns:v="urn:schemas-microsoft-com:vml" Requires="v">
                <p:oleObj spid="_x0000_s4109" name="Equation" r:id="rId7" imgW="4965480" imgH="787320" progId="Equation.DSMT4">
                  <p:embed/>
                </p:oleObj>
              </mc:Choice>
              <mc:Fallback>
                <p:oleObj name="Equation" r:id="rId7" imgW="496548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8296" y="2787444"/>
                        <a:ext cx="49657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860040" y="3763963"/>
          <a:ext cx="4660900" cy="292100"/>
        </p:xfrm>
        <a:graphic>
          <a:graphicData uri="http://schemas.openxmlformats.org/presentationml/2006/ole">
            <mc:AlternateContent xmlns:mc="http://schemas.openxmlformats.org/markup-compatibility/2006">
              <mc:Choice xmlns:v="urn:schemas-microsoft-com:vml" Requires="v">
                <p:oleObj spid="_x0000_s4110" name="Equation" r:id="rId9" imgW="4660560" imgH="291960" progId="Equation.DSMT4">
                  <p:embed/>
                </p:oleObj>
              </mc:Choice>
              <mc:Fallback>
                <p:oleObj name="Equation" r:id="rId9" imgW="46605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60040" y="3763963"/>
                        <a:ext cx="466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454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1: Variables on Both Sides (cont.)</a:t>
            </a:r>
          </a:p>
        </p:txBody>
      </p:sp>
      <p:graphicFrame>
        <p:nvGraphicFramePr>
          <p:cNvPr id="5123" name="Object 3"/>
          <p:cNvGraphicFramePr>
            <a:graphicFrameLocks noChangeAspect="1"/>
          </p:cNvGraphicFramePr>
          <p:nvPr/>
        </p:nvGraphicFramePr>
        <p:xfrm>
          <a:off x="533400" y="1295400"/>
          <a:ext cx="3644900" cy="355600"/>
        </p:xfrm>
        <a:graphic>
          <a:graphicData uri="http://schemas.openxmlformats.org/presentationml/2006/ole">
            <mc:AlternateContent xmlns:mc="http://schemas.openxmlformats.org/markup-compatibility/2006">
              <mc:Choice xmlns:v="urn:schemas-microsoft-com:vml" Requires="v">
                <p:oleObj spid="_x0000_s5135" name="Equation" r:id="rId3" imgW="3644640" imgH="355320" progId="Equation.DSMT4">
                  <p:embed/>
                </p:oleObj>
              </mc:Choice>
              <mc:Fallback>
                <p:oleObj name="Equation" r:id="rId3" imgW="364464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3644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120148" y="1339644"/>
          <a:ext cx="2070100" cy="279400"/>
        </p:xfrm>
        <a:graphic>
          <a:graphicData uri="http://schemas.openxmlformats.org/presentationml/2006/ole">
            <mc:AlternateContent xmlns:mc="http://schemas.openxmlformats.org/markup-compatibility/2006">
              <mc:Choice xmlns:v="urn:schemas-microsoft-com:vml" Requires="v">
                <p:oleObj spid="_x0000_s5136" name="Equation" r:id="rId5" imgW="2070000" imgH="279360" progId="Equation.DSMT4">
                  <p:embed/>
                </p:oleObj>
              </mc:Choice>
              <mc:Fallback>
                <p:oleObj name="Equation" r:id="rId5" imgW="207000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20148" y="1339644"/>
                        <a:ext cx="2070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550863" y="1792288"/>
          <a:ext cx="8026400" cy="622300"/>
        </p:xfrm>
        <a:graphic>
          <a:graphicData uri="http://schemas.openxmlformats.org/presentationml/2006/ole">
            <mc:AlternateContent xmlns:mc="http://schemas.openxmlformats.org/markup-compatibility/2006">
              <mc:Choice xmlns:v="urn:schemas-microsoft-com:vml" Requires="v">
                <p:oleObj spid="_x0000_s5137" name="Equation" r:id="rId7" imgW="8026200" imgH="622080" progId="Equation.DSMT4">
                  <p:embed/>
                </p:oleObj>
              </mc:Choice>
              <mc:Fallback>
                <p:oleObj name="Equation" r:id="rId7" imgW="8026200" imgH="622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863" y="1792288"/>
                        <a:ext cx="8026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600200" y="2745660"/>
          <a:ext cx="4432300" cy="355600"/>
        </p:xfrm>
        <a:graphic>
          <a:graphicData uri="http://schemas.openxmlformats.org/presentationml/2006/ole">
            <mc:AlternateContent xmlns:mc="http://schemas.openxmlformats.org/markup-compatibility/2006">
              <mc:Choice xmlns:v="urn:schemas-microsoft-com:vml" Requires="v">
                <p:oleObj spid="_x0000_s5138" name="Equation" r:id="rId9" imgW="4431960" imgH="355320" progId="Equation.DSMT4">
                  <p:embed/>
                </p:oleObj>
              </mc:Choice>
              <mc:Fallback>
                <p:oleObj name="Equation" r:id="rId9" imgW="443196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2745660"/>
                        <a:ext cx="443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544513" y="3386138"/>
          <a:ext cx="7823200" cy="647700"/>
        </p:xfrm>
        <a:graphic>
          <a:graphicData uri="http://schemas.openxmlformats.org/presentationml/2006/ole">
            <mc:AlternateContent xmlns:mc="http://schemas.openxmlformats.org/markup-compatibility/2006">
              <mc:Choice xmlns:v="urn:schemas-microsoft-com:vml" Requires="v">
                <p:oleObj spid="_x0000_s5139" name="Equation" r:id="rId11" imgW="7823160" imgH="647640" progId="Equation.DSMT4">
                  <p:embed/>
                </p:oleObj>
              </mc:Choice>
              <mc:Fallback>
                <p:oleObj name="Equation" r:id="rId11" imgW="7823160" imgH="647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4513" y="3386138"/>
                        <a:ext cx="78232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271252" y="4311444"/>
          <a:ext cx="3759200" cy="355600"/>
        </p:xfrm>
        <a:graphic>
          <a:graphicData uri="http://schemas.openxmlformats.org/presentationml/2006/ole">
            <mc:AlternateContent xmlns:mc="http://schemas.openxmlformats.org/markup-compatibility/2006">
              <mc:Choice xmlns:v="urn:schemas-microsoft-com:vml" Requires="v">
                <p:oleObj spid="_x0000_s5140" name="Equation" r:id="rId13" imgW="3759120" imgH="355320" progId="Equation.DSMT4">
                  <p:embed/>
                </p:oleObj>
              </mc:Choice>
              <mc:Fallback>
                <p:oleObj name="Equation" r:id="rId13" imgW="375912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71252" y="4311444"/>
                        <a:ext cx="3759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TotalTime>
  <Words>294</Words>
  <Application>Microsoft Office PowerPoint</Application>
  <PresentationFormat>On-screen Show (4:3)</PresentationFormat>
  <Paragraphs>42</Paragraphs>
  <Slides>20</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Calibri</vt:lpstr>
      <vt:lpstr>Courier New</vt:lpstr>
      <vt:lpstr>Arial</vt:lpstr>
      <vt:lpstr>Symbol</vt:lpstr>
      <vt:lpstr>Office Theme</vt:lpstr>
      <vt:lpstr>Equation</vt:lpstr>
      <vt:lpstr>Section 3.3</vt:lpstr>
      <vt:lpstr>Objectives</vt:lpstr>
      <vt:lpstr>More Linear Equations </vt:lpstr>
      <vt:lpstr>More Linear Equations </vt:lpstr>
      <vt:lpstr>Example 1: Variables on Both Sides</vt:lpstr>
      <vt:lpstr>Example 1: Variables on Both Sides (cont.)</vt:lpstr>
      <vt:lpstr>Example 1: Variables on Both Sides (cont.)</vt:lpstr>
      <vt:lpstr>Example 1: Variables on Both Sides (cont.)</vt:lpstr>
      <vt:lpstr>Example 1: Variables on Both Sides (cont.)</vt:lpstr>
      <vt:lpstr>Example 1: Variables on Both Sides (cont.)</vt:lpstr>
      <vt:lpstr>Example 2: Parentheses</vt:lpstr>
      <vt:lpstr>Example 2: Parentheses (cont.)</vt:lpstr>
      <vt:lpstr>Example 2: Parentheses (cont.)</vt:lpstr>
      <vt:lpstr>Example 2: Parentheses (cont.)</vt:lpstr>
      <vt:lpstr>Example 2: Parentheses (cont.)</vt:lpstr>
      <vt:lpstr>Example 3: Application</vt:lpstr>
      <vt:lpstr>Example 3: Application (cont.)</vt:lpstr>
      <vt:lpstr>Example 3: Application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43</cp:revision>
  <dcterms:created xsi:type="dcterms:W3CDTF">2013-04-26T14:43:13Z</dcterms:created>
  <dcterms:modified xsi:type="dcterms:W3CDTF">2017-08-02T11:33:00Z</dcterms:modified>
</cp:coreProperties>
</file>