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000000"/>
    <a:srgbClr val="008080"/>
    <a:srgbClr val="FFFFCC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1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8F779-12A7-418A-9ED2-CE2787B9AC8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578AC-8ACC-4A75-B844-D8C7CE343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7.wmf"/><Relationship Id="rId3" Type="http://schemas.openxmlformats.org/officeDocument/2006/relationships/image" Target="../media/image49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4.wmf"/><Relationship Id="rId3" Type="http://schemas.openxmlformats.org/officeDocument/2006/relationships/image" Target="../media/image56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3.4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Linear Inequalities and Applications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Solving Linear Inequalities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57200" algn="l"/>
                <a:tab pos="18288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Special Note About Reading Inequalities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  <a:tab pos="1828800" algn="l"/>
              </a:tabLst>
            </a:pPr>
            <a:r>
              <a:rPr lang="en-US" i="0" dirty="0">
                <a:solidFill>
                  <a:srgbClr val="000000"/>
                </a:solidFill>
              </a:rPr>
              <a:t>Inequalities can be read from left to right or from right to left. When reading an inequality with a variable, </a:t>
            </a:r>
            <a:r>
              <a:rPr lang="en-US" b="1" i="0" dirty="0">
                <a:solidFill>
                  <a:srgbClr val="BF0000"/>
                </a:solidFill>
              </a:rPr>
              <a:t>read the variable first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  <a:tab pos="18288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example,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  <a:tab pos="1828800" algn="l"/>
              </a:tabLst>
            </a:pPr>
            <a:r>
              <a:rPr lang="en-US" i="0" dirty="0">
                <a:solidFill>
                  <a:srgbClr val="000000"/>
                </a:solidFill>
              </a:rPr>
              <a:t>	     </a:t>
            </a:r>
            <a:r>
              <a:rPr lang="en-US" i="0" dirty="0">
                <a:solidFill>
                  <a:srgbClr val="0000FF"/>
                </a:solidFill>
              </a:rPr>
              <a:t>4 &lt;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	</a:t>
            </a:r>
            <a:r>
              <a:rPr lang="en-US" i="0" dirty="0">
                <a:solidFill>
                  <a:srgbClr val="000000"/>
                </a:solidFill>
              </a:rPr>
              <a:t>should be read from right to left as</a:t>
            </a:r>
            <a:r>
              <a:rPr lang="en-US" i="0" dirty="0">
                <a:solidFill>
                  <a:srgbClr val="00007F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  <a:tab pos="1828800" algn="l"/>
              </a:tabLst>
            </a:pPr>
            <a:r>
              <a:rPr lang="en-US" i="0" dirty="0">
                <a:solidFill>
                  <a:srgbClr val="00007F"/>
                </a:solidFill>
              </a:rPr>
              <a:t>		“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is greater than 4</a:t>
            </a:r>
            <a:r>
              <a:rPr lang="en-US" i="0" dirty="0">
                <a:solidFill>
                  <a:srgbClr val="00007F"/>
                </a:solidFill>
              </a:rPr>
              <a:t>”</a:t>
            </a:r>
            <a:r>
              <a:rPr lang="en-US" i="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  <a:tab pos="18288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while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&gt; 4</a:t>
            </a:r>
            <a:r>
              <a:rPr lang="en-US" i="0" dirty="0">
                <a:solidFill>
                  <a:srgbClr val="000000"/>
                </a:solidFill>
              </a:rPr>
              <a:t> 	should be read from left to right as</a:t>
            </a:r>
            <a:r>
              <a:rPr lang="en-US" i="0" dirty="0">
                <a:solidFill>
                  <a:srgbClr val="00007F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  <a:tab pos="1828800" algn="l"/>
              </a:tabLst>
            </a:pPr>
            <a:r>
              <a:rPr lang="en-US" i="0" dirty="0">
                <a:solidFill>
                  <a:srgbClr val="00007F"/>
                </a:solidFill>
              </a:rPr>
              <a:t>		“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is greater than 4</a:t>
            </a:r>
            <a:r>
              <a:rPr lang="en-US" i="0" dirty="0">
                <a:solidFill>
                  <a:srgbClr val="00007F"/>
                </a:solidFill>
              </a:rPr>
              <a:t>”</a:t>
            </a:r>
            <a:r>
              <a:rPr lang="en-US" i="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Solving Linear Inequalities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94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1946275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Special Note About Reading Inequalities (cont.)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1946275" algn="l"/>
              </a:tabLst>
            </a:pPr>
            <a:r>
              <a:rPr lang="en-US" i="0" dirty="0">
                <a:solidFill>
                  <a:srgbClr val="0000FF"/>
                </a:solidFill>
              </a:rPr>
              <a:t>−2 &lt;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&lt; 5.1</a:t>
            </a:r>
            <a:r>
              <a:rPr lang="en-US" i="0" dirty="0">
                <a:solidFill>
                  <a:srgbClr val="000000"/>
                </a:solidFill>
              </a:rPr>
              <a:t> 	should be read as follows: </a:t>
            </a:r>
          </a:p>
          <a:p>
            <a:pPr marL="0" indent="0">
              <a:buFont typeface="Courier New" pitchFamily="49" charset="0"/>
              <a:buNone/>
              <a:tabLst>
                <a:tab pos="1946275" algn="l"/>
              </a:tabLst>
            </a:pPr>
            <a:r>
              <a:rPr lang="en-US" i="0" dirty="0">
                <a:solidFill>
                  <a:srgbClr val="000000"/>
                </a:solidFill>
              </a:rPr>
              <a:t>	</a:t>
            </a:r>
            <a:r>
              <a:rPr lang="en-US" i="0" dirty="0">
                <a:solidFill>
                  <a:srgbClr val="00007F"/>
                </a:solidFill>
              </a:rPr>
              <a:t>“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is greater than −2 and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is less than 	5.1</a:t>
            </a:r>
            <a:r>
              <a:rPr lang="en-US" i="0" dirty="0">
                <a:solidFill>
                  <a:srgbClr val="00007F"/>
                </a:solidFill>
              </a:rPr>
              <a:t>”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1946275" algn="l"/>
              </a:tabLst>
            </a:pPr>
            <a:r>
              <a:rPr lang="en-US" i="0" dirty="0">
                <a:solidFill>
                  <a:srgbClr val="000000"/>
                </a:solidFill>
              </a:rPr>
              <a:t>Reading the variable first will help in understanding the inequalities and drawing the correct related graphs.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Solving Linear Inequalities</a:t>
            </a:r>
          </a:p>
        </p:txBody>
      </p:sp>
      <p:sp>
        <p:nvSpPr>
          <p:cNvPr id="3076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following linear inequalities and graph the solutions.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+ 4 ≤ −1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376948" y="2912808"/>
          <a:ext cx="4622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4622760" imgH="330120" progId="Equation.DSMT4">
                  <p:embed/>
                </p:oleObj>
              </mc:Choice>
              <mc:Fallback>
                <p:oleObj name="Equation" r:id="rId3" imgW="462276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948" y="2912808"/>
                        <a:ext cx="4622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90252" y="3501104"/>
          <a:ext cx="5295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5295600" imgH="355320" progId="Equation.DSMT4">
                  <p:embed/>
                </p:oleObj>
              </mc:Choice>
              <mc:Fallback>
                <p:oleObj name="Equation" r:id="rId5" imgW="5295600" imgH="355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252" y="3501104"/>
                        <a:ext cx="5295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863644" y="4027948"/>
          <a:ext cx="2882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7" imgW="2882880" imgH="330120" progId="Equation.DSMT4">
                  <p:embed/>
                </p:oleObj>
              </mc:Choice>
              <mc:Fallback>
                <p:oleObj name="Equation" r:id="rId7" imgW="2882880" imgH="330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644" y="4027948"/>
                        <a:ext cx="2882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806700" y="4495800"/>
          <a:ext cx="435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9" imgW="4356000" imgH="838080" progId="Equation.DSMT4">
                  <p:embed/>
                </p:oleObj>
              </mc:Choice>
              <mc:Fallback>
                <p:oleObj name="Equation" r:id="rId9" imgW="43560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4495800"/>
                        <a:ext cx="435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048000" y="5486400"/>
          <a:ext cx="270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1" imgW="2705040" imgH="330120" progId="Equation.DSMT4">
                  <p:embed/>
                </p:oleObj>
              </mc:Choice>
              <mc:Fallback>
                <p:oleObj name="Equation" r:id="rId11" imgW="2705040" imgH="330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86400"/>
                        <a:ext cx="2705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Solving Linear Inequalities (cont.)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(</a:t>
            </a: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The shaded dot means that −1 is included.)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Check: </a:t>
            </a:r>
            <a:r>
              <a:rPr lang="en-US" i="0" dirty="0">
                <a:solidFill>
                  <a:schemeClr val="tx1"/>
                </a:solidFill>
              </a:rPr>
              <a:t>As a quick check, pick any number less than or equal to −1, say, −4, and substitute it into the original inequality. If a false statement results, then you have made a mistake.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6216650" cy="796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104104" y="4800600"/>
          <a:ext cx="207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2070000" imgH="469800" progId="Equation.DSMT4">
                  <p:embed/>
                </p:oleObj>
              </mc:Choice>
              <mc:Fallback>
                <p:oleObj name="Equation" r:id="rId4" imgW="20700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104" y="4800600"/>
                        <a:ext cx="2070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867890" y="5410200"/>
          <a:ext cx="303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3035160" imgH="291960" progId="Equation.DSMT4">
                  <p:embed/>
                </p:oleObj>
              </mc:Choice>
              <mc:Fallback>
                <p:oleObj name="Equation" r:id="rId6" imgW="303516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890" y="5410200"/>
                        <a:ext cx="303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Solving Linear Inequalities (cont.)</a:t>
            </a:r>
          </a:p>
        </p:txBody>
      </p:sp>
      <p:sp>
        <p:nvSpPr>
          <p:cNvPr id="5124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1 &gt; 3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99852" y="1966452"/>
          <a:ext cx="5168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5168880" imgH="330120" progId="Equation.DSMT4">
                  <p:embed/>
                </p:oleObj>
              </mc:Choice>
              <mc:Fallback>
                <p:oleObj name="Equation" r:id="rId3" imgW="516888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852" y="1966452"/>
                        <a:ext cx="5168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28800" y="2453148"/>
          <a:ext cx="590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5" imgW="5905440" imgH="291960" progId="Equation.DSMT4">
                  <p:embed/>
                </p:oleObj>
              </mc:Choice>
              <mc:Fallback>
                <p:oleObj name="Equation" r:id="rId5" imgW="59054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53148"/>
                        <a:ext cx="590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315496" y="2957052"/>
          <a:ext cx="408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7" imgW="4089240" imgH="330120" progId="Equation.DSMT4">
                  <p:embed/>
                </p:oleObj>
              </mc:Choice>
              <mc:Fallback>
                <p:oleObj name="Equation" r:id="rId7" imgW="4089240" imgH="330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496" y="2957052"/>
                        <a:ext cx="4089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866900" y="3454400"/>
          <a:ext cx="5676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9" imgW="5676840" imgH="355320" progId="Equation.DSMT4">
                  <p:embed/>
                </p:oleObj>
              </mc:Choice>
              <mc:Fallback>
                <p:oleObj name="Equation" r:id="rId9" imgW="567684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3454400"/>
                        <a:ext cx="5676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819400" y="3962400"/>
          <a:ext cx="3619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1" imgW="3619440" imgH="330120" progId="Equation.DSMT4">
                  <p:embed/>
                </p:oleObj>
              </mc:Choice>
              <mc:Fallback>
                <p:oleObj name="Equation" r:id="rId11" imgW="3619440" imgH="330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3619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740740" y="4375356"/>
          <a:ext cx="509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3" imgW="5092560" imgH="838080" progId="Equation.DSMT4">
                  <p:embed/>
                </p:oleObj>
              </mc:Choice>
              <mc:Fallback>
                <p:oleObj name="Equation" r:id="rId13" imgW="509256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740" y="4375356"/>
                        <a:ext cx="509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2971800" y="5186520"/>
          <a:ext cx="345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5" imgW="3454200" imgH="838080" progId="Equation.DSMT4">
                  <p:embed/>
                </p:oleObj>
              </mc:Choice>
              <mc:Fallback>
                <p:oleObj name="Equation" r:id="rId15" imgW="34542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86520"/>
                        <a:ext cx="345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Solving Linear Inequalities (cont.)</a:t>
            </a:r>
          </a:p>
        </p:txBody>
      </p:sp>
      <p:sp>
        <p:nvSpPr>
          <p:cNvPr id="6148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(</a:t>
            </a: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The open circle means that      is not included in the solution.)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408112"/>
            <a:ext cx="6656387" cy="11064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5592096" y="2681748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253800" imgH="838080" progId="Equation.DSMT4">
                  <p:embed/>
                </p:oleObj>
              </mc:Choice>
              <mc:Fallback>
                <p:oleObj name="Equation" r:id="rId4" imgW="25380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096" y="2681748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Solving Linear Inequalities (cont.)</a:t>
            </a:r>
          </a:p>
        </p:txBody>
      </p:sp>
      <p:sp>
        <p:nvSpPr>
          <p:cNvPr id="7172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rgbClr val="0000FF"/>
                </a:solidFill>
              </a:rPr>
              <a:t>−1 &lt; −2(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+ 1) ≤ 3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Solution: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Here we are actually solving </a:t>
            </a:r>
            <a:r>
              <a:rPr lang="en-US" b="1" i="0" dirty="0">
                <a:solidFill>
                  <a:schemeClr val="tx1"/>
                </a:solidFill>
              </a:rPr>
              <a:t>two inequalities </a:t>
            </a:r>
            <a:r>
              <a:rPr lang="en-US" i="0" dirty="0">
                <a:solidFill>
                  <a:schemeClr val="tx1"/>
                </a:solidFill>
              </a:rPr>
              <a:t>at once:</a:t>
            </a:r>
          </a:p>
          <a:p>
            <a:pPr marL="0" indent="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FF"/>
                </a:solidFill>
              </a:rPr>
              <a:t>−1 &lt; −2(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+ 1)  </a:t>
            </a:r>
            <a:r>
              <a:rPr lang="en-US" b="1" i="0" dirty="0">
                <a:solidFill>
                  <a:schemeClr val="tx1"/>
                </a:solidFill>
              </a:rPr>
              <a:t>and  </a:t>
            </a:r>
            <a:r>
              <a:rPr lang="en-US" i="0" dirty="0">
                <a:solidFill>
                  <a:srgbClr val="0000FF"/>
                </a:solidFill>
              </a:rPr>
              <a:t>−2(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+ 1) ≤ 3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We want to find those numbers that satisfy both inequalities. 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324896" y="4313904"/>
          <a:ext cx="586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" imgW="5867280" imgH="469800" progId="Equation.DSMT4">
                  <p:embed/>
                </p:oleObj>
              </mc:Choice>
              <mc:Fallback>
                <p:oleObj name="Equation" r:id="rId3" imgW="58672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896" y="4313904"/>
                        <a:ext cx="586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39644" y="4953000"/>
          <a:ext cx="666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5" imgW="6667200" imgH="380880" progId="Equation.DSMT4">
                  <p:embed/>
                </p:oleObj>
              </mc:Choice>
              <mc:Fallback>
                <p:oleObj name="Equation" r:id="rId5" imgW="66672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644" y="4953000"/>
                        <a:ext cx="666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852948" y="5515896"/>
          <a:ext cx="725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7" imgW="7251480" imgH="380880" progId="Equation.DSMT4">
                  <p:embed/>
                </p:oleObj>
              </mc:Choice>
              <mc:Fallback>
                <p:oleObj name="Equation" r:id="rId7" imgW="72514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48" y="5515896"/>
                        <a:ext cx="7251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Solving Linear Inequalities (cont.)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09600" y="3642852"/>
            <a:ext cx="807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Or, rewriting with the smaller number on the left, (the preferred way because the numbers are now in the same order as on the number line),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276600" y="5033502"/>
          <a:ext cx="180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" imgW="1803240" imgH="838080" progId="Equation.DSMT4">
                  <p:embed/>
                </p:oleObj>
              </mc:Choice>
              <mc:Fallback>
                <p:oleObj name="Equation" r:id="rId3" imgW="180324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33502"/>
                        <a:ext cx="180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263444" y="1295400"/>
          <a:ext cx="431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5" imgW="4317840" imgH="380880" progId="Equation.DSMT4">
                  <p:embed/>
                </p:oleObj>
              </mc:Choice>
              <mc:Fallback>
                <p:oleObj name="Equation" r:id="rId5" imgW="43178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444" y="1295400"/>
                        <a:ext cx="431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48148" y="1720644"/>
          <a:ext cx="791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7" imgW="7912080" imgH="901440" progId="Equation.DSMT4">
                  <p:embed/>
                </p:oleObj>
              </mc:Choice>
              <mc:Fallback>
                <p:oleObj name="Equation" r:id="rId7" imgW="7912080" imgH="901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1720644"/>
                        <a:ext cx="791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533400" y="2664540"/>
          <a:ext cx="784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9" imgW="7848360" imgH="888840" progId="Equation.DSMT4">
                  <p:embed/>
                </p:oleObj>
              </mc:Choice>
              <mc:Fallback>
                <p:oleObj name="Equation" r:id="rId9" imgW="784836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4540"/>
                        <a:ext cx="7848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Solving Linear Inequalities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pPr>
              <a:spcBef>
                <a:spcPts val="1800"/>
              </a:spcBef>
            </a:pPr>
            <a:r>
              <a:rPr lang="en-US" b="1" dirty="0"/>
              <a:t>Check: </a:t>
            </a:r>
            <a:r>
              <a:rPr lang="en-US" dirty="0"/>
              <a:t>For a quick check, substitute</a:t>
            </a:r>
            <a:r>
              <a:rPr lang="en-US" i="1" dirty="0"/>
              <a:t> x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−2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95400"/>
            <a:ext cx="6051550" cy="1122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57200" y="4982496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While a check does not guarantee there are no errors, it is a good indicator.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209800" y="3200400"/>
          <a:ext cx="2882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4" imgW="2882880" imgH="495000" progId="Equation.DSMT4">
                  <p:embed/>
                </p:oleObj>
              </mc:Choice>
              <mc:Fallback>
                <p:oleObj name="Equation" r:id="rId4" imgW="28828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882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514600" y="3812048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6" imgW="2247840" imgH="469800" progId="Equation.DSMT4">
                  <p:embed/>
                </p:oleObj>
              </mc:Choice>
              <mc:Fallback>
                <p:oleObj name="Equation" r:id="rId6" imgW="2247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12048"/>
                        <a:ext cx="224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971800" y="4419600"/>
          <a:ext cx="363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8" imgW="3632040" imgH="291960" progId="Equation.DSMT4">
                  <p:embed/>
                </p:oleObj>
              </mc:Choice>
              <mc:Fallback>
                <p:oleObj name="Equation" r:id="rId8" imgW="36320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9600"/>
                        <a:ext cx="363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defRPr/>
            </a:pPr>
            <a:r>
              <a:rPr lang="en-US" b="1" dirty="0"/>
              <a:t>a.	</a:t>
            </a:r>
            <a:r>
              <a:rPr lang="en-US" dirty="0"/>
              <a:t>A physics student has grades of </a:t>
            </a:r>
            <a:r>
              <a:rPr lang="en-US" dirty="0">
                <a:solidFill>
                  <a:srgbClr val="0000FF"/>
                </a:solidFill>
              </a:rPr>
              <a:t>85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98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93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90</a:t>
            </a:r>
            <a:r>
              <a:rPr lang="en-US" dirty="0"/>
              <a:t> on four examinations. If he must average 90 or better to receive an A for the course, what score can he receive on the final exam and earn an A? (Assume that the final exam counts the same as the other exams.) </a:t>
            </a:r>
          </a:p>
          <a:p>
            <a:pPr>
              <a:defRPr/>
            </a:pPr>
            <a:r>
              <a:rPr lang="en-US" b="1" dirty="0"/>
              <a:t>Solution: </a:t>
            </a:r>
          </a:p>
          <a:p>
            <a:pPr>
              <a:defRPr/>
            </a:pPr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 = score on final exam. </a:t>
            </a:r>
          </a:p>
          <a:p>
            <a:pPr>
              <a:defRPr/>
            </a:pPr>
            <a:r>
              <a:rPr lang="en-US" dirty="0"/>
              <a:t>The average is found by adding the scores and dividing by 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Objectives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339725" indent="-339725">
              <a:buFont typeface="Courier New" pitchFamily="49" charset="0"/>
              <a:buChar char="o"/>
            </a:pPr>
            <a:r>
              <a:rPr lang="en-US"/>
              <a:t>Understand intervals of real numbers. </a:t>
            </a:r>
          </a:p>
          <a:p>
            <a:pPr marL="339725" indent="-339725">
              <a:buFont typeface="Courier New" pitchFamily="49" charset="0"/>
              <a:buChar char="o"/>
            </a:pPr>
            <a:r>
              <a:rPr lang="en-US"/>
              <a:t>Solve linear inequalities.</a:t>
            </a:r>
          </a:p>
          <a:p>
            <a:pPr marL="339725" indent="-339725">
              <a:buFont typeface="Courier New" pitchFamily="49" charset="0"/>
              <a:buChar char="o"/>
            </a:pPr>
            <a:r>
              <a:rPr lang="en-US"/>
              <a:t>Graph the solutions for linear inequalities.</a:t>
            </a:r>
          </a:p>
          <a:p>
            <a:pPr marL="339725" indent="-339725">
              <a:buFont typeface="Courier New" pitchFamily="49" charset="0"/>
              <a:buChar char="o"/>
            </a:pPr>
            <a:r>
              <a:rPr lang="en-US"/>
              <a:t>Solve applications by using linear inequalities.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Applications (cont.)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18215"/>
          </a:xfr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If the student scores </a:t>
            </a:r>
            <a:r>
              <a:rPr lang="en-US" dirty="0">
                <a:solidFill>
                  <a:srgbClr val="FF0000"/>
                </a:solidFill>
              </a:rPr>
              <a:t>84</a:t>
            </a:r>
            <a:r>
              <a:rPr lang="en-US" dirty="0"/>
              <a:t> or more on the final exam, he will average 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 or more and receive an A in physics. 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3011488" cy="2165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85800" y="1189704"/>
          <a:ext cx="360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3606480" imgH="838080" progId="Equation.DSMT4">
                  <p:embed/>
                </p:oleObj>
              </mc:Choice>
              <mc:Fallback>
                <p:oleObj name="Equation" r:id="rId4" imgW="36064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89704"/>
                        <a:ext cx="360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558844" y="1998408"/>
          <a:ext cx="180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6" imgW="1803240" imgH="838080" progId="Equation.DSMT4">
                  <p:embed/>
                </p:oleObj>
              </mc:Choice>
              <mc:Fallback>
                <p:oleObj name="Equation" r:id="rId6" imgW="180324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844" y="1998408"/>
                        <a:ext cx="180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995948" y="2880852"/>
          <a:ext cx="2692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8" imgW="2692080" imgH="927000" progId="Equation.DSMT4">
                  <p:embed/>
                </p:oleObj>
              </mc:Choice>
              <mc:Fallback>
                <p:oleObj name="Equation" r:id="rId8" imgW="269208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948" y="2880852"/>
                        <a:ext cx="2692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2590800" y="3841956"/>
          <a:ext cx="193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10" imgW="1930320" imgH="291960" progId="Equation.DSMT4">
                  <p:embed/>
                </p:oleObj>
              </mc:Choice>
              <mc:Fallback>
                <p:oleObj name="Equation" r:id="rId10" imgW="193032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41956"/>
                        <a:ext cx="193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446208" y="4313904"/>
          <a:ext cx="193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12" imgW="1930320" imgH="291960" progId="Equation.DSMT4">
                  <p:embed/>
                </p:oleObj>
              </mc:Choice>
              <mc:Fallback>
                <p:oleObj name="Equation" r:id="rId12" imgW="19303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208" y="4313904"/>
                        <a:ext cx="193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460956" y="4712112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14" imgW="901440" imgH="291960" progId="Equation.DSMT4">
                  <p:embed/>
                </p:oleObj>
              </mc:Choice>
              <mc:Fallback>
                <p:oleObj name="Equation" r:id="rId14" imgW="9014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956" y="4712112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Applications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b="1" dirty="0"/>
              <a:t>b.	</a:t>
            </a:r>
            <a:r>
              <a:rPr lang="en-US" dirty="0"/>
              <a:t>Ellen is going to buy </a:t>
            </a:r>
            <a:r>
              <a:rPr lang="en-US" dirty="0">
                <a:solidFill>
                  <a:srgbClr val="0000FF"/>
                </a:solidFill>
              </a:rPr>
              <a:t>30 stamps</a:t>
            </a:r>
            <a:r>
              <a:rPr lang="en-US" dirty="0"/>
              <a:t>, some </a:t>
            </a:r>
            <a:r>
              <a:rPr lang="en-US" dirty="0">
                <a:solidFill>
                  <a:srgbClr val="0000FF"/>
                </a:solidFill>
              </a:rPr>
              <a:t>23-cent</a:t>
            </a:r>
            <a:r>
              <a:rPr lang="en-US" dirty="0"/>
              <a:t> and some </a:t>
            </a:r>
            <a:r>
              <a:rPr lang="en-US" dirty="0">
                <a:solidFill>
                  <a:srgbClr val="0000FF"/>
                </a:solidFill>
              </a:rPr>
              <a:t>41-cent</a:t>
            </a:r>
            <a:r>
              <a:rPr lang="en-US" dirty="0"/>
              <a:t>. If she has </a:t>
            </a:r>
            <a:r>
              <a:rPr lang="en-US" dirty="0">
                <a:solidFill>
                  <a:srgbClr val="0000FF"/>
                </a:solidFill>
              </a:rPr>
              <a:t>$8.34</a:t>
            </a:r>
            <a:r>
              <a:rPr lang="en-US" dirty="0"/>
              <a:t>, what is the maximum number of </a:t>
            </a:r>
            <a:r>
              <a:rPr lang="en-US" dirty="0">
                <a:solidFill>
                  <a:srgbClr val="0000FF"/>
                </a:solidFill>
              </a:rPr>
              <a:t>41-cent stamps</a:t>
            </a:r>
            <a:r>
              <a:rPr lang="en-US" dirty="0"/>
              <a:t> she can buy? </a:t>
            </a:r>
          </a:p>
          <a:p>
            <a:pPr>
              <a:defRPr/>
            </a:pPr>
            <a:r>
              <a:rPr lang="en-US" b="1" dirty="0"/>
              <a:t>Solution: </a:t>
            </a:r>
          </a:p>
          <a:p>
            <a:pPr>
              <a:defRPr/>
            </a:pPr>
            <a:r>
              <a:rPr lang="en-US" dirty="0"/>
              <a:t>Let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= number of </a:t>
            </a:r>
            <a:r>
              <a:rPr lang="en-US" dirty="0">
                <a:solidFill>
                  <a:srgbClr val="0000FF"/>
                </a:solidFill>
              </a:rPr>
              <a:t>41-cent stamps</a:t>
            </a:r>
            <a:r>
              <a:rPr lang="en-US" dirty="0"/>
              <a:t>, </a:t>
            </a:r>
          </a:p>
          <a:p>
            <a:pPr>
              <a:defRPr/>
            </a:pPr>
            <a:r>
              <a:rPr lang="en-US" dirty="0"/>
              <a:t>then </a:t>
            </a:r>
            <a:r>
              <a:rPr lang="en-US" dirty="0">
                <a:solidFill>
                  <a:srgbClr val="0000FF"/>
                </a:solidFill>
              </a:rPr>
              <a:t>30 −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number of </a:t>
            </a:r>
            <a:r>
              <a:rPr lang="en-US" dirty="0">
                <a:solidFill>
                  <a:srgbClr val="0000FF"/>
                </a:solidFill>
              </a:rPr>
              <a:t>23-cent stamps</a:t>
            </a:r>
            <a:r>
              <a:rPr lang="en-US" dirty="0"/>
              <a:t>.</a:t>
            </a:r>
            <a:r>
              <a:rPr lang="en-US" i="1" dirty="0"/>
              <a:t> </a:t>
            </a:r>
          </a:p>
          <a:p>
            <a:pPr>
              <a:defRPr/>
            </a:pPr>
            <a:r>
              <a:rPr lang="en-US" dirty="0"/>
              <a:t>Ellen cannot spend more than </a:t>
            </a:r>
            <a:r>
              <a:rPr lang="en-US" dirty="0">
                <a:solidFill>
                  <a:srgbClr val="0000FF"/>
                </a:solidFill>
              </a:rPr>
              <a:t>$8.34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Applications (cont.)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Ellen can buy at most eight </a:t>
            </a:r>
            <a:r>
              <a:rPr lang="en-US" dirty="0">
                <a:solidFill>
                  <a:srgbClr val="FF0000"/>
                </a:solidFill>
              </a:rPr>
              <a:t>41-cent stamps </a:t>
            </a:r>
            <a:r>
              <a:rPr lang="en-US" dirty="0"/>
              <a:t>if she buys a total of </a:t>
            </a:r>
            <a:r>
              <a:rPr lang="en-US" dirty="0">
                <a:solidFill>
                  <a:srgbClr val="FF0000"/>
                </a:solidFill>
              </a:rPr>
              <a:t>30 stamps</a:t>
            </a:r>
            <a:r>
              <a:rPr lang="en-US" dirty="0"/>
              <a:t>.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2635250" cy="2114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09600" y="1371600"/>
          <a:ext cx="4038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4" imgW="4038480" imgH="495000" progId="Equation.DSMT4">
                  <p:embed/>
                </p:oleObj>
              </mc:Choice>
              <mc:Fallback>
                <p:oleObj name="Equation" r:id="rId4" imgW="40384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4038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44792" y="2057400"/>
          <a:ext cx="3898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6" imgW="3898800" imgH="380880" progId="Equation.DSMT4">
                  <p:embed/>
                </p:oleObj>
              </mc:Choice>
              <mc:Fallback>
                <p:oleObj name="Equation" r:id="rId6" imgW="38988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92" y="2057400"/>
                        <a:ext cx="3898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858296" y="2590800"/>
          <a:ext cx="279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8" imgW="2793960" imgH="380880" progId="Equation.DSMT4">
                  <p:embed/>
                </p:oleObj>
              </mc:Choice>
              <mc:Fallback>
                <p:oleObj name="Equation" r:id="rId8" imgW="27939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296" y="2590800"/>
                        <a:ext cx="279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804652" y="3138948"/>
          <a:ext cx="279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0" imgW="2793960" imgH="380880" progId="Equation.DSMT4">
                  <p:embed/>
                </p:oleObj>
              </mc:Choice>
              <mc:Fallback>
                <p:oleObj name="Equation" r:id="rId10" imgW="2793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652" y="3138948"/>
                        <a:ext cx="279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819400" y="3672348"/>
          <a:ext cx="184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2" imgW="1841400" imgH="380880" progId="Equation.DSMT4">
                  <p:embed/>
                </p:oleObj>
              </mc:Choice>
              <mc:Fallback>
                <p:oleObj name="Equation" r:id="rId12" imgW="184140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72348"/>
                        <a:ext cx="1841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429000" y="4191000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14" imgW="774360" imgH="380880" progId="Equation.DSMT4">
                  <p:embed/>
                </p:oleObj>
              </mc:Choice>
              <mc:Fallback>
                <p:oleObj name="Equation" r:id="rId14" imgW="7743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91000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>
                <a:solidFill>
                  <a:srgbClr val="000000"/>
                </a:solidFill>
              </a:rPr>
              <a:t>Solve the inequalities and graph the solutions. 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48640" y="1995948"/>
          <a:ext cx="773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7734240" imgH="838080" progId="Equation.DSMT4">
                  <p:embed/>
                </p:oleObj>
              </mc:Choice>
              <mc:Fallback>
                <p:oleObj name="Equation" r:id="rId3" imgW="773424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995948"/>
                        <a:ext cx="773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Problem Answers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18652" y="1371600"/>
          <a:ext cx="19939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3" imgW="1993680" imgH="1955520" progId="Equation.DSMT4">
                  <p:embed/>
                </p:oleObj>
              </mc:Choice>
              <mc:Fallback>
                <p:oleObj name="Equation" r:id="rId3" imgW="1993680" imgH="1955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52" y="1371600"/>
                        <a:ext cx="199390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76ADDF0-5839-4FA6-8470-82565A348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098586"/>
            <a:ext cx="6457143" cy="676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2BACD-624A-4648-88C5-74D08F6BF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052" y="2877011"/>
            <a:ext cx="5933333" cy="6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36DF15-0DE0-48E7-9EBD-4FC567311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431" y="1240790"/>
            <a:ext cx="6571429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Intervals of Real Numbers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>
                <a:solidFill>
                  <a:srgbClr val="000000"/>
                </a:solidFill>
              </a:rPr>
              <a:t>One-To-One Correspondence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>
                <a:solidFill>
                  <a:srgbClr val="BF0000"/>
                </a:solidFill>
              </a:rPr>
              <a:t>There is a one-to-one correspondence between the real numbers and the points on a line</a:t>
            </a:r>
            <a:r>
              <a:rPr lang="en-US" i="0">
                <a:solidFill>
                  <a:srgbClr val="000000"/>
                </a:solidFill>
              </a:rPr>
              <a:t>. That is, each point on a number line corresponds to one real number, and each real number corresponds to one point on a number line.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Intervals of Real Numbers</a:t>
            </a:r>
          </a:p>
        </p:txBody>
      </p:sp>
      <p:sp>
        <p:nvSpPr>
          <p:cNvPr id="10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Intervals of Real Numbers</a:t>
            </a:r>
          </a:p>
          <a:p>
            <a:pPr marL="0" indent="0">
              <a:lnSpc>
                <a:spcPct val="11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Name 	Symbolic Representation 	Graph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Open Interval </a:t>
            </a:r>
          </a:p>
          <a:p>
            <a:pPr marL="0" indent="0">
              <a:lnSpc>
                <a:spcPct val="110000"/>
              </a:lnSpc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Closed Interval</a:t>
            </a:r>
          </a:p>
          <a:p>
            <a:pPr marL="0" indent="0">
              <a:lnSpc>
                <a:spcPct val="110000"/>
              </a:lnSpc>
              <a:spcBef>
                <a:spcPct val="16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Half-Open Interval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733800" y="2590340"/>
          <a:ext cx="1270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269720" imgH="304560" progId="Equation.DSMT4">
                  <p:embed/>
                </p:oleObj>
              </mc:Choice>
              <mc:Fallback>
                <p:oleObj name="Equation" r:id="rId3" imgW="126972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340"/>
                        <a:ext cx="1270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3733800" y="3287252"/>
          <a:ext cx="1270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1269720" imgH="304560" progId="Equation.DSMT4">
                  <p:embed/>
                </p:oleObj>
              </mc:Choice>
              <mc:Fallback>
                <p:oleObj name="Equation" r:id="rId5" imgW="126972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87252"/>
                        <a:ext cx="1270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7888" y="2590340"/>
            <a:ext cx="2500312" cy="533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287252"/>
            <a:ext cx="2538413" cy="609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88050" y="4069890"/>
            <a:ext cx="2500313" cy="6651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3775" y="4887452"/>
            <a:ext cx="2462213" cy="600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1029" name="Object 12"/>
          <p:cNvGraphicFramePr>
            <a:graphicFrameLocks noChangeAspect="1"/>
          </p:cNvGraphicFramePr>
          <p:nvPr/>
        </p:nvGraphicFramePr>
        <p:xfrm>
          <a:off x="3657600" y="4082590"/>
          <a:ext cx="14605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1" imgW="1460160" imgH="1130040" progId="Equation.DSMT4">
                  <p:embed/>
                </p:oleObj>
              </mc:Choice>
              <mc:Fallback>
                <p:oleObj name="Equation" r:id="rId11" imgW="1460160" imgH="1130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82590"/>
                        <a:ext cx="14605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Intervals of Real Numbers</a:t>
            </a:r>
          </a:p>
        </p:txBody>
      </p:sp>
      <p:sp>
        <p:nvSpPr>
          <p:cNvPr id="2054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buFont typeface="Courier New" pitchFamily="49" charset="0"/>
              <a:buNone/>
            </a:pPr>
            <a:r>
              <a:rPr lang="en-US" b="1" i="0">
                <a:solidFill>
                  <a:srgbClr val="000000"/>
                </a:solidFill>
              </a:rPr>
              <a:t>Intervals of Real Numbers (cont.)</a:t>
            </a:r>
          </a:p>
          <a:p>
            <a:pPr marL="0" indent="0">
              <a:lnSpc>
                <a:spcPct val="110000"/>
              </a:lnSpc>
              <a:buFont typeface="Courier New" pitchFamily="49" charset="0"/>
              <a:buNone/>
            </a:pPr>
            <a:r>
              <a:rPr lang="en-US" b="1" i="0">
                <a:solidFill>
                  <a:srgbClr val="C00000"/>
                </a:solidFill>
              </a:rPr>
              <a:t>Name 	Symbolic Representation 	Graph</a:t>
            </a:r>
            <a:r>
              <a:rPr lang="en-US">
                <a:solidFill>
                  <a:srgbClr val="C0000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100000"/>
              </a:spcBef>
              <a:buFont typeface="Courier New" pitchFamily="49" charset="0"/>
              <a:buNone/>
            </a:pPr>
            <a:r>
              <a:rPr lang="en-US" i="0">
                <a:solidFill>
                  <a:srgbClr val="000000"/>
                </a:solidFill>
              </a:rPr>
              <a:t>Open Interval </a:t>
            </a:r>
          </a:p>
          <a:p>
            <a:pPr marL="0" indent="0">
              <a:lnSpc>
                <a:spcPct val="110000"/>
              </a:lnSpc>
              <a:spcBef>
                <a:spcPct val="45000"/>
              </a:spcBef>
              <a:buFont typeface="Courier New" pitchFamily="49" charset="0"/>
              <a:buNone/>
            </a:pPr>
            <a:endParaRPr lang="en-US" i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ct val="165000"/>
              </a:spcBef>
              <a:buFont typeface="Courier New" pitchFamily="49" charset="0"/>
              <a:buNone/>
            </a:pPr>
            <a:r>
              <a:rPr lang="en-US" i="0">
                <a:solidFill>
                  <a:srgbClr val="000000"/>
                </a:solidFill>
              </a:rPr>
              <a:t>Half-Open Interval 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3810000" y="2357692"/>
          <a:ext cx="939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939600" imgH="1155600" progId="Equation.DSMT4">
                  <p:embed/>
                </p:oleObj>
              </mc:Choice>
              <mc:Fallback>
                <p:oleObj name="Equation" r:id="rId3" imgW="939600" imgH="1155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57692"/>
                        <a:ext cx="9398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330246"/>
            <a:ext cx="2377440" cy="33668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aphicFrame>
        <p:nvGraphicFramePr>
          <p:cNvPr id="2052" name="Object 14"/>
          <p:cNvGraphicFramePr>
            <a:graphicFrameLocks noChangeAspect="1"/>
          </p:cNvGraphicFramePr>
          <p:nvPr/>
        </p:nvGraphicFramePr>
        <p:xfrm>
          <a:off x="3875088" y="4235244"/>
          <a:ext cx="9398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939600" imgH="1206360" progId="Equation.DSMT4">
                  <p:embed/>
                </p:oleObj>
              </mc:Choice>
              <mc:Fallback>
                <p:oleObj name="Equation" r:id="rId6" imgW="939600" imgH="12063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4235244"/>
                        <a:ext cx="9398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Graph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chemeClr val="tx1"/>
                </a:solidFill>
              </a:rPr>
              <a:t>Represent the following graph using algebraic notation, and tell what kind of interval it is.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93975"/>
            <a:ext cx="4459288" cy="758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66097" y="3748548"/>
            <a:ext cx="4500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−1 &lt;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&lt; 4</a:t>
            </a:r>
            <a:r>
              <a:rPr lang="en-US" sz="2800" dirty="0"/>
              <a:t> is an </a:t>
            </a:r>
            <a:r>
              <a:rPr lang="en-US" sz="2800" dirty="0">
                <a:solidFill>
                  <a:srgbClr val="FF0000"/>
                </a:solidFill>
              </a:rPr>
              <a:t>open interval</a:t>
            </a:r>
            <a:r>
              <a:rPr lang="en-US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Graph (cont.)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Represent the following graph using algebraic notation, and tell what kind of interval it is.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chemeClr val="tx1"/>
                </a:solidFill>
              </a:rPr>
              <a:t>Graph the half-open interval −3 &lt;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≤ 0.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Solution: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08904"/>
            <a:ext cx="5592763" cy="600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876800"/>
            <a:ext cx="4156075" cy="679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30170" y="3244644"/>
            <a:ext cx="418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≥ 2</a:t>
            </a:r>
            <a:r>
              <a:rPr lang="en-US" sz="2800" dirty="0"/>
              <a:t> is a </a:t>
            </a:r>
            <a:r>
              <a:rPr lang="en-US" sz="2800" dirty="0">
                <a:solidFill>
                  <a:srgbClr val="FF0000"/>
                </a:solidFill>
              </a:rPr>
              <a:t>half-open interval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Solving Linear Inequalities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57200" indent="-4572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Rules for Solving Linear (or First Degree) Inequalities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1.	</a:t>
            </a:r>
            <a:r>
              <a:rPr lang="en-US" i="0" dirty="0">
                <a:solidFill>
                  <a:srgbClr val="000000"/>
                </a:solidFill>
              </a:rPr>
              <a:t>Simplify each side of the inequality by applying the distributive property to remove any parentheses (if they are present) and combining like terms.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2.	</a:t>
            </a:r>
            <a:r>
              <a:rPr lang="en-US" i="0" dirty="0">
                <a:solidFill>
                  <a:srgbClr val="000000"/>
                </a:solidFill>
              </a:rPr>
              <a:t>Add constants and/or variables to or subtract them from both sides of the inequality so that variables are on one side and constants on the other.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Solving Linear Inequalities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57200" indent="-457200" algn="ctr">
              <a:buFont typeface="Courier New" pitchFamily="49" charset="0"/>
              <a:buNone/>
            </a:pPr>
            <a:r>
              <a:rPr lang="en-US" b="1" i="0">
                <a:solidFill>
                  <a:srgbClr val="000000"/>
                </a:solidFill>
              </a:rPr>
              <a:t>Rules for Solving Linear (or First Degree) Inequalities (cont.)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b="1" i="0">
                <a:solidFill>
                  <a:srgbClr val="000000"/>
                </a:solidFill>
              </a:rPr>
              <a:t>3.	</a:t>
            </a:r>
            <a:r>
              <a:rPr lang="en-US" i="0">
                <a:solidFill>
                  <a:srgbClr val="000000"/>
                </a:solidFill>
              </a:rPr>
              <a:t>Divide both sides by the coefficient (or multiply them by the reciprocal) of the variable, and </a:t>
            </a:r>
            <a:r>
              <a:rPr lang="en-US" b="1" i="0">
                <a:solidFill>
                  <a:srgbClr val="C00000"/>
                </a:solidFill>
              </a:rPr>
              <a:t>reverse the sense of the inequality if this coefficient is negative</a:t>
            </a:r>
            <a:r>
              <a:rPr lang="en-US" i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b="1" i="0">
                <a:solidFill>
                  <a:srgbClr val="000000"/>
                </a:solidFill>
              </a:rPr>
              <a:t>4.	</a:t>
            </a:r>
            <a:r>
              <a:rPr lang="en-US" i="0">
                <a:solidFill>
                  <a:srgbClr val="000000"/>
                </a:solidFill>
              </a:rPr>
              <a:t>A quick (and generally satisfactory) check is to select any one number in your solution and substitute it into the original inequality.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517</Words>
  <Application>Microsoft Office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Courier New</vt:lpstr>
      <vt:lpstr>Office Theme</vt:lpstr>
      <vt:lpstr>Equation</vt:lpstr>
      <vt:lpstr>Section 3.4</vt:lpstr>
      <vt:lpstr>Objectives</vt:lpstr>
      <vt:lpstr>Intervals of Real Numbers</vt:lpstr>
      <vt:lpstr>Intervals of Real Numbers</vt:lpstr>
      <vt:lpstr>Intervals of Real Numbers</vt:lpstr>
      <vt:lpstr>Example 1: Graph</vt:lpstr>
      <vt:lpstr>Example 1: Graph (cont.)</vt:lpstr>
      <vt:lpstr>Solving Linear Inequalities</vt:lpstr>
      <vt:lpstr>Solving Linear Inequalities</vt:lpstr>
      <vt:lpstr>Solving Linear Inequalities</vt:lpstr>
      <vt:lpstr>Solving Linear Inequalities</vt:lpstr>
      <vt:lpstr>Example 2: Solving Linear Inequalities</vt:lpstr>
      <vt:lpstr>Example 2: Solving Linear Inequalities (cont.)</vt:lpstr>
      <vt:lpstr>Example 2: Solving Linear Inequalities (cont.)</vt:lpstr>
      <vt:lpstr>Example 2: Solving Linear Inequalities (cont.)</vt:lpstr>
      <vt:lpstr>Example 2: Solving Linear Inequalities (cont.)</vt:lpstr>
      <vt:lpstr>Example 2: Solving Linear Inequalities (cont.)</vt:lpstr>
      <vt:lpstr>Example 2: Solving Linear Inequalities (cont.)</vt:lpstr>
      <vt:lpstr>Example 3: Applications</vt:lpstr>
      <vt:lpstr>Example 3: Applications (cont.)</vt:lpstr>
      <vt:lpstr>Example 3: Applications (cont.)</vt:lpstr>
      <vt:lpstr>Example 3: Applications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</dc:title>
  <dc:creator>Hawkes Learning Systems</dc:creator>
  <cp:lastModifiedBy>Daniel Breuer</cp:lastModifiedBy>
  <cp:revision>39</cp:revision>
  <dcterms:created xsi:type="dcterms:W3CDTF">2013-04-26T14:43:13Z</dcterms:created>
  <dcterms:modified xsi:type="dcterms:W3CDTF">2018-03-05T15:18:24Z</dcterms:modified>
</cp:coreProperties>
</file>