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9144000" cy="6858000" type="screen4x3"/>
  <p:notesSz cx="6858000" cy="9144000"/>
  <p:embeddedFontLst>
    <p:embeddedFont>
      <p:font typeface="Calibri" panose="020F0502020204030204"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FF00FF"/>
    <a:srgbClr val="1F497D"/>
    <a:srgbClr val="000000"/>
    <a:srgbClr val="0000FF"/>
    <a:srgbClr val="008080"/>
    <a:srgbClr val="FFFFCC"/>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23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 Id="rId5" Type="http://schemas.openxmlformats.org/officeDocument/2006/relationships/image" Target="../media/image48.wmf"/><Relationship Id="rId4" Type="http://schemas.openxmlformats.org/officeDocument/2006/relationships/image" Target="../media/image47.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 Id="rId5" Type="http://schemas.openxmlformats.org/officeDocument/2006/relationships/image" Target="../media/image53.wmf"/><Relationship Id="rId4" Type="http://schemas.openxmlformats.org/officeDocument/2006/relationships/image" Target="../media/image52.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 Id="rId5" Type="http://schemas.openxmlformats.org/officeDocument/2006/relationships/image" Target="../media/image58.wmf"/><Relationship Id="rId4" Type="http://schemas.openxmlformats.org/officeDocument/2006/relationships/image" Target="../media/image57.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59.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6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5" Type="http://schemas.openxmlformats.org/officeDocument/2006/relationships/image" Target="../media/image20.wmf"/><Relationship Id="rId4" Type="http://schemas.openxmlformats.org/officeDocument/2006/relationships/image" Target="../media/image1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4" Type="http://schemas.openxmlformats.org/officeDocument/2006/relationships/image" Target="../media/image3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3/5/2018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9785772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A50731-D733-4182-9C59-0A9443A2D27A}" type="datetimeFigureOut">
              <a:rPr lang="en-US" smtClean="0"/>
              <a:pPr/>
              <a:t>3/5/2018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EDFFA2-CBCD-4876-98CA-36F65C4D2409}" type="slidenum">
              <a:rPr lang="en-US" smtClean="0"/>
              <a:pPr/>
              <a:t>‹#›</a:t>
            </a:fld>
            <a:endParaRPr lang="en-US" dirty="0"/>
          </a:p>
        </p:txBody>
      </p:sp>
    </p:spTree>
    <p:extLst>
      <p:ext uri="{BB962C8B-B14F-4D97-AF65-F5344CB8AC3E}">
        <p14:creationId xmlns:p14="http://schemas.microsoft.com/office/powerpoint/2010/main" val="1826462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5.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0.wmf"/><Relationship Id="rId3" Type="http://schemas.openxmlformats.org/officeDocument/2006/relationships/oleObject" Target="../embeddings/oleObject15.bin"/><Relationship Id="rId7" Type="http://schemas.openxmlformats.org/officeDocument/2006/relationships/image" Target="../media/image17.wmf"/><Relationship Id="rId12"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6.bin"/><Relationship Id="rId11" Type="http://schemas.openxmlformats.org/officeDocument/2006/relationships/image" Target="../media/image19.wmf"/><Relationship Id="rId5" Type="http://schemas.openxmlformats.org/officeDocument/2006/relationships/image" Target="../media/image21.png"/><Relationship Id="rId10" Type="http://schemas.openxmlformats.org/officeDocument/2006/relationships/oleObject" Target="../embeddings/oleObject18.bin"/><Relationship Id="rId4" Type="http://schemas.openxmlformats.org/officeDocument/2006/relationships/image" Target="../media/image16.wmf"/><Relationship Id="rId9" Type="http://schemas.openxmlformats.org/officeDocument/2006/relationships/image" Target="../media/image18.wmf"/></Relationships>
</file>

<file path=ppt/slides/_rels/slide12.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3.wmf"/><Relationship Id="rId5" Type="http://schemas.openxmlformats.org/officeDocument/2006/relationships/oleObject" Target="../embeddings/oleObject21.bin"/><Relationship Id="rId4" Type="http://schemas.openxmlformats.org/officeDocument/2006/relationships/image" Target="../media/image22.wmf"/></Relationships>
</file>

<file path=ppt/slides/_rels/slide13.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6.wmf"/><Relationship Id="rId5" Type="http://schemas.openxmlformats.org/officeDocument/2006/relationships/oleObject" Target="../embeddings/oleObject24.bin"/><Relationship Id="rId4" Type="http://schemas.openxmlformats.org/officeDocument/2006/relationships/image" Target="../media/image25.wmf"/></Relationships>
</file>

<file path=ppt/slides/_rels/slide14.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6.bin"/><Relationship Id="rId7"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9.wmf"/><Relationship Id="rId5" Type="http://schemas.openxmlformats.org/officeDocument/2006/relationships/oleObject" Target="../embeddings/oleObject27.bin"/><Relationship Id="rId4" Type="http://schemas.openxmlformats.org/officeDocument/2006/relationships/image" Target="../media/image28.wmf"/></Relationships>
</file>

<file path=ppt/slides/_rels/slide15.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2.wmf"/><Relationship Id="rId5" Type="http://schemas.openxmlformats.org/officeDocument/2006/relationships/oleObject" Target="../embeddings/oleObject30.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2.bin"/></Relationships>
</file>

<file path=ppt/slides/_rels/slide16.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6.wmf"/><Relationship Id="rId5" Type="http://schemas.openxmlformats.org/officeDocument/2006/relationships/oleObject" Target="../embeddings/oleObject34.bin"/><Relationship Id="rId4" Type="http://schemas.openxmlformats.org/officeDocument/2006/relationships/image" Target="../media/image35.wmf"/></Relationships>
</file>

<file path=ppt/slides/_rels/slide17.xml.rels><?xml version="1.0" encoding="UTF-8" standalone="yes"?>
<Relationships xmlns="http://schemas.openxmlformats.org/package/2006/relationships"><Relationship Id="rId8" Type="http://schemas.openxmlformats.org/officeDocument/2006/relationships/image" Target="../media/image40.wmf"/><Relationship Id="rId13"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2.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9.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39.bin"/><Relationship Id="rId14" Type="http://schemas.openxmlformats.org/officeDocument/2006/relationships/image" Target="../media/image43.wmf"/></Relationships>
</file>

<file path=ppt/slides/_rels/slide18.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48.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5.wmf"/><Relationship Id="rId11" Type="http://schemas.openxmlformats.org/officeDocument/2006/relationships/oleObject" Target="../embeddings/oleObject46.bin"/><Relationship Id="rId5" Type="http://schemas.openxmlformats.org/officeDocument/2006/relationships/oleObject" Target="../embeddings/oleObject43.bin"/><Relationship Id="rId10" Type="http://schemas.openxmlformats.org/officeDocument/2006/relationships/image" Target="../media/image47.wmf"/><Relationship Id="rId4" Type="http://schemas.openxmlformats.org/officeDocument/2006/relationships/image" Target="../media/image44.wmf"/><Relationship Id="rId9" Type="http://schemas.openxmlformats.org/officeDocument/2006/relationships/oleObject" Target="../embeddings/oleObject45.bin"/></Relationships>
</file>

<file path=ppt/slides/_rels/slide19.x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oleObject" Target="../embeddings/oleObject47.bin"/><Relationship Id="rId7" Type="http://schemas.openxmlformats.org/officeDocument/2006/relationships/oleObject" Target="../embeddings/oleObject49.bin"/><Relationship Id="rId12" Type="http://schemas.openxmlformats.org/officeDocument/2006/relationships/image" Target="../media/image53.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50.wmf"/><Relationship Id="rId11" Type="http://schemas.openxmlformats.org/officeDocument/2006/relationships/oleObject" Target="../embeddings/oleObject51.bin"/><Relationship Id="rId5" Type="http://schemas.openxmlformats.org/officeDocument/2006/relationships/oleObject" Target="../embeddings/oleObject48.bin"/><Relationship Id="rId10" Type="http://schemas.openxmlformats.org/officeDocument/2006/relationships/image" Target="../media/image52.wmf"/><Relationship Id="rId4" Type="http://schemas.openxmlformats.org/officeDocument/2006/relationships/image" Target="../media/image49.wmf"/><Relationship Id="rId9" Type="http://schemas.openxmlformats.org/officeDocument/2006/relationships/oleObject" Target="../embeddings/oleObject50.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8.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55.wmf"/><Relationship Id="rId11" Type="http://schemas.openxmlformats.org/officeDocument/2006/relationships/oleObject" Target="../embeddings/oleObject56.bin"/><Relationship Id="rId5" Type="http://schemas.openxmlformats.org/officeDocument/2006/relationships/oleObject" Target="../embeddings/oleObject53.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5.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57.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59.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58.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60.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7.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9.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2.wmf"/><Relationship Id="rId5" Type="http://schemas.openxmlformats.org/officeDocument/2006/relationships/oleObject" Target="../embeddings/oleObject11.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D"/>
                </a:solidFill>
              </a:rPr>
              <a:t>Working with Formulas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itle 1"/>
          <p:cNvSpPr>
            <a:spLocks noGrp="1"/>
          </p:cNvSpPr>
          <p:nvPr>
            <p:ph type="title"/>
          </p:nvPr>
        </p:nvSpPr>
        <p:spPr/>
        <p:txBody>
          <a:bodyPr/>
          <a:lstStyle/>
          <a:p>
            <a:r>
              <a:rPr lang="en-US" dirty="0"/>
              <a:t>Example 1: Evaluating Formulas (cont.)</a:t>
            </a:r>
          </a:p>
        </p:txBody>
      </p:sp>
      <p:sp>
        <p:nvSpPr>
          <p:cNvPr id="4100" name="Content Placeholder 2"/>
          <p:cNvSpPr>
            <a:spLocks noGrp="1"/>
          </p:cNvSpPr>
          <p:nvPr>
            <p:ph idx="1"/>
          </p:nvPr>
        </p:nvSpPr>
        <p:spPr/>
        <p:txBody>
          <a:bodyPr/>
          <a:lstStyle/>
          <a:p>
            <a:pPr marL="457200" indent="-457200"/>
            <a:r>
              <a:rPr lang="en-US" b="1" dirty="0"/>
              <a:t>c.	</a:t>
            </a:r>
            <a:r>
              <a:rPr lang="en-US" dirty="0"/>
              <a:t>The lifting force, </a:t>
            </a:r>
            <a:r>
              <a:rPr lang="en-US" i="1" dirty="0"/>
              <a:t>F</a:t>
            </a:r>
            <a:r>
              <a:rPr lang="en-US" dirty="0"/>
              <a:t>,</a:t>
            </a:r>
            <a:r>
              <a:rPr lang="en-US" i="1" dirty="0"/>
              <a:t> </a:t>
            </a:r>
            <a:r>
              <a:rPr lang="en-US" dirty="0"/>
              <a:t>exerted on an airplane wing is found by multiplying some constant, </a:t>
            </a:r>
            <a:r>
              <a:rPr lang="en-US" i="1" dirty="0"/>
              <a:t>k</a:t>
            </a:r>
            <a:r>
              <a:rPr lang="en-US" dirty="0"/>
              <a:t>, by the area, </a:t>
            </a:r>
            <a:r>
              <a:rPr lang="en-US" i="1" dirty="0"/>
              <a:t>A</a:t>
            </a:r>
            <a:r>
              <a:rPr lang="en-US" dirty="0"/>
              <a:t>, of the wing’s surface and by the square of the plane’s velocity, </a:t>
            </a:r>
            <a:r>
              <a:rPr lang="en-US" i="1" dirty="0"/>
              <a:t>v</a:t>
            </a:r>
            <a:r>
              <a:rPr lang="en-US" dirty="0"/>
              <a:t>. The formula is </a:t>
            </a:r>
            <a:r>
              <a:rPr lang="en-US" i="1" dirty="0">
                <a:solidFill>
                  <a:srgbClr val="0000FF"/>
                </a:solidFill>
              </a:rPr>
              <a:t>F</a:t>
            </a:r>
            <a:r>
              <a:rPr lang="en-US" dirty="0">
                <a:solidFill>
                  <a:srgbClr val="0000FF"/>
                </a:solidFill>
              </a:rPr>
              <a:t> = </a:t>
            </a:r>
            <a:r>
              <a:rPr lang="en-US" i="1" dirty="0">
                <a:solidFill>
                  <a:srgbClr val="0000FF"/>
                </a:solidFill>
              </a:rPr>
              <a:t>kAv</a:t>
            </a:r>
            <a:r>
              <a:rPr lang="en-US" baseline="30000" dirty="0">
                <a:solidFill>
                  <a:srgbClr val="0000FF"/>
                </a:solidFill>
              </a:rPr>
              <a:t>2</a:t>
            </a:r>
            <a:r>
              <a:rPr lang="en-US" dirty="0"/>
              <a:t>. Find the force on a plane’s wing if the area of the wing is     </a:t>
            </a:r>
          </a:p>
          <a:p>
            <a:pPr marL="457200" indent="-457200"/>
            <a:r>
              <a:rPr lang="en-US" dirty="0">
                <a:solidFill>
                  <a:srgbClr val="0000FF"/>
                </a:solidFill>
              </a:rPr>
              <a:t>	120 ft</a:t>
            </a:r>
            <a:r>
              <a:rPr lang="en-US" baseline="30000" dirty="0">
                <a:solidFill>
                  <a:srgbClr val="0000FF"/>
                </a:solidFill>
              </a:rPr>
              <a:t>2</a:t>
            </a:r>
            <a:r>
              <a:rPr lang="en-US" dirty="0"/>
              <a:t>, </a:t>
            </a:r>
            <a:r>
              <a:rPr lang="en-US" i="1" dirty="0"/>
              <a:t>k</a:t>
            </a:r>
            <a:r>
              <a:rPr lang="en-US" dirty="0"/>
              <a:t> is     , and the plane is traveling </a:t>
            </a:r>
            <a:r>
              <a:rPr lang="en-US" dirty="0">
                <a:solidFill>
                  <a:srgbClr val="0000FF"/>
                </a:solidFill>
              </a:rPr>
              <a:t>80 miles </a:t>
            </a:r>
          </a:p>
          <a:p>
            <a:pPr marL="457200" indent="-457200"/>
            <a:r>
              <a:rPr lang="en-US" dirty="0">
                <a:solidFill>
                  <a:srgbClr val="0000FF"/>
                </a:solidFill>
              </a:rPr>
              <a:t>	per hour</a:t>
            </a:r>
            <a:r>
              <a:rPr lang="en-US" dirty="0"/>
              <a:t> during take off.</a:t>
            </a:r>
            <a:r>
              <a:rPr lang="en-US" i="1" dirty="0"/>
              <a:t> </a:t>
            </a:r>
          </a:p>
        </p:txBody>
      </p:sp>
      <p:graphicFrame>
        <p:nvGraphicFramePr>
          <p:cNvPr id="4098" name="Object 3"/>
          <p:cNvGraphicFramePr>
            <a:graphicFrameLocks noChangeAspect="1"/>
          </p:cNvGraphicFramePr>
          <p:nvPr/>
        </p:nvGraphicFramePr>
        <p:xfrm>
          <a:off x="2692400" y="3342423"/>
          <a:ext cx="279400" cy="838200"/>
        </p:xfrm>
        <a:graphic>
          <a:graphicData uri="http://schemas.openxmlformats.org/presentationml/2006/ole">
            <mc:AlternateContent xmlns:mc="http://schemas.openxmlformats.org/markup-compatibility/2006">
              <mc:Choice xmlns:v="urn:schemas-microsoft-com:vml" Requires="v">
                <p:oleObj spid="_x0000_s4103" name="Equation" r:id="rId3" imgW="279360" imgH="838080" progId="Equation.DSMT4">
                  <p:embed/>
                </p:oleObj>
              </mc:Choice>
              <mc:Fallback>
                <p:oleObj name="Equation" r:id="rId3" imgW="279360" imgH="8380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2400" y="3342423"/>
                        <a:ext cx="279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itle 1"/>
          <p:cNvSpPr>
            <a:spLocks noGrp="1"/>
          </p:cNvSpPr>
          <p:nvPr>
            <p:ph type="title"/>
          </p:nvPr>
        </p:nvSpPr>
        <p:spPr/>
        <p:txBody>
          <a:bodyPr/>
          <a:lstStyle/>
          <a:p>
            <a:r>
              <a:rPr lang="en-US" dirty="0"/>
              <a:t>Example 1: Evaluating Formulas (cont.)</a:t>
            </a:r>
          </a:p>
        </p:txBody>
      </p:sp>
      <p:sp>
        <p:nvSpPr>
          <p:cNvPr id="8" name="Content Placeholder 7"/>
          <p:cNvSpPr>
            <a:spLocks noGrp="1"/>
          </p:cNvSpPr>
          <p:nvPr>
            <p:ph idx="1"/>
          </p:nvPr>
        </p:nvSpPr>
        <p:spPr/>
        <p:txBody>
          <a:bodyPr/>
          <a:lstStyle/>
          <a:p>
            <a:r>
              <a:rPr lang="en-US" dirty="0"/>
              <a:t>	       We know that </a:t>
            </a:r>
            <a:r>
              <a:rPr lang="en-US" i="1" dirty="0">
                <a:solidFill>
                  <a:srgbClr val="0000FF"/>
                </a:solidFill>
              </a:rPr>
              <a:t>k </a:t>
            </a:r>
            <a:r>
              <a:rPr lang="en-US" dirty="0">
                <a:solidFill>
                  <a:srgbClr val="0000FF"/>
                </a:solidFill>
              </a:rPr>
              <a:t>=</a:t>
            </a:r>
            <a:r>
              <a:rPr lang="en-US" dirty="0"/>
              <a:t>     , </a:t>
            </a:r>
            <a:r>
              <a:rPr lang="en-US" i="1" dirty="0">
                <a:solidFill>
                  <a:srgbClr val="0000FF"/>
                </a:solidFill>
              </a:rPr>
              <a:t>A</a:t>
            </a:r>
            <a:r>
              <a:rPr lang="en-US" dirty="0">
                <a:solidFill>
                  <a:srgbClr val="0000FF"/>
                </a:solidFill>
              </a:rPr>
              <a:t> = 120</a:t>
            </a:r>
            <a:r>
              <a:rPr lang="en-US" dirty="0"/>
              <a:t>, and </a:t>
            </a:r>
            <a:r>
              <a:rPr lang="en-US" i="1" dirty="0">
                <a:solidFill>
                  <a:srgbClr val="0000FF"/>
                </a:solidFill>
              </a:rPr>
              <a:t>v</a:t>
            </a:r>
            <a:r>
              <a:rPr lang="en-US" dirty="0">
                <a:solidFill>
                  <a:srgbClr val="0000FF"/>
                </a:solidFill>
              </a:rPr>
              <a:t> = 80</a:t>
            </a:r>
            <a:r>
              <a:rPr lang="en-US" dirty="0"/>
              <a:t>. Substitution gives</a:t>
            </a:r>
            <a:r>
              <a:rPr lang="en-US" i="1" dirty="0"/>
              <a:t> </a:t>
            </a:r>
            <a:endParaRPr lang="en-US" dirty="0"/>
          </a:p>
          <a:p>
            <a:endParaRPr lang="en-US" dirty="0"/>
          </a:p>
          <a:p>
            <a:endParaRPr lang="en-US" dirty="0"/>
          </a:p>
        </p:txBody>
      </p:sp>
      <p:graphicFrame>
        <p:nvGraphicFramePr>
          <p:cNvPr id="5123" name="Object 5"/>
          <p:cNvGraphicFramePr>
            <a:graphicFrameLocks noChangeAspect="1"/>
          </p:cNvGraphicFramePr>
          <p:nvPr/>
        </p:nvGraphicFramePr>
        <p:xfrm>
          <a:off x="4572000" y="1143000"/>
          <a:ext cx="279400" cy="838200"/>
        </p:xfrm>
        <a:graphic>
          <a:graphicData uri="http://schemas.openxmlformats.org/presentationml/2006/ole">
            <mc:AlternateContent xmlns:mc="http://schemas.openxmlformats.org/markup-compatibility/2006">
              <mc:Choice xmlns:v="urn:schemas-microsoft-com:vml" Requires="v">
                <p:oleObj spid="_x0000_s5148" name="Equation" r:id="rId3" imgW="279360" imgH="838080" progId="Equation.DSMT4">
                  <p:embed/>
                </p:oleObj>
              </mc:Choice>
              <mc:Fallback>
                <p:oleObj name="Equation" r:id="rId3" imgW="279360" imgH="83808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143000"/>
                        <a:ext cx="279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6" name="TextBox 9"/>
          <p:cNvSpPr txBox="1">
            <a:spLocks noChangeArrowheads="1"/>
          </p:cNvSpPr>
          <p:nvPr/>
        </p:nvSpPr>
        <p:spPr bwMode="auto">
          <a:xfrm>
            <a:off x="4114800" y="4859592"/>
            <a:ext cx="3783013" cy="400050"/>
          </a:xfrm>
          <a:prstGeom prst="rect">
            <a:avLst/>
          </a:prstGeom>
          <a:noFill/>
          <a:ln w="9525">
            <a:noFill/>
            <a:miter lim="800000"/>
            <a:headEnd/>
            <a:tailEnd/>
          </a:ln>
        </p:spPr>
        <p:txBody>
          <a:bodyPr wrap="none">
            <a:spAutoFit/>
          </a:bodyPr>
          <a:lstStyle/>
          <a:p>
            <a:r>
              <a:rPr lang="en-US" sz="2000" dirty="0">
                <a:solidFill>
                  <a:srgbClr val="008080"/>
                </a:solidFill>
              </a:rPr>
              <a:t>(The force is measured in pounds.)</a:t>
            </a:r>
          </a:p>
        </p:txBody>
      </p:sp>
      <p:pic>
        <p:nvPicPr>
          <p:cNvPr id="5127" name="Picture 6"/>
          <p:cNvPicPr>
            <a:picLocks noChangeAspect="1" noChangeArrowheads="1"/>
          </p:cNvPicPr>
          <p:nvPr/>
        </p:nvPicPr>
        <p:blipFill>
          <a:blip r:embed="rId5"/>
          <a:srcRect/>
          <a:stretch>
            <a:fillRect/>
          </a:stretch>
        </p:blipFill>
        <p:spPr bwMode="auto">
          <a:xfrm>
            <a:off x="4495800" y="2590800"/>
            <a:ext cx="3686175" cy="1182688"/>
          </a:xfrm>
          <a:prstGeom prst="rect">
            <a:avLst/>
          </a:prstGeom>
          <a:noFill/>
          <a:ln w="28575" algn="ctr">
            <a:noFill/>
            <a:miter lim="800000"/>
            <a:headEnd/>
            <a:tailEnd/>
          </a:ln>
        </p:spPr>
      </p:pic>
      <p:graphicFrame>
        <p:nvGraphicFramePr>
          <p:cNvPr id="2" name="Object 4"/>
          <p:cNvGraphicFramePr>
            <a:graphicFrameLocks noChangeAspect="1"/>
          </p:cNvGraphicFramePr>
          <p:nvPr/>
        </p:nvGraphicFramePr>
        <p:xfrm>
          <a:off x="1242552" y="2362200"/>
          <a:ext cx="2095500" cy="838200"/>
        </p:xfrm>
        <a:graphic>
          <a:graphicData uri="http://schemas.openxmlformats.org/presentationml/2006/ole">
            <mc:AlternateContent xmlns:mc="http://schemas.openxmlformats.org/markup-compatibility/2006">
              <mc:Choice xmlns:v="urn:schemas-microsoft-com:vml" Requires="v">
                <p:oleObj spid="_x0000_s5149" name="Equation" r:id="rId6" imgW="2095200" imgH="838080" progId="Equation.DSMT4">
                  <p:embed/>
                </p:oleObj>
              </mc:Choice>
              <mc:Fallback>
                <p:oleObj name="Equation" r:id="rId6" imgW="209520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42552" y="236220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1509252" y="3308556"/>
          <a:ext cx="2095500" cy="838200"/>
        </p:xfrm>
        <a:graphic>
          <a:graphicData uri="http://schemas.openxmlformats.org/presentationml/2006/ole">
            <mc:AlternateContent xmlns:mc="http://schemas.openxmlformats.org/markup-compatibility/2006">
              <mc:Choice xmlns:v="urn:schemas-microsoft-com:vml" Requires="v">
                <p:oleObj spid="_x0000_s5150" name="Equation" r:id="rId8" imgW="2095200" imgH="838080" progId="Equation.DSMT4">
                  <p:embed/>
                </p:oleObj>
              </mc:Choice>
              <mc:Fallback>
                <p:oleObj name="Equation" r:id="rId8" imgW="209520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09252" y="3308556"/>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6"/>
          <p:cNvGraphicFramePr>
            <a:graphicFrameLocks noChangeAspect="1"/>
          </p:cNvGraphicFramePr>
          <p:nvPr/>
        </p:nvGraphicFramePr>
        <p:xfrm>
          <a:off x="1509252" y="4326192"/>
          <a:ext cx="1689100" cy="292100"/>
        </p:xfrm>
        <a:graphic>
          <a:graphicData uri="http://schemas.openxmlformats.org/presentationml/2006/ole">
            <mc:AlternateContent xmlns:mc="http://schemas.openxmlformats.org/markup-compatibility/2006">
              <mc:Choice xmlns:v="urn:schemas-microsoft-com:vml" Requires="v">
                <p:oleObj spid="_x0000_s5151" name="Equation" r:id="rId10" imgW="1688760" imgH="291960" progId="Equation.DSMT4">
                  <p:embed/>
                </p:oleObj>
              </mc:Choice>
              <mc:Fallback>
                <p:oleObj name="Equation" r:id="rId10" imgW="168876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09252" y="4326192"/>
                        <a:ext cx="1689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7"/>
          <p:cNvGraphicFramePr>
            <a:graphicFrameLocks noChangeAspect="1"/>
          </p:cNvGraphicFramePr>
          <p:nvPr/>
        </p:nvGraphicFramePr>
        <p:xfrm>
          <a:off x="1219200" y="4859592"/>
          <a:ext cx="2527300" cy="342900"/>
        </p:xfrm>
        <a:graphic>
          <a:graphicData uri="http://schemas.openxmlformats.org/presentationml/2006/ole">
            <mc:AlternateContent xmlns:mc="http://schemas.openxmlformats.org/markup-compatibility/2006">
              <mc:Choice xmlns:v="urn:schemas-microsoft-com:vml" Requires="v">
                <p:oleObj spid="_x0000_s5152" name="Equation" r:id="rId12" imgW="2527200" imgH="342720" progId="Equation.DSMT4">
                  <p:embed/>
                </p:oleObj>
              </mc:Choice>
              <mc:Fallback>
                <p:oleObj name="Equation" r:id="rId12" imgW="2527200" imgH="34272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19200" y="4859592"/>
                        <a:ext cx="2527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p:cNvSpPr/>
          <p:nvPr/>
        </p:nvSpPr>
        <p:spPr>
          <a:xfrm>
            <a:off x="457200" y="1290832"/>
            <a:ext cx="1606530" cy="523220"/>
          </a:xfrm>
          <a:prstGeom prst="rect">
            <a:avLst/>
          </a:prstGeom>
        </p:spPr>
        <p:txBody>
          <a:bodyPr wrap="none">
            <a:spAutoFit/>
          </a:bodyPr>
          <a:lstStyle/>
          <a:p>
            <a:r>
              <a:rPr lang="en-US" sz="2800" b="1" dirty="0"/>
              <a:t>Solution: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title"/>
          </p:nvPr>
        </p:nvSpPr>
        <p:spPr/>
        <p:txBody>
          <a:bodyPr/>
          <a:lstStyle/>
          <a:p>
            <a:r>
              <a:rPr lang="en-US" dirty="0"/>
              <a:t>Example 2: Solving for Different Variables</a:t>
            </a:r>
          </a:p>
        </p:txBody>
      </p:sp>
      <p:sp>
        <p:nvSpPr>
          <p:cNvPr id="6148" name="Content Placeholder 2"/>
          <p:cNvSpPr>
            <a:spLocks noGrp="1"/>
          </p:cNvSpPr>
          <p:nvPr>
            <p:ph idx="1"/>
          </p:nvPr>
        </p:nvSpPr>
        <p:spPr/>
        <p:txBody>
          <a:bodyPr/>
          <a:lstStyle/>
          <a:p>
            <a:pPr marL="457200" indent="-457200"/>
            <a:r>
              <a:rPr lang="en-US" b="1" dirty="0"/>
              <a:t>a.	</a:t>
            </a:r>
            <a:r>
              <a:rPr lang="en-US" dirty="0"/>
              <a:t>Given </a:t>
            </a:r>
            <a:r>
              <a:rPr lang="en-US" i="1" dirty="0">
                <a:solidFill>
                  <a:srgbClr val="0000FF"/>
                </a:solidFill>
              </a:rPr>
              <a:t>d = rt</a:t>
            </a:r>
            <a:r>
              <a:rPr lang="en-US" dirty="0"/>
              <a:t>, solve for </a:t>
            </a:r>
            <a:r>
              <a:rPr lang="en-US" i="1" dirty="0"/>
              <a:t>t</a:t>
            </a:r>
            <a:r>
              <a:rPr lang="en-US" dirty="0"/>
              <a:t> in terms of</a:t>
            </a:r>
            <a:r>
              <a:rPr lang="en-US" i="1" dirty="0"/>
              <a:t> d </a:t>
            </a:r>
            <a:r>
              <a:rPr lang="en-US" dirty="0"/>
              <a:t>and </a:t>
            </a:r>
            <a:r>
              <a:rPr lang="en-US" i="1" dirty="0"/>
              <a:t>r</a:t>
            </a:r>
            <a:r>
              <a:rPr lang="en-US" dirty="0"/>
              <a:t>. We want to represent the time in terms of distance and rate. We will use this concept later in word problems</a:t>
            </a:r>
            <a:r>
              <a:rPr lang="en-US" i="1" dirty="0"/>
              <a:t>.</a:t>
            </a:r>
          </a:p>
          <a:p>
            <a:pPr marL="457200" indent="-457200"/>
            <a:r>
              <a:rPr lang="en-US" b="1" dirty="0"/>
              <a:t>Solution: </a:t>
            </a:r>
            <a:r>
              <a:rPr lang="en-US" i="1" dirty="0"/>
              <a:t> </a:t>
            </a:r>
            <a:endParaRPr lang="en-US" dirty="0"/>
          </a:p>
        </p:txBody>
      </p:sp>
      <p:graphicFrame>
        <p:nvGraphicFramePr>
          <p:cNvPr id="2" name="Object 3"/>
          <p:cNvGraphicFramePr>
            <a:graphicFrameLocks noChangeAspect="1"/>
          </p:cNvGraphicFramePr>
          <p:nvPr/>
        </p:nvGraphicFramePr>
        <p:xfrm>
          <a:off x="2230692" y="3200400"/>
          <a:ext cx="5448300" cy="342900"/>
        </p:xfrm>
        <a:graphic>
          <a:graphicData uri="http://schemas.openxmlformats.org/presentationml/2006/ole">
            <mc:AlternateContent xmlns:mc="http://schemas.openxmlformats.org/markup-compatibility/2006">
              <mc:Choice xmlns:v="urn:schemas-microsoft-com:vml" Requires="v">
                <p:oleObj spid="_x0000_s6162" name="Equation" r:id="rId3" imgW="5448240" imgH="342720" progId="Equation.DSMT4">
                  <p:embed/>
                </p:oleObj>
              </mc:Choice>
              <mc:Fallback>
                <p:oleObj name="Equation" r:id="rId3" imgW="5448240" imgH="3427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0692" y="3200400"/>
                        <a:ext cx="5448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2148348" y="3687096"/>
          <a:ext cx="3708400" cy="838200"/>
        </p:xfrm>
        <a:graphic>
          <a:graphicData uri="http://schemas.openxmlformats.org/presentationml/2006/ole">
            <mc:AlternateContent xmlns:mc="http://schemas.openxmlformats.org/markup-compatibility/2006">
              <mc:Choice xmlns:v="urn:schemas-microsoft-com:vml" Requires="v">
                <p:oleObj spid="_x0000_s6163" name="Equation" r:id="rId5" imgW="3708360" imgH="838080" progId="Equation.DSMT4">
                  <p:embed/>
                </p:oleObj>
              </mc:Choice>
              <mc:Fallback>
                <p:oleObj name="Equation" r:id="rId5" imgW="37083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48348" y="3687096"/>
                        <a:ext cx="370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163096" y="4633452"/>
          <a:ext cx="2311400" cy="838200"/>
        </p:xfrm>
        <a:graphic>
          <a:graphicData uri="http://schemas.openxmlformats.org/presentationml/2006/ole">
            <mc:AlternateContent xmlns:mc="http://schemas.openxmlformats.org/markup-compatibility/2006">
              <mc:Choice xmlns:v="urn:schemas-microsoft-com:vml" Requires="v">
                <p:oleObj spid="_x0000_s6164" name="Equation" r:id="rId7" imgW="2311200" imgH="838080" progId="Equation.DSMT4">
                  <p:embed/>
                </p:oleObj>
              </mc:Choice>
              <mc:Fallback>
                <p:oleObj name="Equation" r:id="rId7" imgW="23112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63096" y="4633452"/>
                        <a:ext cx="231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itle 1"/>
          <p:cNvSpPr>
            <a:spLocks noGrp="1"/>
          </p:cNvSpPr>
          <p:nvPr>
            <p:ph type="title"/>
          </p:nvPr>
        </p:nvSpPr>
        <p:spPr/>
        <p:txBody>
          <a:bodyPr/>
          <a:lstStyle/>
          <a:p>
            <a:r>
              <a:rPr lang="en-US" dirty="0"/>
              <a:t>Example 2: Solving for Different Variables (cont.)</a:t>
            </a:r>
          </a:p>
        </p:txBody>
      </p:sp>
      <p:sp>
        <p:nvSpPr>
          <p:cNvPr id="7172" name="Content Placeholder 2"/>
          <p:cNvSpPr>
            <a:spLocks noGrp="1"/>
          </p:cNvSpPr>
          <p:nvPr>
            <p:ph idx="1"/>
          </p:nvPr>
        </p:nvSpPr>
        <p:spPr/>
        <p:txBody>
          <a:bodyPr/>
          <a:lstStyle/>
          <a:p>
            <a:pPr marL="457200" indent="-457200"/>
            <a:r>
              <a:rPr lang="en-US" b="1" dirty="0"/>
              <a:t>b.	</a:t>
            </a:r>
            <a:r>
              <a:rPr lang="en-US" dirty="0"/>
              <a:t>Given </a:t>
            </a:r>
            <a:r>
              <a:rPr lang="en-US" i="1" dirty="0">
                <a:solidFill>
                  <a:srgbClr val="0000FF"/>
                </a:solidFill>
              </a:rPr>
              <a:t>P = a </a:t>
            </a:r>
            <a:r>
              <a:rPr lang="en-US" dirty="0">
                <a:solidFill>
                  <a:srgbClr val="0000FF"/>
                </a:solidFill>
              </a:rPr>
              <a:t>+</a:t>
            </a:r>
            <a:r>
              <a:rPr lang="en-US" i="1" dirty="0">
                <a:solidFill>
                  <a:srgbClr val="0000FF"/>
                </a:solidFill>
              </a:rPr>
              <a:t> b </a:t>
            </a:r>
            <a:r>
              <a:rPr lang="en-US" dirty="0">
                <a:solidFill>
                  <a:srgbClr val="0000FF"/>
                </a:solidFill>
              </a:rPr>
              <a:t>+</a:t>
            </a:r>
            <a:r>
              <a:rPr lang="en-US" i="1" dirty="0">
                <a:solidFill>
                  <a:srgbClr val="0000FF"/>
                </a:solidFill>
              </a:rPr>
              <a:t> c</a:t>
            </a:r>
            <a:r>
              <a:rPr lang="en-US" dirty="0"/>
              <a:t>, solve for </a:t>
            </a:r>
            <a:r>
              <a:rPr lang="en-US" i="1" dirty="0"/>
              <a:t>a</a:t>
            </a:r>
            <a:r>
              <a:rPr lang="en-US" dirty="0"/>
              <a:t> in terms of </a:t>
            </a:r>
            <a:r>
              <a:rPr lang="en-US" i="1" dirty="0"/>
              <a:t>P</a:t>
            </a:r>
            <a:r>
              <a:rPr lang="en-US" dirty="0"/>
              <a:t>, </a:t>
            </a:r>
            <a:r>
              <a:rPr lang="en-US" i="1" dirty="0"/>
              <a:t>b</a:t>
            </a:r>
            <a:r>
              <a:rPr lang="en-US" dirty="0"/>
              <a:t>, and </a:t>
            </a:r>
            <a:r>
              <a:rPr lang="en-US" i="1" dirty="0"/>
              <a:t>c</a:t>
            </a:r>
            <a:r>
              <a:rPr lang="en-US" dirty="0"/>
              <a:t>. This would be a convenient form for the case in which we know the perimeter and two sides of a triangle and want to find the third side. </a:t>
            </a:r>
          </a:p>
          <a:p>
            <a:pPr marL="457200" indent="-457200"/>
            <a:r>
              <a:rPr lang="en-US" b="1" dirty="0"/>
              <a:t>Solution: </a:t>
            </a:r>
            <a:r>
              <a:rPr lang="en-US" i="1" dirty="0"/>
              <a:t> </a:t>
            </a:r>
            <a:endParaRPr lang="en-US" dirty="0"/>
          </a:p>
        </p:txBody>
      </p:sp>
      <p:graphicFrame>
        <p:nvGraphicFramePr>
          <p:cNvPr id="2" name="Object 3"/>
          <p:cNvGraphicFramePr>
            <a:graphicFrameLocks noChangeAspect="1"/>
          </p:cNvGraphicFramePr>
          <p:nvPr/>
        </p:nvGraphicFramePr>
        <p:xfrm>
          <a:off x="1600200" y="3780504"/>
          <a:ext cx="7239000" cy="342900"/>
        </p:xfrm>
        <a:graphic>
          <a:graphicData uri="http://schemas.openxmlformats.org/presentationml/2006/ole">
            <mc:AlternateContent xmlns:mc="http://schemas.openxmlformats.org/markup-compatibility/2006">
              <mc:Choice xmlns:v="urn:schemas-microsoft-com:vml" Requires="v">
                <p:oleObj spid="_x0000_s7186" name="Equation" r:id="rId3" imgW="7238880" imgH="342720" progId="Equation.DSMT4">
                  <p:embed/>
                </p:oleObj>
              </mc:Choice>
              <mc:Fallback>
                <p:oleObj name="Equation" r:id="rId3" imgW="7238880" imgH="3427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3780504"/>
                        <a:ext cx="7239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641556" y="4311444"/>
          <a:ext cx="6426200" cy="368300"/>
        </p:xfrm>
        <a:graphic>
          <a:graphicData uri="http://schemas.openxmlformats.org/presentationml/2006/ole">
            <mc:AlternateContent xmlns:mc="http://schemas.openxmlformats.org/markup-compatibility/2006">
              <mc:Choice xmlns:v="urn:schemas-microsoft-com:vml" Requires="v">
                <p:oleObj spid="_x0000_s7187" name="Equation" r:id="rId5" imgW="6426000" imgH="368280" progId="Equation.DSMT4">
                  <p:embed/>
                </p:oleObj>
              </mc:Choice>
              <mc:Fallback>
                <p:oleObj name="Equation" r:id="rId5" imgW="6426000" imgH="3682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1556" y="4311444"/>
                        <a:ext cx="6426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653844" y="4830096"/>
          <a:ext cx="4686300" cy="342900"/>
        </p:xfrm>
        <a:graphic>
          <a:graphicData uri="http://schemas.openxmlformats.org/presentationml/2006/ole">
            <mc:AlternateContent xmlns:mc="http://schemas.openxmlformats.org/markup-compatibility/2006">
              <mc:Choice xmlns:v="urn:schemas-microsoft-com:vml" Requires="v">
                <p:oleObj spid="_x0000_s7188" name="Equation" r:id="rId7" imgW="4686120" imgH="342720" progId="Equation.DSMT4">
                  <p:embed/>
                </p:oleObj>
              </mc:Choice>
              <mc:Fallback>
                <p:oleObj name="Equation" r:id="rId7" imgW="4686120" imgH="3427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3844" y="4830096"/>
                        <a:ext cx="4686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itle 1"/>
          <p:cNvSpPr>
            <a:spLocks noGrp="1"/>
          </p:cNvSpPr>
          <p:nvPr>
            <p:ph type="title"/>
          </p:nvPr>
        </p:nvSpPr>
        <p:spPr/>
        <p:txBody>
          <a:bodyPr/>
          <a:lstStyle/>
          <a:p>
            <a:r>
              <a:rPr lang="en-US" dirty="0"/>
              <a:t>Example 2: Solving for Different Variables (cont.)</a:t>
            </a:r>
          </a:p>
        </p:txBody>
      </p:sp>
      <p:sp>
        <p:nvSpPr>
          <p:cNvPr id="8197" name="Content Placeholder 2"/>
          <p:cNvSpPr>
            <a:spLocks noGrp="1"/>
          </p:cNvSpPr>
          <p:nvPr>
            <p:ph idx="1"/>
          </p:nvPr>
        </p:nvSpPr>
        <p:spPr/>
        <p:txBody>
          <a:bodyPr/>
          <a:lstStyle/>
          <a:p>
            <a:pPr marL="457200" indent="-457200"/>
            <a:r>
              <a:rPr lang="en-US" b="1" dirty="0"/>
              <a:t>c.	</a:t>
            </a:r>
            <a:r>
              <a:rPr lang="en-US" dirty="0"/>
              <a:t>Given                          as in Example 1b, solve for </a:t>
            </a:r>
            <a:r>
              <a:rPr lang="en-US" i="1" dirty="0"/>
              <a:t>F</a:t>
            </a:r>
            <a:r>
              <a:rPr lang="en-US" dirty="0"/>
              <a:t> in </a:t>
            </a:r>
          </a:p>
          <a:p>
            <a:pPr marL="457200" indent="-457200">
              <a:spcBef>
                <a:spcPts val="1200"/>
              </a:spcBef>
            </a:pPr>
            <a:r>
              <a:rPr lang="en-US" dirty="0"/>
              <a:t>	terms of </a:t>
            </a:r>
            <a:r>
              <a:rPr lang="en-US" i="1" dirty="0"/>
              <a:t>C</a:t>
            </a:r>
            <a:r>
              <a:rPr lang="en-US" dirty="0"/>
              <a:t>. This would give a formula for finding Fahrenheit temperature given a Celsius temperature value. </a:t>
            </a:r>
          </a:p>
          <a:p>
            <a:pPr marL="457200" indent="-457200"/>
            <a:r>
              <a:rPr lang="en-US" b="1" dirty="0"/>
              <a:t>Solution: </a:t>
            </a:r>
            <a:r>
              <a:rPr lang="en-US" i="1" dirty="0"/>
              <a:t> </a:t>
            </a:r>
            <a:endParaRPr lang="en-US" dirty="0"/>
          </a:p>
        </p:txBody>
      </p:sp>
      <p:graphicFrame>
        <p:nvGraphicFramePr>
          <p:cNvPr id="8194" name="Object 3"/>
          <p:cNvGraphicFramePr>
            <a:graphicFrameLocks noChangeAspect="1"/>
          </p:cNvGraphicFramePr>
          <p:nvPr/>
        </p:nvGraphicFramePr>
        <p:xfrm>
          <a:off x="1905000" y="1130712"/>
          <a:ext cx="1981200" cy="838200"/>
        </p:xfrm>
        <a:graphic>
          <a:graphicData uri="http://schemas.openxmlformats.org/presentationml/2006/ole">
            <mc:AlternateContent xmlns:mc="http://schemas.openxmlformats.org/markup-compatibility/2006">
              <mc:Choice xmlns:v="urn:schemas-microsoft-com:vml" Requires="v">
                <p:oleObj spid="_x0000_s8210" name="Equation" r:id="rId3" imgW="1981080" imgH="838080" progId="Equation.DSMT4">
                  <p:embed/>
                </p:oleObj>
              </mc:Choice>
              <mc:Fallback>
                <p:oleObj name="Equation" r:id="rId3" imgW="1981080" imgH="8380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1130712"/>
                        <a:ext cx="1981200" cy="8382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 name="Object 4"/>
          <p:cNvGraphicFramePr>
            <a:graphicFrameLocks noChangeAspect="1"/>
          </p:cNvGraphicFramePr>
          <p:nvPr/>
        </p:nvGraphicFramePr>
        <p:xfrm>
          <a:off x="2209800" y="3780504"/>
          <a:ext cx="5029200" cy="838200"/>
        </p:xfrm>
        <a:graphic>
          <a:graphicData uri="http://schemas.openxmlformats.org/presentationml/2006/ole">
            <mc:AlternateContent xmlns:mc="http://schemas.openxmlformats.org/markup-compatibility/2006">
              <mc:Choice xmlns:v="urn:schemas-microsoft-com:vml" Requires="v">
                <p:oleObj spid="_x0000_s8211" name="Equation" r:id="rId5" imgW="5029200" imgH="838080" progId="Equation.DSMT4">
                  <p:embed/>
                </p:oleObj>
              </mc:Choice>
              <mc:Fallback>
                <p:oleObj name="Equation" r:id="rId5" imgW="50292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3780504"/>
                        <a:ext cx="502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1820196" y="4771104"/>
          <a:ext cx="5829300" cy="838200"/>
        </p:xfrm>
        <a:graphic>
          <a:graphicData uri="http://schemas.openxmlformats.org/presentationml/2006/ole">
            <mc:AlternateContent xmlns:mc="http://schemas.openxmlformats.org/markup-compatibility/2006">
              <mc:Choice xmlns:v="urn:schemas-microsoft-com:vml" Requires="v">
                <p:oleObj spid="_x0000_s8212" name="Equation" r:id="rId7" imgW="5829120" imgH="838080" progId="Equation.DSMT4">
                  <p:embed/>
                </p:oleObj>
              </mc:Choice>
              <mc:Fallback>
                <p:oleObj name="Equation" r:id="rId7" imgW="58291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0196" y="4771104"/>
                        <a:ext cx="582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1"/>
          <p:cNvSpPr>
            <a:spLocks noGrp="1"/>
          </p:cNvSpPr>
          <p:nvPr>
            <p:ph type="title"/>
          </p:nvPr>
        </p:nvSpPr>
        <p:spPr/>
        <p:txBody>
          <a:bodyPr/>
          <a:lstStyle/>
          <a:p>
            <a:r>
              <a:rPr lang="en-US" dirty="0"/>
              <a:t>Example 2: Solving for Different Variables (cont.)</a:t>
            </a:r>
          </a:p>
        </p:txBody>
      </p:sp>
      <p:sp>
        <p:nvSpPr>
          <p:cNvPr id="9221" name="Content Placeholder 2"/>
          <p:cNvSpPr>
            <a:spLocks noGrp="1"/>
          </p:cNvSpPr>
          <p:nvPr>
            <p:ph idx="1"/>
          </p:nvPr>
        </p:nvSpPr>
        <p:spPr/>
        <p:txBody>
          <a:bodyPr>
            <a:normAutofit lnSpcReduction="10000"/>
          </a:bodyPr>
          <a:lstStyle/>
          <a:p>
            <a:pPr marL="457200" indent="-457200"/>
            <a:endParaRPr lang="en-US" dirty="0"/>
          </a:p>
          <a:p>
            <a:pPr marL="457200" indent="-457200"/>
            <a:endParaRPr lang="en-US" dirty="0"/>
          </a:p>
          <a:p>
            <a:pPr marL="457200" indent="-457200"/>
            <a:endParaRPr lang="en-US" dirty="0"/>
          </a:p>
          <a:p>
            <a:pPr marL="457200" indent="-457200"/>
            <a:endParaRPr lang="en-US" dirty="0"/>
          </a:p>
          <a:p>
            <a:pPr marL="457200" indent="-457200">
              <a:spcBef>
                <a:spcPts val="1800"/>
              </a:spcBef>
            </a:pPr>
            <a:r>
              <a:rPr lang="en-US" dirty="0"/>
              <a:t>Thus, </a:t>
            </a:r>
          </a:p>
          <a:p>
            <a:pPr marL="457200" indent="-457200"/>
            <a:endParaRPr lang="en-US" dirty="0"/>
          </a:p>
          <a:p>
            <a:pPr marL="457200" indent="-457200"/>
            <a:endParaRPr lang="en-US" dirty="0"/>
          </a:p>
          <a:p>
            <a:pPr marL="457200" indent="-457200"/>
            <a:endParaRPr lang="en-US" dirty="0"/>
          </a:p>
          <a:p>
            <a:pPr marL="457200" indent="-457200"/>
            <a:r>
              <a:rPr lang="en-US" dirty="0"/>
              <a:t>These are two forms of the same formula.</a:t>
            </a:r>
          </a:p>
        </p:txBody>
      </p:sp>
      <p:graphicFrame>
        <p:nvGraphicFramePr>
          <p:cNvPr id="2" name="Object 4"/>
          <p:cNvGraphicFramePr>
            <a:graphicFrameLocks noChangeAspect="1"/>
          </p:cNvGraphicFramePr>
          <p:nvPr/>
        </p:nvGraphicFramePr>
        <p:xfrm>
          <a:off x="2423652" y="1113504"/>
          <a:ext cx="3009900" cy="838200"/>
        </p:xfrm>
        <a:graphic>
          <a:graphicData uri="http://schemas.openxmlformats.org/presentationml/2006/ole">
            <mc:AlternateContent xmlns:mc="http://schemas.openxmlformats.org/markup-compatibility/2006">
              <mc:Choice xmlns:v="urn:schemas-microsoft-com:vml" Requires="v">
                <p:oleObj spid="_x0000_s9240" name="Equation" r:id="rId3" imgW="3009600" imgH="838080" progId="Equation.DSMT4">
                  <p:embed/>
                </p:oleObj>
              </mc:Choice>
              <mc:Fallback>
                <p:oleObj name="Equation" r:id="rId3" imgW="300960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23652" y="1113504"/>
                        <a:ext cx="300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1750140" y="2057400"/>
          <a:ext cx="4991100" cy="838200"/>
        </p:xfrm>
        <a:graphic>
          <a:graphicData uri="http://schemas.openxmlformats.org/presentationml/2006/ole">
            <mc:AlternateContent xmlns:mc="http://schemas.openxmlformats.org/markup-compatibility/2006">
              <mc:Choice xmlns:v="urn:schemas-microsoft-com:vml" Requires="v">
                <p:oleObj spid="_x0000_s9241" name="Equation" r:id="rId5" imgW="4991040" imgH="838080" progId="Equation.DSMT4">
                  <p:embed/>
                </p:oleObj>
              </mc:Choice>
              <mc:Fallback>
                <p:oleObj name="Equation" r:id="rId5" imgW="499104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0140" y="2057400"/>
                        <a:ext cx="499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extLst>
              <p:ext uri="{D42A27DB-BD31-4B8C-83A1-F6EECF244321}">
                <p14:modId xmlns:p14="http://schemas.microsoft.com/office/powerpoint/2010/main" val="1638757867"/>
              </p:ext>
            </p:extLst>
          </p:nvPr>
        </p:nvGraphicFramePr>
        <p:xfrm>
          <a:off x="2288254" y="3170904"/>
          <a:ext cx="4508500" cy="838200"/>
        </p:xfrm>
        <a:graphic>
          <a:graphicData uri="http://schemas.openxmlformats.org/presentationml/2006/ole">
            <mc:AlternateContent xmlns:mc="http://schemas.openxmlformats.org/markup-compatibility/2006">
              <mc:Choice xmlns:v="urn:schemas-microsoft-com:vml" Requires="v">
                <p:oleObj spid="_x0000_s9242" name="Equation" r:id="rId7" imgW="4508280" imgH="838080" progId="Equation.DSMT4">
                  <p:embed/>
                </p:oleObj>
              </mc:Choice>
              <mc:Fallback>
                <p:oleObj name="Equation" r:id="rId7" imgW="45082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8254" y="3170904"/>
                        <a:ext cx="450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extLst>
              <p:ext uri="{D42A27DB-BD31-4B8C-83A1-F6EECF244321}">
                <p14:modId xmlns:p14="http://schemas.microsoft.com/office/powerpoint/2010/main" val="1160548996"/>
              </p:ext>
            </p:extLst>
          </p:nvPr>
        </p:nvGraphicFramePr>
        <p:xfrm>
          <a:off x="2320925" y="4102100"/>
          <a:ext cx="4051300" cy="838200"/>
        </p:xfrm>
        <a:graphic>
          <a:graphicData uri="http://schemas.openxmlformats.org/presentationml/2006/ole">
            <mc:AlternateContent xmlns:mc="http://schemas.openxmlformats.org/markup-compatibility/2006">
              <mc:Choice xmlns:v="urn:schemas-microsoft-com:vml" Requires="v">
                <p:oleObj spid="_x0000_s9243" name="Equation" r:id="rId9" imgW="4051080" imgH="838080" progId="Equation.DSMT4">
                  <p:embed/>
                </p:oleObj>
              </mc:Choice>
              <mc:Fallback>
                <p:oleObj name="Equation" r:id="rId9" imgW="4051080" imgH="838080" progId="Equation.DSMT4">
                  <p:embed/>
                  <p:pic>
                    <p:nvPicPr>
                      <p:cNvPr id="0" name="Picture 7"/>
                      <p:cNvPicPr>
                        <a:picLocks noChangeAspect="1" noChangeArrowheads="1"/>
                      </p:cNvPicPr>
                      <p:nvPr/>
                    </p:nvPicPr>
                    <p:blipFill>
                      <a:blip r:embed="rId10"/>
                      <a:srcRect/>
                      <a:stretch>
                        <a:fillRect/>
                      </a:stretch>
                    </p:blipFill>
                    <p:spPr bwMode="auto">
                      <a:xfrm>
                        <a:off x="2320925" y="4102100"/>
                        <a:ext cx="405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itle 1"/>
          <p:cNvSpPr>
            <a:spLocks noGrp="1"/>
          </p:cNvSpPr>
          <p:nvPr>
            <p:ph type="title"/>
          </p:nvPr>
        </p:nvSpPr>
        <p:spPr/>
        <p:txBody>
          <a:bodyPr/>
          <a:lstStyle/>
          <a:p>
            <a:r>
              <a:rPr lang="en-US" dirty="0"/>
              <a:t>Example 2: Solving for Different Variables (cont.)</a:t>
            </a:r>
          </a:p>
        </p:txBody>
      </p:sp>
      <p:sp>
        <p:nvSpPr>
          <p:cNvPr id="3" name="Content Placeholder 2"/>
          <p:cNvSpPr>
            <a:spLocks noGrp="1"/>
          </p:cNvSpPr>
          <p:nvPr>
            <p:ph idx="1"/>
          </p:nvPr>
        </p:nvSpPr>
        <p:spPr/>
        <p:txBody>
          <a:bodyPr/>
          <a:lstStyle/>
          <a:p>
            <a:pPr marL="457200" indent="-457200">
              <a:defRPr/>
            </a:pPr>
            <a:r>
              <a:rPr lang="en-US" b="1" dirty="0"/>
              <a:t>d.</a:t>
            </a:r>
            <a:r>
              <a:rPr lang="en-US" dirty="0"/>
              <a:t>	Given the equation </a:t>
            </a:r>
            <a:r>
              <a:rPr lang="en-US" dirty="0">
                <a:solidFill>
                  <a:srgbClr val="0000FF"/>
                </a:solidFill>
              </a:rPr>
              <a:t>2</a:t>
            </a:r>
            <a:r>
              <a:rPr lang="en-US" i="1" dirty="0">
                <a:solidFill>
                  <a:srgbClr val="0000FF"/>
                </a:solidFill>
              </a:rPr>
              <a:t>x </a:t>
            </a:r>
            <a:r>
              <a:rPr lang="en-US" dirty="0">
                <a:solidFill>
                  <a:srgbClr val="0000FF"/>
                </a:solidFill>
              </a:rPr>
              <a:t>+ 4</a:t>
            </a:r>
            <a:r>
              <a:rPr lang="en-US" i="1" dirty="0">
                <a:solidFill>
                  <a:srgbClr val="0000FF"/>
                </a:solidFill>
              </a:rPr>
              <a:t>y</a:t>
            </a:r>
            <a:r>
              <a:rPr lang="en-US" dirty="0">
                <a:solidFill>
                  <a:srgbClr val="0000FF"/>
                </a:solidFill>
              </a:rPr>
              <a:t> = 10</a:t>
            </a:r>
            <a:r>
              <a:rPr lang="en-US" dirty="0"/>
              <a:t>, </a:t>
            </a:r>
            <a:r>
              <a:rPr lang="en-US" b="1" dirty="0"/>
              <a:t>(i.) </a:t>
            </a:r>
            <a:r>
              <a:rPr lang="en-US" dirty="0"/>
              <a:t>solve first for </a:t>
            </a:r>
            <a:r>
              <a:rPr lang="en-US" i="1" dirty="0"/>
              <a:t>x</a:t>
            </a:r>
            <a:r>
              <a:rPr lang="en-US" dirty="0"/>
              <a:t> in terms of </a:t>
            </a:r>
            <a:r>
              <a:rPr lang="en-US" i="1" dirty="0"/>
              <a:t>y</a:t>
            </a:r>
            <a:r>
              <a:rPr lang="en-US" dirty="0"/>
              <a:t>, and then </a:t>
            </a:r>
            <a:r>
              <a:rPr lang="en-US" b="1" dirty="0"/>
              <a:t>(ii.)</a:t>
            </a:r>
            <a:r>
              <a:rPr lang="en-US" dirty="0"/>
              <a:t> solve for </a:t>
            </a:r>
            <a:r>
              <a:rPr lang="en-US" i="1" dirty="0"/>
              <a:t>y</a:t>
            </a:r>
            <a:r>
              <a:rPr lang="en-US" dirty="0"/>
              <a:t> in terms of </a:t>
            </a:r>
            <a:r>
              <a:rPr lang="en-US" i="1" dirty="0"/>
              <a:t>x</a:t>
            </a:r>
            <a:r>
              <a:rPr lang="en-US" dirty="0"/>
              <a:t>. This equation is typical of the algebraic equations that we will discuss in Chapter 7.</a:t>
            </a:r>
            <a:r>
              <a:rPr lang="en-US" b="1" i="1" dirty="0"/>
              <a:t> </a:t>
            </a:r>
          </a:p>
          <a:p>
            <a:pPr>
              <a:defRPr/>
            </a:pPr>
            <a:r>
              <a:rPr lang="en-US" b="1" dirty="0"/>
              <a:t>Solution:</a:t>
            </a:r>
            <a:endParaRPr lang="en-US" dirty="0"/>
          </a:p>
        </p:txBody>
      </p:sp>
      <p:graphicFrame>
        <p:nvGraphicFramePr>
          <p:cNvPr id="2" name="Object 3"/>
          <p:cNvGraphicFramePr>
            <a:graphicFrameLocks noChangeAspect="1"/>
          </p:cNvGraphicFramePr>
          <p:nvPr/>
        </p:nvGraphicFramePr>
        <p:xfrm>
          <a:off x="1919748" y="3835400"/>
          <a:ext cx="5181600" cy="355600"/>
        </p:xfrm>
        <a:graphic>
          <a:graphicData uri="http://schemas.openxmlformats.org/presentationml/2006/ole">
            <mc:AlternateContent xmlns:mc="http://schemas.openxmlformats.org/markup-compatibility/2006">
              <mc:Choice xmlns:v="urn:schemas-microsoft-com:vml" Requires="v">
                <p:oleObj spid="_x0000_s10258" name="Equation" r:id="rId3" imgW="5181480" imgH="355320" progId="Equation.DSMT4">
                  <p:embed/>
                </p:oleObj>
              </mc:Choice>
              <mc:Fallback>
                <p:oleObj name="Equation" r:id="rId3" imgW="5181480" imgH="3553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9748" y="3835400"/>
                        <a:ext cx="5181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1219200" y="4366752"/>
          <a:ext cx="6985000" cy="723900"/>
        </p:xfrm>
        <a:graphic>
          <a:graphicData uri="http://schemas.openxmlformats.org/presentationml/2006/ole">
            <mc:AlternateContent xmlns:mc="http://schemas.openxmlformats.org/markup-compatibility/2006">
              <mc:Choice xmlns:v="urn:schemas-microsoft-com:vml" Requires="v">
                <p:oleObj spid="_x0000_s10259" name="Equation" r:id="rId5" imgW="6984720" imgH="723600" progId="Equation.DSMT4">
                  <p:embed/>
                </p:oleObj>
              </mc:Choice>
              <mc:Fallback>
                <p:oleObj name="Equation" r:id="rId5" imgW="6984720" imgH="7236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4366752"/>
                        <a:ext cx="69850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605548" y="5073444"/>
          <a:ext cx="1752600" cy="355600"/>
        </p:xfrm>
        <a:graphic>
          <a:graphicData uri="http://schemas.openxmlformats.org/presentationml/2006/ole">
            <mc:AlternateContent xmlns:mc="http://schemas.openxmlformats.org/markup-compatibility/2006">
              <mc:Choice xmlns:v="urn:schemas-microsoft-com:vml" Requires="v">
                <p:oleObj spid="_x0000_s10260" name="Equation" r:id="rId7" imgW="1752480" imgH="355320" progId="Equation.DSMT4">
                  <p:embed/>
                </p:oleObj>
              </mc:Choice>
              <mc:Fallback>
                <p:oleObj name="Equation" r:id="rId7" imgW="1752480" imgH="355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05548" y="5073444"/>
                        <a:ext cx="1752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1900549" y="3062748"/>
            <a:ext cx="3219599" cy="523220"/>
          </a:xfrm>
          <a:prstGeom prst="rect">
            <a:avLst/>
          </a:prstGeom>
        </p:spPr>
        <p:txBody>
          <a:bodyPr wrap="none">
            <a:spAutoFit/>
          </a:bodyPr>
          <a:lstStyle/>
          <a:p>
            <a:r>
              <a:rPr lang="en-US" sz="2800" b="1" dirty="0"/>
              <a:t>i. </a:t>
            </a:r>
            <a:r>
              <a:rPr lang="en-US" sz="2800" dirty="0"/>
              <a:t>Solving for </a:t>
            </a:r>
            <a:r>
              <a:rPr lang="en-US" sz="2800" i="1" dirty="0"/>
              <a:t>x </a:t>
            </a:r>
            <a:r>
              <a:rPr lang="en-US" sz="2800" dirty="0"/>
              <a:t>yields</a:t>
            </a:r>
            <a:r>
              <a:rPr lang="en-US" sz="2800" b="1" i="1" dirty="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itle 1"/>
          <p:cNvSpPr>
            <a:spLocks noGrp="1"/>
          </p:cNvSpPr>
          <p:nvPr>
            <p:ph type="title"/>
          </p:nvPr>
        </p:nvSpPr>
        <p:spPr/>
        <p:txBody>
          <a:bodyPr/>
          <a:lstStyle/>
          <a:p>
            <a:r>
              <a:rPr lang="en-US" dirty="0"/>
              <a:t>Example 2: Solving for Different Variables (cont.)</a:t>
            </a:r>
          </a:p>
        </p:txBody>
      </p:sp>
      <p:sp>
        <p:nvSpPr>
          <p:cNvPr id="11269" name="Content Placeholder 2"/>
          <p:cNvSpPr>
            <a:spLocks noGrp="1"/>
          </p:cNvSpPr>
          <p:nvPr>
            <p:ph idx="1"/>
          </p:nvPr>
        </p:nvSpPr>
        <p:spPr/>
        <p:txBody>
          <a:bodyPr/>
          <a:lstStyle/>
          <a:p>
            <a:pPr>
              <a:spcBef>
                <a:spcPts val="0"/>
              </a:spcBef>
            </a:pPr>
            <a:endParaRPr lang="en-US" b="1" dirty="0"/>
          </a:p>
          <a:p>
            <a:pPr>
              <a:spcBef>
                <a:spcPts val="0"/>
              </a:spcBef>
            </a:pPr>
            <a:endParaRPr lang="en-US" b="1" dirty="0"/>
          </a:p>
          <a:p>
            <a:pPr>
              <a:spcBef>
                <a:spcPts val="0"/>
              </a:spcBef>
            </a:pPr>
            <a:endParaRPr lang="en-US" b="1" dirty="0"/>
          </a:p>
          <a:p>
            <a:pPr>
              <a:spcBef>
                <a:spcPts val="0"/>
              </a:spcBef>
            </a:pPr>
            <a:endParaRPr lang="en-US" b="1" dirty="0"/>
          </a:p>
          <a:p>
            <a:pPr>
              <a:spcBef>
                <a:spcPts val="0"/>
              </a:spcBef>
            </a:pPr>
            <a:endParaRPr lang="en-US" b="1" dirty="0"/>
          </a:p>
          <a:p>
            <a:r>
              <a:rPr lang="en-US" b="1" dirty="0"/>
              <a:t>ii. </a:t>
            </a:r>
            <a:r>
              <a:rPr lang="en-US" dirty="0"/>
              <a:t>Solving for </a:t>
            </a:r>
            <a:r>
              <a:rPr lang="en-US" i="1" dirty="0"/>
              <a:t>y </a:t>
            </a:r>
            <a:r>
              <a:rPr lang="en-US" dirty="0"/>
              <a:t>yields</a:t>
            </a:r>
            <a:r>
              <a:rPr lang="en-US" b="1" i="1" dirty="0"/>
              <a:t> </a:t>
            </a:r>
            <a:endParaRPr lang="en-US" dirty="0"/>
          </a:p>
        </p:txBody>
      </p:sp>
      <p:graphicFrame>
        <p:nvGraphicFramePr>
          <p:cNvPr id="2" name="Object 4"/>
          <p:cNvGraphicFramePr>
            <a:graphicFrameLocks noChangeAspect="1"/>
          </p:cNvGraphicFramePr>
          <p:nvPr/>
        </p:nvGraphicFramePr>
        <p:xfrm>
          <a:off x="2696496" y="1189704"/>
          <a:ext cx="4508500" cy="838200"/>
        </p:xfrm>
        <a:graphic>
          <a:graphicData uri="http://schemas.openxmlformats.org/presentationml/2006/ole">
            <mc:AlternateContent xmlns:mc="http://schemas.openxmlformats.org/markup-compatibility/2006">
              <mc:Choice xmlns:v="urn:schemas-microsoft-com:vml" Requires="v">
                <p:oleObj spid="_x0000_s11298" name="Equation" r:id="rId3" imgW="4508280" imgH="838080" progId="Equation.DSMT4">
                  <p:embed/>
                </p:oleObj>
              </mc:Choice>
              <mc:Fallback>
                <p:oleObj name="Equation" r:id="rId3" imgW="450828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6496" y="1189704"/>
                        <a:ext cx="450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2925096" y="2133600"/>
          <a:ext cx="2857500" cy="838200"/>
        </p:xfrm>
        <a:graphic>
          <a:graphicData uri="http://schemas.openxmlformats.org/presentationml/2006/ole">
            <mc:AlternateContent xmlns:mc="http://schemas.openxmlformats.org/markup-compatibility/2006">
              <mc:Choice xmlns:v="urn:schemas-microsoft-com:vml" Requires="v">
                <p:oleObj spid="_x0000_s11299" name="Equation" r:id="rId5" imgW="2857320" imgH="838080" progId="Equation.DSMT4">
                  <p:embed/>
                </p:oleObj>
              </mc:Choice>
              <mc:Fallback>
                <p:oleObj name="Equation" r:id="rId5" imgW="285732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25096" y="2133600"/>
                        <a:ext cx="2857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925096" y="3124200"/>
          <a:ext cx="1384300" cy="355600"/>
        </p:xfrm>
        <a:graphic>
          <a:graphicData uri="http://schemas.openxmlformats.org/presentationml/2006/ole">
            <mc:AlternateContent xmlns:mc="http://schemas.openxmlformats.org/markup-compatibility/2006">
              <mc:Choice xmlns:v="urn:schemas-microsoft-com:vml" Requires="v">
                <p:oleObj spid="_x0000_s11300" name="Equation" r:id="rId7" imgW="1384200" imgH="355320" progId="Equation.DSMT4">
                  <p:embed/>
                </p:oleObj>
              </mc:Choice>
              <mc:Fallback>
                <p:oleObj name="Equation" r:id="rId7" imgW="1384200" imgH="35532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25096" y="3124200"/>
                        <a:ext cx="1384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1812004" y="4245896"/>
          <a:ext cx="5549900" cy="355600"/>
        </p:xfrm>
        <a:graphic>
          <a:graphicData uri="http://schemas.openxmlformats.org/presentationml/2006/ole">
            <mc:AlternateContent xmlns:mc="http://schemas.openxmlformats.org/markup-compatibility/2006">
              <mc:Choice xmlns:v="urn:schemas-microsoft-com:vml" Requires="v">
                <p:oleObj spid="_x0000_s11301" name="Equation" r:id="rId9" imgW="5549760" imgH="355320" progId="Equation.DSMT4">
                  <p:embed/>
                </p:oleObj>
              </mc:Choice>
              <mc:Fallback>
                <p:oleObj name="Equation" r:id="rId9" imgW="5549760" imgH="35532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12004" y="4245896"/>
                        <a:ext cx="5549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1143000" y="4800600"/>
          <a:ext cx="6794500" cy="355600"/>
        </p:xfrm>
        <a:graphic>
          <a:graphicData uri="http://schemas.openxmlformats.org/presentationml/2006/ole">
            <mc:AlternateContent xmlns:mc="http://schemas.openxmlformats.org/markup-compatibility/2006">
              <mc:Choice xmlns:v="urn:schemas-microsoft-com:vml" Requires="v">
                <p:oleObj spid="_x0000_s11302" name="Equation" r:id="rId11" imgW="6794280" imgH="355320" progId="Equation.DSMT4">
                  <p:embed/>
                </p:oleObj>
              </mc:Choice>
              <mc:Fallback>
                <p:oleObj name="Equation" r:id="rId11" imgW="6794280" imgH="35532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43000" y="4800600"/>
                        <a:ext cx="6794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2467896" y="5319252"/>
          <a:ext cx="3416300" cy="355600"/>
        </p:xfrm>
        <a:graphic>
          <a:graphicData uri="http://schemas.openxmlformats.org/presentationml/2006/ole">
            <mc:AlternateContent xmlns:mc="http://schemas.openxmlformats.org/markup-compatibility/2006">
              <mc:Choice xmlns:v="urn:schemas-microsoft-com:vml" Requires="v">
                <p:oleObj spid="_x0000_s11303" name="Equation" r:id="rId13" imgW="3416040" imgH="355320" progId="Equation.DSMT4">
                  <p:embed/>
                </p:oleObj>
              </mc:Choice>
              <mc:Fallback>
                <p:oleObj name="Equation" r:id="rId13" imgW="3416040" imgH="35532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67896" y="5319252"/>
                        <a:ext cx="341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1"/>
          <p:cNvSpPr>
            <a:spLocks noGrp="1"/>
          </p:cNvSpPr>
          <p:nvPr>
            <p:ph type="title"/>
          </p:nvPr>
        </p:nvSpPr>
        <p:spPr/>
        <p:txBody>
          <a:bodyPr/>
          <a:lstStyle/>
          <a:p>
            <a:r>
              <a:rPr lang="en-US" dirty="0"/>
              <a:t>Example 2: Solving for Different Variables (cont.)</a:t>
            </a:r>
          </a:p>
        </p:txBody>
      </p:sp>
      <p:graphicFrame>
        <p:nvGraphicFramePr>
          <p:cNvPr id="2" name="Object 3"/>
          <p:cNvGraphicFramePr>
            <a:graphicFrameLocks noChangeAspect="1"/>
          </p:cNvGraphicFramePr>
          <p:nvPr/>
        </p:nvGraphicFramePr>
        <p:xfrm>
          <a:off x="2489200" y="1371600"/>
          <a:ext cx="4902200" cy="838200"/>
        </p:xfrm>
        <a:graphic>
          <a:graphicData uri="http://schemas.openxmlformats.org/presentationml/2006/ole">
            <mc:AlternateContent xmlns:mc="http://schemas.openxmlformats.org/markup-compatibility/2006">
              <mc:Choice xmlns:v="urn:schemas-microsoft-com:vml" Requires="v">
                <p:oleObj spid="_x0000_s12316" name="Equation" r:id="rId3" imgW="4902120" imgH="838080" progId="Equation.DSMT4">
                  <p:embed/>
                </p:oleObj>
              </mc:Choice>
              <mc:Fallback>
                <p:oleObj name="Equation" r:id="rId3" imgW="490212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9200" y="1371600"/>
                        <a:ext cx="490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2732548" y="2315496"/>
          <a:ext cx="3225800" cy="838200"/>
        </p:xfrm>
        <a:graphic>
          <a:graphicData uri="http://schemas.openxmlformats.org/presentationml/2006/ole">
            <mc:AlternateContent xmlns:mc="http://schemas.openxmlformats.org/markup-compatibility/2006">
              <mc:Choice xmlns:v="urn:schemas-microsoft-com:vml" Requires="v">
                <p:oleObj spid="_x0000_s12317" name="Equation" r:id="rId5" imgW="3225600" imgH="838080" progId="Equation.DSMT4">
                  <p:embed/>
                </p:oleObj>
              </mc:Choice>
              <mc:Fallback>
                <p:oleObj name="Equation" r:id="rId5" imgW="32256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32548" y="2315496"/>
                        <a:ext cx="322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2734596" y="3261852"/>
          <a:ext cx="1333500" cy="838200"/>
        </p:xfrm>
        <a:graphic>
          <a:graphicData uri="http://schemas.openxmlformats.org/presentationml/2006/ole">
            <mc:AlternateContent xmlns:mc="http://schemas.openxmlformats.org/markup-compatibility/2006">
              <mc:Choice xmlns:v="urn:schemas-microsoft-com:vml" Requires="v">
                <p:oleObj spid="_x0000_s12318" name="Equation" r:id="rId7" imgW="1333440" imgH="838080" progId="Equation.DSMT4">
                  <p:embed/>
                </p:oleObj>
              </mc:Choice>
              <mc:Fallback>
                <p:oleObj name="Equation" r:id="rId7" imgW="13334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34596" y="3261852"/>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548640" y="4252452"/>
          <a:ext cx="2273300" cy="292100"/>
        </p:xfrm>
        <a:graphic>
          <a:graphicData uri="http://schemas.openxmlformats.org/presentationml/2006/ole">
            <mc:AlternateContent xmlns:mc="http://schemas.openxmlformats.org/markup-compatibility/2006">
              <mc:Choice xmlns:v="urn:schemas-microsoft-com:vml" Requires="v">
                <p:oleObj spid="_x0000_s12319" name="Equation" r:id="rId9" imgW="2273040" imgH="291960" progId="Equation.DSMT4">
                  <p:embed/>
                </p:oleObj>
              </mc:Choice>
              <mc:Fallback>
                <p:oleObj name="Equation" r:id="rId9" imgW="227304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8640" y="4252452"/>
                        <a:ext cx="227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177004" y="4800600"/>
          <a:ext cx="6032500" cy="838200"/>
        </p:xfrm>
        <a:graphic>
          <a:graphicData uri="http://schemas.openxmlformats.org/presentationml/2006/ole">
            <mc:AlternateContent xmlns:mc="http://schemas.openxmlformats.org/markup-compatibility/2006">
              <mc:Choice xmlns:v="urn:schemas-microsoft-com:vml" Requires="v">
                <p:oleObj spid="_x0000_s12320" name="Equation" r:id="rId11" imgW="6032160" imgH="838080" progId="Equation.DSMT4">
                  <p:embed/>
                </p:oleObj>
              </mc:Choice>
              <mc:Fallback>
                <p:oleObj name="Equation" r:id="rId11" imgW="60321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77004" y="4800600"/>
                        <a:ext cx="603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1"/>
          <p:cNvSpPr>
            <a:spLocks noGrp="1"/>
          </p:cNvSpPr>
          <p:nvPr>
            <p:ph type="title"/>
          </p:nvPr>
        </p:nvSpPr>
        <p:spPr/>
        <p:txBody>
          <a:bodyPr/>
          <a:lstStyle/>
          <a:p>
            <a:r>
              <a:rPr lang="en-US" dirty="0"/>
              <a:t>Example 2: Solving for Different Variables (cont.)</a:t>
            </a:r>
          </a:p>
        </p:txBody>
      </p:sp>
      <p:sp>
        <p:nvSpPr>
          <p:cNvPr id="13316" name="Content Placeholder 2"/>
          <p:cNvSpPr>
            <a:spLocks noGrp="1"/>
          </p:cNvSpPr>
          <p:nvPr>
            <p:ph idx="1"/>
          </p:nvPr>
        </p:nvSpPr>
        <p:spPr/>
        <p:txBody>
          <a:bodyPr/>
          <a:lstStyle/>
          <a:p>
            <a:pPr>
              <a:tabLst>
                <a:tab pos="457200" algn="l"/>
              </a:tabLst>
            </a:pPr>
            <a:r>
              <a:rPr lang="en-US" b="1" dirty="0"/>
              <a:t>e.	</a:t>
            </a:r>
            <a:r>
              <a:rPr lang="en-US" dirty="0"/>
              <a:t>Given </a:t>
            </a:r>
            <a:r>
              <a:rPr lang="en-US" dirty="0">
                <a:solidFill>
                  <a:srgbClr val="0000FF"/>
                </a:solidFill>
              </a:rPr>
              <a:t>3</a:t>
            </a:r>
            <a:r>
              <a:rPr lang="en-US" i="1" dirty="0">
                <a:solidFill>
                  <a:srgbClr val="0000FF"/>
                </a:solidFill>
              </a:rPr>
              <a:t>x </a:t>
            </a:r>
            <a:r>
              <a:rPr lang="en-US" dirty="0">
                <a:solidFill>
                  <a:srgbClr val="0000FF"/>
                </a:solidFill>
              </a:rPr>
              <a:t>− </a:t>
            </a:r>
            <a:r>
              <a:rPr lang="en-US" i="1" dirty="0">
                <a:solidFill>
                  <a:srgbClr val="0000FF"/>
                </a:solidFill>
              </a:rPr>
              <a:t>y</a:t>
            </a:r>
            <a:r>
              <a:rPr lang="en-US" dirty="0">
                <a:solidFill>
                  <a:srgbClr val="0000FF"/>
                </a:solidFill>
              </a:rPr>
              <a:t> = 15</a:t>
            </a:r>
            <a:r>
              <a:rPr lang="en-US" dirty="0"/>
              <a:t>, solve for </a:t>
            </a:r>
            <a:r>
              <a:rPr lang="en-US" i="1" dirty="0"/>
              <a:t>y</a:t>
            </a:r>
            <a:r>
              <a:rPr lang="en-US" dirty="0"/>
              <a:t> in terms of</a:t>
            </a:r>
            <a:r>
              <a:rPr lang="en-US" i="1" dirty="0"/>
              <a:t> x</a:t>
            </a:r>
            <a:r>
              <a:rPr lang="en-US" dirty="0"/>
              <a:t>. </a:t>
            </a:r>
          </a:p>
          <a:p>
            <a:pPr>
              <a:tabLst>
                <a:tab pos="457200" algn="l"/>
              </a:tabLst>
            </a:pPr>
            <a:r>
              <a:rPr lang="en-US" b="1" dirty="0"/>
              <a:t>Solution:</a:t>
            </a:r>
            <a:endParaRPr lang="en-US" dirty="0"/>
          </a:p>
        </p:txBody>
      </p:sp>
      <p:graphicFrame>
        <p:nvGraphicFramePr>
          <p:cNvPr id="2" name="Object 3"/>
          <p:cNvGraphicFramePr>
            <a:graphicFrameLocks noChangeAspect="1"/>
          </p:cNvGraphicFramePr>
          <p:nvPr/>
        </p:nvGraphicFramePr>
        <p:xfrm>
          <a:off x="1157748" y="2544096"/>
          <a:ext cx="1549400" cy="355600"/>
        </p:xfrm>
        <a:graphic>
          <a:graphicData uri="http://schemas.openxmlformats.org/presentationml/2006/ole">
            <mc:AlternateContent xmlns:mc="http://schemas.openxmlformats.org/markup-compatibility/2006">
              <mc:Choice xmlns:v="urn:schemas-microsoft-com:vml" Requires="v">
                <p:oleObj spid="_x0000_s13340" name="Equation" r:id="rId3" imgW="1549080" imgH="355320" progId="Equation.DSMT4">
                  <p:embed/>
                </p:oleObj>
              </mc:Choice>
              <mc:Fallback>
                <p:oleObj name="Equation" r:id="rId3" imgW="1549080" imgH="3553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7748" y="2544096"/>
                        <a:ext cx="1549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1623552" y="3062748"/>
          <a:ext cx="5600700" cy="355600"/>
        </p:xfrm>
        <a:graphic>
          <a:graphicData uri="http://schemas.openxmlformats.org/presentationml/2006/ole">
            <mc:AlternateContent xmlns:mc="http://schemas.openxmlformats.org/markup-compatibility/2006">
              <mc:Choice xmlns:v="urn:schemas-microsoft-com:vml" Requires="v">
                <p:oleObj spid="_x0000_s13341" name="Equation" r:id="rId5" imgW="5600520" imgH="355320" progId="Equation.DSMT4">
                  <p:embed/>
                </p:oleObj>
              </mc:Choice>
              <mc:Fallback>
                <p:oleObj name="Equation" r:id="rId5" imgW="5600520" imgH="355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23552" y="3062748"/>
                        <a:ext cx="5600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961104" y="3590004"/>
          <a:ext cx="6248400" cy="723900"/>
        </p:xfrm>
        <a:graphic>
          <a:graphicData uri="http://schemas.openxmlformats.org/presentationml/2006/ole">
            <mc:AlternateContent xmlns:mc="http://schemas.openxmlformats.org/markup-compatibility/2006">
              <mc:Choice xmlns:v="urn:schemas-microsoft-com:vml" Requires="v">
                <p:oleObj spid="_x0000_s13342" name="Equation" r:id="rId7" imgW="6248160" imgH="723600" progId="Equation.DSMT4">
                  <p:embed/>
                </p:oleObj>
              </mc:Choice>
              <mc:Fallback>
                <p:oleObj name="Equation" r:id="rId7" imgW="6248160" imgH="723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1104" y="3590004"/>
                        <a:ext cx="62484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1826752" y="4387644"/>
          <a:ext cx="6540500" cy="355600"/>
        </p:xfrm>
        <a:graphic>
          <a:graphicData uri="http://schemas.openxmlformats.org/presentationml/2006/ole">
            <mc:AlternateContent xmlns:mc="http://schemas.openxmlformats.org/markup-compatibility/2006">
              <mc:Choice xmlns:v="urn:schemas-microsoft-com:vml" Requires="v">
                <p:oleObj spid="_x0000_s13343" name="Equation" r:id="rId9" imgW="6540480" imgH="355320" progId="Equation.DSMT4">
                  <p:embed/>
                </p:oleObj>
              </mc:Choice>
              <mc:Fallback>
                <p:oleObj name="Equation" r:id="rId9" imgW="6540480" imgH="355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6752" y="4387644"/>
                        <a:ext cx="6540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961104" y="4921044"/>
          <a:ext cx="2413000" cy="355600"/>
        </p:xfrm>
        <a:graphic>
          <a:graphicData uri="http://schemas.openxmlformats.org/presentationml/2006/ole">
            <mc:AlternateContent xmlns:mc="http://schemas.openxmlformats.org/markup-compatibility/2006">
              <mc:Choice xmlns:v="urn:schemas-microsoft-com:vml" Requires="v">
                <p:oleObj spid="_x0000_s13344" name="Equation" r:id="rId11" imgW="2412720" imgH="355320" progId="Equation.DSMT4">
                  <p:embed/>
                </p:oleObj>
              </mc:Choice>
              <mc:Fallback>
                <p:oleObj name="Equation" r:id="rId11" imgW="241272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61104" y="4921044"/>
                        <a:ext cx="2413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p:cNvSpPr/>
          <p:nvPr/>
        </p:nvSpPr>
        <p:spPr>
          <a:xfrm>
            <a:off x="1901705" y="1796844"/>
            <a:ext cx="2852191" cy="523220"/>
          </a:xfrm>
          <a:prstGeom prst="rect">
            <a:avLst/>
          </a:prstGeom>
        </p:spPr>
        <p:txBody>
          <a:bodyPr wrap="none">
            <a:spAutoFit/>
          </a:bodyPr>
          <a:lstStyle/>
          <a:p>
            <a:r>
              <a:rPr lang="en-US" sz="2800" dirty="0"/>
              <a:t>Solving for </a:t>
            </a:r>
            <a:r>
              <a:rPr lang="en-US" sz="2800" i="1" dirty="0"/>
              <a:t>y </a:t>
            </a:r>
            <a:r>
              <a:rPr lang="en-US" sz="2800" dirty="0"/>
              <a:t>gives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dirty="0"/>
              <a:t>Objectives</a:t>
            </a:r>
          </a:p>
        </p:txBody>
      </p:sp>
      <p:sp>
        <p:nvSpPr>
          <p:cNvPr id="21507" name="Content Placeholder 2"/>
          <p:cNvSpPr>
            <a:spLocks noGrp="1"/>
          </p:cNvSpPr>
          <p:nvPr>
            <p:ph idx="1"/>
          </p:nvPr>
        </p:nvSpPr>
        <p:spPr>
          <a:xfrm>
            <a:off x="457200" y="1280160"/>
            <a:ext cx="8229600" cy="1988237"/>
          </a:xfrm>
        </p:spPr>
        <p:txBody>
          <a:bodyPr>
            <a:spAutoFit/>
          </a:bodyPr>
          <a:lstStyle/>
          <a:p>
            <a:pPr marL="457200" indent="-457200">
              <a:buFont typeface="Courier New" pitchFamily="49" charset="0"/>
              <a:buChar char="o"/>
            </a:pPr>
            <a:r>
              <a:rPr lang="en-US" dirty="0"/>
              <a:t>Evaluate formulas for given values of the variables. </a:t>
            </a:r>
          </a:p>
          <a:p>
            <a:pPr marL="457200" indent="-457200">
              <a:buFont typeface="Courier New" pitchFamily="49" charset="0"/>
              <a:buChar char="o"/>
            </a:pPr>
            <a:r>
              <a:rPr lang="en-US" dirty="0"/>
              <a:t>Solve formulas for specified variables in terms of the other variables.</a:t>
            </a:r>
          </a:p>
          <a:p>
            <a:pPr marL="457200" indent="-457200">
              <a:buFont typeface="Courier New" pitchFamily="49" charset="0"/>
              <a:buChar char="o"/>
            </a:pPr>
            <a:r>
              <a:rPr lang="en-US" dirty="0"/>
              <a:t>Use formulas to solve a variety of applications.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itle 1"/>
          <p:cNvSpPr>
            <a:spLocks noGrp="1"/>
          </p:cNvSpPr>
          <p:nvPr>
            <p:ph type="title"/>
          </p:nvPr>
        </p:nvSpPr>
        <p:spPr/>
        <p:txBody>
          <a:bodyPr/>
          <a:lstStyle/>
          <a:p>
            <a:r>
              <a:rPr lang="en-US" dirty="0"/>
              <a:t>Example 2: Solving for Different Variables (cont.)</a:t>
            </a:r>
          </a:p>
        </p:txBody>
      </p:sp>
      <p:sp>
        <p:nvSpPr>
          <p:cNvPr id="14341" name="Content Placeholder 2"/>
          <p:cNvSpPr>
            <a:spLocks noGrp="1"/>
          </p:cNvSpPr>
          <p:nvPr>
            <p:ph idx="1"/>
          </p:nvPr>
        </p:nvSpPr>
        <p:spPr/>
        <p:txBody>
          <a:bodyPr/>
          <a:lstStyle/>
          <a:p>
            <a:pPr>
              <a:tabLst>
                <a:tab pos="457200" algn="l"/>
              </a:tabLst>
            </a:pPr>
            <a:r>
              <a:rPr lang="en-US" b="1" dirty="0"/>
              <a:t>f.	</a:t>
            </a:r>
            <a:r>
              <a:rPr lang="en-US" dirty="0"/>
              <a:t>Given             solve for </a:t>
            </a:r>
            <a:r>
              <a:rPr lang="en-US" i="1" dirty="0"/>
              <a:t>P</a:t>
            </a:r>
            <a:r>
              <a:rPr lang="en-US" dirty="0"/>
              <a:t> in terms of </a:t>
            </a:r>
            <a:r>
              <a:rPr lang="en-US" i="1" dirty="0"/>
              <a:t>V</a:t>
            </a:r>
            <a:r>
              <a:rPr lang="en-US" dirty="0"/>
              <a:t> and </a:t>
            </a:r>
            <a:r>
              <a:rPr lang="en-US" i="1" dirty="0"/>
              <a:t>k</a:t>
            </a:r>
            <a:r>
              <a:rPr lang="en-US" dirty="0"/>
              <a:t>.</a:t>
            </a:r>
            <a:r>
              <a:rPr lang="en-US" i="1" dirty="0"/>
              <a:t> </a:t>
            </a:r>
            <a:endParaRPr lang="en-US" dirty="0"/>
          </a:p>
          <a:p>
            <a:pPr>
              <a:spcBef>
                <a:spcPts val="1500"/>
              </a:spcBef>
              <a:tabLst>
                <a:tab pos="457200" algn="l"/>
              </a:tabLst>
            </a:pPr>
            <a:r>
              <a:rPr lang="en-US" b="1" dirty="0"/>
              <a:t>Solution:</a:t>
            </a:r>
            <a:endParaRPr lang="en-US" dirty="0"/>
          </a:p>
        </p:txBody>
      </p:sp>
      <p:graphicFrame>
        <p:nvGraphicFramePr>
          <p:cNvPr id="14338" name="Object 2"/>
          <p:cNvGraphicFramePr>
            <a:graphicFrameLocks noChangeAspect="1"/>
          </p:cNvGraphicFramePr>
          <p:nvPr/>
        </p:nvGraphicFramePr>
        <p:xfrm>
          <a:off x="1898650" y="1128252"/>
          <a:ext cx="952500" cy="838200"/>
        </p:xfrm>
        <a:graphic>
          <a:graphicData uri="http://schemas.openxmlformats.org/presentationml/2006/ole">
            <mc:AlternateContent xmlns:mc="http://schemas.openxmlformats.org/markup-compatibility/2006">
              <mc:Choice xmlns:v="urn:schemas-microsoft-com:vml" Requires="v">
                <p:oleObj spid="_x0000_s14364" name="Equation" r:id="rId3" imgW="952200" imgH="838080" progId="Equation.DSMT4">
                  <p:embed/>
                </p:oleObj>
              </mc:Choice>
              <mc:Fallback>
                <p:oleObj name="Equation" r:id="rId3" imgW="95220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8650" y="1128252"/>
                        <a:ext cx="952500" cy="8382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 name="Object 4"/>
          <p:cNvGraphicFramePr>
            <a:graphicFrameLocks noChangeAspect="1"/>
          </p:cNvGraphicFramePr>
          <p:nvPr/>
        </p:nvGraphicFramePr>
        <p:xfrm>
          <a:off x="2576052" y="2303208"/>
          <a:ext cx="825500" cy="838200"/>
        </p:xfrm>
        <a:graphic>
          <a:graphicData uri="http://schemas.openxmlformats.org/presentationml/2006/ole">
            <mc:AlternateContent xmlns:mc="http://schemas.openxmlformats.org/markup-compatibility/2006">
              <mc:Choice xmlns:v="urn:schemas-microsoft-com:vml" Requires="v">
                <p:oleObj spid="_x0000_s14365" name="Equation" r:id="rId5" imgW="825480" imgH="838080" progId="Equation.DSMT4">
                  <p:embed/>
                </p:oleObj>
              </mc:Choice>
              <mc:Fallback>
                <p:oleObj name="Equation" r:id="rId5" imgW="8254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76052" y="2303208"/>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2223655" y="3301794"/>
          <a:ext cx="4406900" cy="342900"/>
        </p:xfrm>
        <a:graphic>
          <a:graphicData uri="http://schemas.openxmlformats.org/presentationml/2006/ole">
            <mc:AlternateContent xmlns:mc="http://schemas.openxmlformats.org/markup-compatibility/2006">
              <mc:Choice xmlns:v="urn:schemas-microsoft-com:vml" Requires="v">
                <p:oleObj spid="_x0000_s14366" name="Equation" r:id="rId7" imgW="4406760" imgH="342720" progId="Equation.DSMT4">
                  <p:embed/>
                </p:oleObj>
              </mc:Choice>
              <mc:Fallback>
                <p:oleObj name="Equation" r:id="rId7" imgW="4406760" imgH="3427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23655" y="3301794"/>
                        <a:ext cx="44069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2209800" y="3780504"/>
          <a:ext cx="4229100" cy="838200"/>
        </p:xfrm>
        <a:graphic>
          <a:graphicData uri="http://schemas.openxmlformats.org/presentationml/2006/ole">
            <mc:AlternateContent xmlns:mc="http://schemas.openxmlformats.org/markup-compatibility/2006">
              <mc:Choice xmlns:v="urn:schemas-microsoft-com:vml" Requires="v">
                <p:oleObj spid="_x0000_s14367" name="Equation" r:id="rId9" imgW="4228920" imgH="838080" progId="Equation.DSMT4">
                  <p:embed/>
                </p:oleObj>
              </mc:Choice>
              <mc:Fallback>
                <p:oleObj name="Equation" r:id="rId9" imgW="422892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3780504"/>
                        <a:ext cx="422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2590800" y="4724400"/>
          <a:ext cx="825500" cy="838200"/>
        </p:xfrm>
        <a:graphic>
          <a:graphicData uri="http://schemas.openxmlformats.org/presentationml/2006/ole">
            <mc:AlternateContent xmlns:mc="http://schemas.openxmlformats.org/markup-compatibility/2006">
              <mc:Choice xmlns:v="urn:schemas-microsoft-com:vml" Requires="v">
                <p:oleObj spid="_x0000_s14368" name="Equation" r:id="rId11" imgW="825480" imgH="838080" progId="Equation.DSMT4">
                  <p:embed/>
                </p:oleObj>
              </mc:Choice>
              <mc:Fallback>
                <p:oleObj name="Equation" r:id="rId11" imgW="8254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90800" y="47244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itle 1"/>
          <p:cNvSpPr>
            <a:spLocks noGrp="1"/>
          </p:cNvSpPr>
          <p:nvPr>
            <p:ph type="title"/>
          </p:nvPr>
        </p:nvSpPr>
        <p:spPr/>
        <p:txBody>
          <a:bodyPr/>
          <a:lstStyle/>
          <a:p>
            <a:r>
              <a:rPr lang="en-US" dirty="0"/>
              <a:t>Practice Problems</a:t>
            </a:r>
          </a:p>
        </p:txBody>
      </p:sp>
      <p:sp>
        <p:nvSpPr>
          <p:cNvPr id="15364" name="Content Placeholder 2"/>
          <p:cNvSpPr>
            <a:spLocks noGrp="1"/>
          </p:cNvSpPr>
          <p:nvPr>
            <p:ph idx="1"/>
          </p:nvPr>
        </p:nvSpPr>
        <p:spPr>
          <a:xfrm>
            <a:off x="457200" y="1280160"/>
            <a:ext cx="8229600" cy="2910840"/>
          </a:xfrm>
          <a:solidFill>
            <a:srgbClr val="FFFFCC"/>
          </a:solidFill>
          <a:ln w="28575">
            <a:solidFill>
              <a:srgbClr val="000000"/>
            </a:solidFill>
          </a:ln>
        </p:spPr>
        <p:txBody>
          <a:bodyPr>
            <a:noAutofit/>
          </a:bodyPr>
          <a:lstStyle/>
          <a:p>
            <a:endParaRPr lang="en-US" dirty="0"/>
          </a:p>
          <a:p>
            <a:endParaRPr lang="en-US" dirty="0"/>
          </a:p>
        </p:txBody>
      </p:sp>
      <p:graphicFrame>
        <p:nvGraphicFramePr>
          <p:cNvPr id="15362" name="Object 2"/>
          <p:cNvGraphicFramePr>
            <a:graphicFrameLocks noChangeAspect="1"/>
          </p:cNvGraphicFramePr>
          <p:nvPr/>
        </p:nvGraphicFramePr>
        <p:xfrm>
          <a:off x="555625" y="1492250"/>
          <a:ext cx="7683500" cy="2324100"/>
        </p:xfrm>
        <a:graphic>
          <a:graphicData uri="http://schemas.openxmlformats.org/presentationml/2006/ole">
            <mc:AlternateContent xmlns:mc="http://schemas.openxmlformats.org/markup-compatibility/2006">
              <mc:Choice xmlns:v="urn:schemas-microsoft-com:vml" Requires="v">
                <p:oleObj spid="_x0000_s15367" name="Equation" r:id="rId3" imgW="7683480" imgH="2323800" progId="Equation.DSMT4">
                  <p:embed/>
                </p:oleObj>
              </mc:Choice>
              <mc:Fallback>
                <p:oleObj name="Equation" r:id="rId3" imgW="7683480" imgH="2323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5625" y="1492250"/>
                        <a:ext cx="7683500" cy="23241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1"/>
          <p:cNvSpPr>
            <a:spLocks noGrp="1"/>
          </p:cNvSpPr>
          <p:nvPr>
            <p:ph type="title"/>
          </p:nvPr>
        </p:nvSpPr>
        <p:spPr/>
        <p:txBody>
          <a:bodyPr/>
          <a:lstStyle/>
          <a:p>
            <a:r>
              <a:rPr lang="en-US" dirty="0"/>
              <a:t>Practice Problem Answers</a:t>
            </a:r>
          </a:p>
        </p:txBody>
      </p:sp>
      <p:graphicFrame>
        <p:nvGraphicFramePr>
          <p:cNvPr id="16386" name="Object 2"/>
          <p:cNvGraphicFramePr>
            <a:graphicFrameLocks noChangeAspect="1"/>
          </p:cNvGraphicFramePr>
          <p:nvPr/>
        </p:nvGraphicFramePr>
        <p:xfrm>
          <a:off x="457200" y="1295400"/>
          <a:ext cx="5842000" cy="2717800"/>
        </p:xfrm>
        <a:graphic>
          <a:graphicData uri="http://schemas.openxmlformats.org/presentationml/2006/ole">
            <mc:AlternateContent xmlns:mc="http://schemas.openxmlformats.org/markup-compatibility/2006">
              <mc:Choice xmlns:v="urn:schemas-microsoft-com:vml" Requires="v">
                <p:oleObj spid="_x0000_s16391" name="Equation" r:id="rId3" imgW="5841720" imgH="2717640" progId="Equation.DSMT4">
                  <p:embed/>
                </p:oleObj>
              </mc:Choice>
              <mc:Fallback>
                <p:oleObj name="Equation" r:id="rId3" imgW="5841720" imgH="27176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295400"/>
                        <a:ext cx="5842000" cy="27178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Evaluating Formulas </a:t>
            </a:r>
          </a:p>
        </p:txBody>
      </p:sp>
      <p:sp>
        <p:nvSpPr>
          <p:cNvPr id="22531" name="Rectangle 3"/>
          <p:cNvSpPr>
            <a:spLocks noGrp="1"/>
          </p:cNvSpPr>
          <p:nvPr>
            <p:ph idx="1"/>
          </p:nvPr>
        </p:nvSpPr>
        <p:spPr>
          <a:xfrm>
            <a:off x="457200" y="1280160"/>
            <a:ext cx="8229600" cy="4056495"/>
          </a:xfrm>
          <a:prstGeom prst="rect">
            <a:avLst/>
          </a:prstGeom>
          <a:ln w="28575">
            <a:solidFill>
              <a:srgbClr val="FF0000"/>
            </a:solidFill>
          </a:ln>
        </p:spPr>
        <p:txBody>
          <a:bodyPr>
            <a:spAutoFit/>
          </a:bodyPr>
          <a:lstStyle/>
          <a:p>
            <a:pPr marL="0" indent="0" algn="ctr">
              <a:buFont typeface="Courier New" pitchFamily="49" charset="0"/>
              <a:buNone/>
              <a:tabLst>
                <a:tab pos="457200" algn="l"/>
              </a:tabLst>
            </a:pPr>
            <a:r>
              <a:rPr lang="en-US" b="1" i="0" dirty="0">
                <a:solidFill>
                  <a:srgbClr val="000000"/>
                </a:solidFill>
              </a:rPr>
              <a:t>Notes</a:t>
            </a:r>
          </a:p>
          <a:p>
            <a:pPr marL="0" indent="0">
              <a:buFont typeface="Courier New" pitchFamily="49" charset="0"/>
              <a:buNone/>
              <a:tabLst>
                <a:tab pos="457200" algn="l"/>
              </a:tabLst>
            </a:pPr>
            <a:r>
              <a:rPr lang="en-US" b="1" i="0" dirty="0">
                <a:solidFill>
                  <a:srgbClr val="C00000"/>
                </a:solidFill>
              </a:rPr>
              <a:t>SPECIAL COMMENT: </a:t>
            </a:r>
            <a:r>
              <a:rPr lang="en-US" i="0" dirty="0">
                <a:solidFill>
                  <a:srgbClr val="000000"/>
                </a:solidFill>
              </a:rPr>
              <a:t>Be sure to use the letters just as they are given in the formulas. In mathematics, there is little or no flexibility between capital and small letters as they are used in formulas. In general, capital letters have special meanings that are different from corresponding small letters. For example, capital A may mean the area of a triangle and small </a:t>
            </a:r>
            <a:r>
              <a:rPr lang="en-US" i="1" dirty="0">
                <a:solidFill>
                  <a:srgbClr val="000000"/>
                </a:solidFill>
              </a:rPr>
              <a:t>a</a:t>
            </a:r>
            <a:r>
              <a:rPr lang="en-US" i="0" dirty="0">
                <a:solidFill>
                  <a:srgbClr val="000000"/>
                </a:solidFill>
              </a:rPr>
              <a:t> may mean the length of one side, two completely different ideas.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dirty="0"/>
              <a:t>Example 1: Evaluating Formulas</a:t>
            </a:r>
          </a:p>
        </p:txBody>
      </p:sp>
      <p:sp>
        <p:nvSpPr>
          <p:cNvPr id="3" name="Content Placeholder 2"/>
          <p:cNvSpPr>
            <a:spLocks noGrp="1"/>
          </p:cNvSpPr>
          <p:nvPr>
            <p:ph idx="1"/>
          </p:nvPr>
        </p:nvSpPr>
        <p:spPr/>
        <p:txBody>
          <a:bodyPr>
            <a:noAutofit/>
          </a:bodyPr>
          <a:lstStyle/>
          <a:p>
            <a:pPr marL="457200" indent="-457200">
              <a:spcBef>
                <a:spcPts val="0"/>
              </a:spcBef>
              <a:defRPr/>
            </a:pPr>
            <a:r>
              <a:rPr lang="en-US" b="1" dirty="0"/>
              <a:t>a.	</a:t>
            </a:r>
            <a:r>
              <a:rPr lang="en-US" dirty="0"/>
              <a:t>A </a:t>
            </a:r>
            <a:r>
              <a:rPr lang="en-US" b="1" dirty="0"/>
              <a:t>note</a:t>
            </a:r>
            <a:r>
              <a:rPr lang="en-US" dirty="0"/>
              <a:t> is a loan for a period of 1 year or less, and the interest earned (or paid) is called </a:t>
            </a:r>
            <a:r>
              <a:rPr lang="en-US" b="1" dirty="0"/>
              <a:t>simple interest</a:t>
            </a:r>
            <a:r>
              <a:rPr lang="en-US" dirty="0"/>
              <a:t>. A note involves only one payment at the end of the term of the note and includes both principal and interest. The formula for calculating simple interest is: </a:t>
            </a:r>
          </a:p>
          <a:p>
            <a:pPr algn="ctr">
              <a:spcBef>
                <a:spcPts val="0"/>
              </a:spcBef>
              <a:defRPr/>
            </a:pPr>
            <a:r>
              <a:rPr lang="en-US" b="1" i="1" dirty="0">
                <a:solidFill>
                  <a:srgbClr val="0000FF"/>
                </a:solidFill>
              </a:rPr>
              <a:t>I </a:t>
            </a:r>
            <a:r>
              <a:rPr lang="en-US" i="1" dirty="0">
                <a:solidFill>
                  <a:srgbClr val="0000FF"/>
                </a:solidFill>
              </a:rPr>
              <a:t>= </a:t>
            </a:r>
            <a:r>
              <a:rPr lang="en-US" b="1" i="1" dirty="0">
                <a:solidFill>
                  <a:srgbClr val="0000FF"/>
                </a:solidFill>
              </a:rPr>
              <a:t>Prt</a:t>
            </a:r>
            <a:r>
              <a:rPr lang="en-US" i="1" dirty="0">
                <a:solidFill>
                  <a:srgbClr val="0000FF"/>
                </a:solidFill>
              </a:rPr>
              <a:t> </a:t>
            </a:r>
          </a:p>
          <a:p>
            <a:pPr>
              <a:spcBef>
                <a:spcPts val="0"/>
              </a:spcBef>
              <a:tabLst>
                <a:tab pos="457200" algn="l"/>
                <a:tab pos="966788" algn="l"/>
              </a:tabLst>
              <a:defRPr/>
            </a:pPr>
            <a:r>
              <a:rPr lang="en-US" dirty="0"/>
              <a:t>where </a:t>
            </a:r>
            <a:r>
              <a:rPr lang="en-US" i="1" dirty="0"/>
              <a:t>I </a:t>
            </a:r>
            <a:r>
              <a:rPr lang="en-US" dirty="0"/>
              <a:t>=</a:t>
            </a:r>
            <a:r>
              <a:rPr lang="en-US" i="1" dirty="0"/>
              <a:t> </a:t>
            </a:r>
            <a:r>
              <a:rPr lang="en-US" b="1" dirty="0"/>
              <a:t>Interest</a:t>
            </a:r>
            <a:r>
              <a:rPr lang="en-US" dirty="0"/>
              <a:t> (earned or paid) </a:t>
            </a:r>
          </a:p>
          <a:p>
            <a:pPr>
              <a:spcBef>
                <a:spcPts val="0"/>
              </a:spcBef>
              <a:tabLst>
                <a:tab pos="457200" algn="l"/>
                <a:tab pos="966788" algn="l"/>
              </a:tabLst>
              <a:defRPr/>
            </a:pPr>
            <a:r>
              <a:rPr lang="en-US" i="1" dirty="0"/>
              <a:t>	P </a:t>
            </a:r>
            <a:r>
              <a:rPr lang="en-US" dirty="0"/>
              <a:t>= </a:t>
            </a:r>
            <a:r>
              <a:rPr lang="en-US" b="1" dirty="0"/>
              <a:t>Principal</a:t>
            </a:r>
            <a:r>
              <a:rPr lang="en-US" dirty="0"/>
              <a:t> (the amount invested or borrowed) </a:t>
            </a:r>
          </a:p>
          <a:p>
            <a:pPr>
              <a:spcBef>
                <a:spcPts val="0"/>
              </a:spcBef>
              <a:tabLst>
                <a:tab pos="457200" algn="l"/>
                <a:tab pos="966788" algn="l"/>
              </a:tabLst>
              <a:defRPr/>
            </a:pPr>
            <a:r>
              <a:rPr lang="en-US" i="1" dirty="0"/>
              <a:t>	r </a:t>
            </a:r>
            <a:r>
              <a:rPr lang="en-US" dirty="0"/>
              <a:t>= </a:t>
            </a:r>
            <a:r>
              <a:rPr lang="en-US" b="1" dirty="0"/>
              <a:t>rate</a:t>
            </a:r>
            <a:r>
              <a:rPr lang="en-US" dirty="0"/>
              <a:t> of interest (stated as an annual or yearly 	      rate)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dirty="0"/>
              <a:t>Example 1: Evaluating Formulas (cont.)</a:t>
            </a:r>
          </a:p>
        </p:txBody>
      </p:sp>
      <p:sp>
        <p:nvSpPr>
          <p:cNvPr id="24579" name="Content Placeholder 2"/>
          <p:cNvSpPr>
            <a:spLocks noGrp="1"/>
          </p:cNvSpPr>
          <p:nvPr>
            <p:ph idx="1"/>
          </p:nvPr>
        </p:nvSpPr>
        <p:spPr/>
        <p:txBody>
          <a:bodyPr>
            <a:normAutofit/>
          </a:bodyPr>
          <a:lstStyle/>
          <a:p>
            <a:r>
              <a:rPr lang="en-US" i="1" dirty="0"/>
              <a:t>	t </a:t>
            </a:r>
            <a:r>
              <a:rPr lang="en-US" dirty="0"/>
              <a:t>= </a:t>
            </a:r>
            <a:r>
              <a:rPr lang="en-US" b="1" dirty="0"/>
              <a:t>time</a:t>
            </a:r>
            <a:r>
              <a:rPr lang="en-US" dirty="0"/>
              <a:t> (one year or part of a year) </a:t>
            </a:r>
          </a:p>
          <a:p>
            <a:r>
              <a:rPr lang="en-US" b="1" dirty="0"/>
              <a:t>Note: </a:t>
            </a:r>
            <a:r>
              <a:rPr lang="en-US" dirty="0"/>
              <a:t>The rate of interest is usually given in percent form and converted to decimal or fraction form for calculations. For the purpose of calculations, we will use 360 days in one year and 30 days in a month. Before the use of computers, this was common practice in business and banking. </a:t>
            </a:r>
          </a:p>
          <a:p>
            <a:r>
              <a:rPr lang="en-US" dirty="0"/>
              <a:t>Maribel loaned </a:t>
            </a:r>
            <a:r>
              <a:rPr lang="en-US" dirty="0">
                <a:solidFill>
                  <a:srgbClr val="0000FF"/>
                </a:solidFill>
              </a:rPr>
              <a:t>$5000 </a:t>
            </a:r>
            <a:r>
              <a:rPr lang="en-US" dirty="0"/>
              <a:t>to a friend for </a:t>
            </a:r>
            <a:r>
              <a:rPr lang="en-US" dirty="0">
                <a:solidFill>
                  <a:srgbClr val="0000FF"/>
                </a:solidFill>
              </a:rPr>
              <a:t>6 months </a:t>
            </a:r>
            <a:r>
              <a:rPr lang="en-US" dirty="0"/>
              <a:t>at an interest rate of </a:t>
            </a:r>
            <a:r>
              <a:rPr lang="en-US" dirty="0">
                <a:solidFill>
                  <a:srgbClr val="0000FF"/>
                </a:solidFill>
              </a:rPr>
              <a:t>8%</a:t>
            </a:r>
            <a:r>
              <a:rPr lang="en-US" dirty="0"/>
              <a:t>. How much will her friend pay her at the end of the </a:t>
            </a:r>
            <a:r>
              <a:rPr lang="en-US" dirty="0">
                <a:solidFill>
                  <a:srgbClr val="0000FF"/>
                </a:solidFill>
              </a:rPr>
              <a:t>6 months</a:t>
            </a:r>
            <a:r>
              <a:rPr lang="en-US"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1"/>
          <p:cNvSpPr>
            <a:spLocks noGrp="1"/>
          </p:cNvSpPr>
          <p:nvPr>
            <p:ph type="title"/>
          </p:nvPr>
        </p:nvSpPr>
        <p:spPr/>
        <p:txBody>
          <a:bodyPr/>
          <a:lstStyle/>
          <a:p>
            <a:r>
              <a:rPr lang="en-US" dirty="0"/>
              <a:t>Example 1: Evaluating Formulas (cont.)</a:t>
            </a:r>
          </a:p>
        </p:txBody>
      </p:sp>
      <p:sp>
        <p:nvSpPr>
          <p:cNvPr id="1029" name="Content Placeholder 2"/>
          <p:cNvSpPr>
            <a:spLocks noGrp="1"/>
          </p:cNvSpPr>
          <p:nvPr>
            <p:ph idx="1"/>
          </p:nvPr>
        </p:nvSpPr>
        <p:spPr/>
        <p:txBody>
          <a:bodyPr/>
          <a:lstStyle/>
          <a:p>
            <a:r>
              <a:rPr lang="en-US" b="1" dirty="0"/>
              <a:t>Solution:</a:t>
            </a:r>
            <a:endParaRPr lang="en-US" dirty="0"/>
          </a:p>
          <a:p>
            <a:endParaRPr lang="en-US" dirty="0"/>
          </a:p>
          <a:p>
            <a:pPr>
              <a:spcBef>
                <a:spcPts val="2400"/>
              </a:spcBef>
            </a:pPr>
            <a:r>
              <a:rPr lang="en-US" dirty="0"/>
              <a:t>Find the interest by substituting in the formula </a:t>
            </a:r>
            <a:r>
              <a:rPr lang="en-US" i="1" dirty="0"/>
              <a:t>I </a:t>
            </a:r>
            <a:r>
              <a:rPr lang="en-US" dirty="0"/>
              <a:t>=</a:t>
            </a:r>
            <a:r>
              <a:rPr lang="en-US" i="1" dirty="0"/>
              <a:t> Prt </a:t>
            </a:r>
            <a:r>
              <a:rPr lang="en-US" dirty="0"/>
              <a:t>and evaluating. </a:t>
            </a:r>
          </a:p>
        </p:txBody>
      </p:sp>
      <p:graphicFrame>
        <p:nvGraphicFramePr>
          <p:cNvPr id="1026" name="Object 2"/>
          <p:cNvGraphicFramePr>
            <a:graphicFrameLocks noChangeAspect="1"/>
          </p:cNvGraphicFramePr>
          <p:nvPr/>
        </p:nvGraphicFramePr>
        <p:xfrm>
          <a:off x="1955800" y="1767348"/>
          <a:ext cx="4749800" cy="838200"/>
        </p:xfrm>
        <a:graphic>
          <a:graphicData uri="http://schemas.openxmlformats.org/presentationml/2006/ole">
            <mc:AlternateContent xmlns:mc="http://schemas.openxmlformats.org/markup-compatibility/2006">
              <mc:Choice xmlns:v="urn:schemas-microsoft-com:vml" Requires="v">
                <p:oleObj spid="_x0000_s1052" name="Equation" r:id="rId3" imgW="4749480" imgH="838080" progId="Equation.DSMT4">
                  <p:embed/>
                </p:oleObj>
              </mc:Choice>
              <mc:Fallback>
                <p:oleObj name="Equation" r:id="rId3" imgW="474948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5800" y="1767348"/>
                        <a:ext cx="4749800" cy="8382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
        <p:nvSpPr>
          <p:cNvPr id="1030" name="TextBox 7"/>
          <p:cNvSpPr txBox="1">
            <a:spLocks noChangeArrowheads="1"/>
          </p:cNvSpPr>
          <p:nvPr/>
        </p:nvSpPr>
        <p:spPr bwMode="auto">
          <a:xfrm>
            <a:off x="457200" y="4697364"/>
            <a:ext cx="8229600" cy="1384995"/>
          </a:xfrm>
          <a:prstGeom prst="rect">
            <a:avLst/>
          </a:prstGeom>
          <a:noFill/>
          <a:ln w="9525">
            <a:noFill/>
            <a:miter lim="800000"/>
            <a:headEnd/>
            <a:tailEnd/>
          </a:ln>
        </p:spPr>
        <p:txBody>
          <a:bodyPr>
            <a:spAutoFit/>
          </a:bodyPr>
          <a:lstStyle/>
          <a:p>
            <a:r>
              <a:rPr lang="en-US" sz="2800" dirty="0"/>
              <a:t>The interest is </a:t>
            </a:r>
            <a:r>
              <a:rPr lang="en-US" sz="2800" dirty="0">
                <a:solidFill>
                  <a:srgbClr val="FF00FF"/>
                </a:solidFill>
              </a:rPr>
              <a:t>$200 </a:t>
            </a:r>
            <a:r>
              <a:rPr lang="en-US" sz="2800" dirty="0"/>
              <a:t>and the amount to be paid at the end of 6 months is </a:t>
            </a:r>
          </a:p>
          <a:p>
            <a:pPr algn="ctr"/>
            <a:r>
              <a:rPr lang="en-US" sz="2800" dirty="0"/>
              <a:t>Principal + Interest = </a:t>
            </a:r>
            <a:r>
              <a:rPr lang="en-US" sz="2800" dirty="0">
                <a:solidFill>
                  <a:srgbClr val="0000FF"/>
                </a:solidFill>
              </a:rPr>
              <a:t>$5000 </a:t>
            </a:r>
            <a:r>
              <a:rPr lang="en-US" sz="2800" dirty="0"/>
              <a:t>+ </a:t>
            </a:r>
            <a:r>
              <a:rPr lang="en-US" sz="2800" dirty="0">
                <a:solidFill>
                  <a:srgbClr val="FF00FF"/>
                </a:solidFill>
              </a:rPr>
              <a:t>$200 </a:t>
            </a:r>
            <a:r>
              <a:rPr lang="en-US" sz="2800" dirty="0"/>
              <a:t>= </a:t>
            </a:r>
            <a:r>
              <a:rPr lang="en-US" sz="2800" dirty="0">
                <a:solidFill>
                  <a:srgbClr val="FF0000"/>
                </a:solidFill>
              </a:rPr>
              <a:t>$5200</a:t>
            </a:r>
            <a:r>
              <a:rPr lang="en-US" sz="2800" dirty="0"/>
              <a:t>.</a:t>
            </a:r>
          </a:p>
        </p:txBody>
      </p:sp>
      <p:graphicFrame>
        <p:nvGraphicFramePr>
          <p:cNvPr id="3" name="Object 5"/>
          <p:cNvGraphicFramePr>
            <a:graphicFrameLocks noChangeAspect="1"/>
          </p:cNvGraphicFramePr>
          <p:nvPr/>
        </p:nvGraphicFramePr>
        <p:xfrm>
          <a:off x="3060288" y="3276600"/>
          <a:ext cx="2349500" cy="838200"/>
        </p:xfrm>
        <a:graphic>
          <a:graphicData uri="http://schemas.openxmlformats.org/presentationml/2006/ole">
            <mc:AlternateContent xmlns:mc="http://schemas.openxmlformats.org/markup-compatibility/2006">
              <mc:Choice xmlns:v="urn:schemas-microsoft-com:vml" Requires="v">
                <p:oleObj spid="_x0000_s1053" name="Equation" r:id="rId5" imgW="2349360" imgH="838080" progId="Equation.DSMT4">
                  <p:embed/>
                </p:oleObj>
              </mc:Choice>
              <mc:Fallback>
                <p:oleObj name="Equation" r:id="rId5" imgW="234936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60288" y="3276600"/>
                        <a:ext cx="234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6"/>
          <p:cNvGraphicFramePr>
            <a:graphicFrameLocks noChangeAspect="1"/>
          </p:cNvGraphicFramePr>
          <p:nvPr/>
        </p:nvGraphicFramePr>
        <p:xfrm>
          <a:off x="3185652" y="4267200"/>
          <a:ext cx="1816100" cy="292100"/>
        </p:xfrm>
        <a:graphic>
          <a:graphicData uri="http://schemas.openxmlformats.org/presentationml/2006/ole">
            <mc:AlternateContent xmlns:mc="http://schemas.openxmlformats.org/markup-compatibility/2006">
              <mc:Choice xmlns:v="urn:schemas-microsoft-com:vml" Requires="v">
                <p:oleObj spid="_x0000_s1054" name="Equation" r:id="rId7" imgW="1815840" imgH="291960" progId="Equation.DSMT4">
                  <p:embed/>
                </p:oleObj>
              </mc:Choice>
              <mc:Fallback>
                <p:oleObj name="Equation" r:id="rId7" imgW="181584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85652" y="4267200"/>
                        <a:ext cx="181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5029200" y="4220496"/>
          <a:ext cx="1460500" cy="368300"/>
        </p:xfrm>
        <a:graphic>
          <a:graphicData uri="http://schemas.openxmlformats.org/presentationml/2006/ole">
            <mc:AlternateContent xmlns:mc="http://schemas.openxmlformats.org/markup-compatibility/2006">
              <mc:Choice xmlns:v="urn:schemas-microsoft-com:vml" Requires="v">
                <p:oleObj spid="_x0000_s1055" name="Equation" r:id="rId9" imgW="1460160" imgH="368280" progId="Equation.DSMT4">
                  <p:embed/>
                </p:oleObj>
              </mc:Choice>
              <mc:Fallback>
                <p:oleObj name="Equation" r:id="rId9" imgW="1460160" imgH="3682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29200" y="4220496"/>
                        <a:ext cx="1460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Rectangle 12"/>
          <p:cNvSpPr/>
          <p:nvPr/>
        </p:nvSpPr>
        <p:spPr>
          <a:xfrm>
            <a:off x="1837101" y="1295400"/>
            <a:ext cx="4730847" cy="523220"/>
          </a:xfrm>
          <a:prstGeom prst="rect">
            <a:avLst/>
          </a:prstGeom>
        </p:spPr>
        <p:txBody>
          <a:bodyPr wrap="none">
            <a:spAutoFit/>
          </a:bodyPr>
          <a:lstStyle/>
          <a:p>
            <a:r>
              <a:rPr lang="en-US" sz="2800" dirty="0"/>
              <a:t>Here, </a:t>
            </a:r>
            <a:r>
              <a:rPr lang="en-US" sz="2800" i="1" dirty="0">
                <a:solidFill>
                  <a:srgbClr val="0000FF"/>
                </a:solidFill>
              </a:rPr>
              <a:t>P </a:t>
            </a:r>
            <a:r>
              <a:rPr lang="en-US" sz="2800" dirty="0">
                <a:solidFill>
                  <a:srgbClr val="0000FF"/>
                </a:solidFill>
              </a:rPr>
              <a:t>= $5000</a:t>
            </a:r>
            <a:r>
              <a:rPr lang="en-US" sz="2800" dirty="0"/>
              <a:t>,</a:t>
            </a:r>
            <a:r>
              <a:rPr lang="en-US" sz="2800" b="1" dirty="0"/>
              <a:t> </a:t>
            </a:r>
            <a:r>
              <a:rPr lang="en-US" sz="2800" i="1" dirty="0">
                <a:solidFill>
                  <a:srgbClr val="0000FF"/>
                </a:solidFill>
              </a:rPr>
              <a:t>r </a:t>
            </a:r>
            <a:r>
              <a:rPr lang="en-US" sz="2800" dirty="0"/>
              <a:t>= 8% = </a:t>
            </a:r>
            <a:r>
              <a:rPr lang="en-US" sz="2800" dirty="0">
                <a:solidFill>
                  <a:srgbClr val="0000FF"/>
                </a:solidFill>
              </a:rPr>
              <a:t>0.08</a:t>
            </a:r>
            <a:r>
              <a:rPr lang="en-US" sz="2800" dirty="0"/>
              <a:t>, </a:t>
            </a:r>
          </a:p>
        </p:txBody>
      </p:sp>
      <p:cxnSp>
        <p:nvCxnSpPr>
          <p:cNvPr id="8" name="Straight Connector 7"/>
          <p:cNvCxnSpPr/>
          <p:nvPr/>
        </p:nvCxnSpPr>
        <p:spPr>
          <a:xfrm rot="10800000" flipV="1">
            <a:off x="5105400" y="3795252"/>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4267200" y="3505200"/>
            <a:ext cx="762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Object 4"/>
          <p:cNvGraphicFramePr>
            <a:graphicFrameLocks noChangeAspect="1"/>
          </p:cNvGraphicFramePr>
          <p:nvPr/>
        </p:nvGraphicFramePr>
        <p:xfrm>
          <a:off x="4472036" y="3276600"/>
          <a:ext cx="406400" cy="203200"/>
        </p:xfrm>
        <a:graphic>
          <a:graphicData uri="http://schemas.openxmlformats.org/presentationml/2006/ole">
            <mc:AlternateContent xmlns:mc="http://schemas.openxmlformats.org/markup-compatibility/2006">
              <mc:Choice xmlns:v="urn:schemas-microsoft-com:vml" Requires="v">
                <p:oleObj spid="_x0000_s1056" name="Equation" r:id="rId11" imgW="406080" imgH="203040" progId="Equation.DSMT4">
                  <p:embed/>
                </p:oleObj>
              </mc:Choice>
              <mc:Fallback>
                <p:oleObj name="Equation" r:id="rId11" imgW="406080" imgH="203040" progId="Equation.DSMT4">
                  <p:embed/>
                  <p:pic>
                    <p:nvPicPr>
                      <p:cNvPr id="0" name="Picture 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72036" y="3276600"/>
                        <a:ext cx="406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0">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itle 1"/>
          <p:cNvSpPr>
            <a:spLocks noGrp="1"/>
          </p:cNvSpPr>
          <p:nvPr>
            <p:ph type="title"/>
          </p:nvPr>
        </p:nvSpPr>
        <p:spPr/>
        <p:txBody>
          <a:bodyPr/>
          <a:lstStyle/>
          <a:p>
            <a:r>
              <a:rPr lang="en-US" dirty="0"/>
              <a:t>Example 1: Evaluating Formulas (cont.)</a:t>
            </a:r>
          </a:p>
        </p:txBody>
      </p:sp>
      <p:sp>
        <p:nvSpPr>
          <p:cNvPr id="3" name="Content Placeholder 2"/>
          <p:cNvSpPr>
            <a:spLocks noGrp="1"/>
          </p:cNvSpPr>
          <p:nvPr>
            <p:ph idx="1"/>
          </p:nvPr>
        </p:nvSpPr>
        <p:spPr/>
        <p:txBody>
          <a:bodyPr/>
          <a:lstStyle/>
          <a:p>
            <a:pPr marL="457200" indent="-457200">
              <a:defRPr/>
            </a:pPr>
            <a:r>
              <a:rPr lang="en-US" b="1" dirty="0"/>
              <a:t>b.	</a:t>
            </a:r>
            <a:r>
              <a:rPr lang="en-US" dirty="0"/>
              <a:t>Given the formula                          , first find </a:t>
            </a:r>
            <a:r>
              <a:rPr lang="en-US" i="1" dirty="0"/>
              <a:t>C</a:t>
            </a:r>
            <a:r>
              <a:rPr lang="en-US" dirty="0"/>
              <a:t> if </a:t>
            </a:r>
          </a:p>
          <a:p>
            <a:pPr marL="457200" indent="-457200">
              <a:spcBef>
                <a:spcPts val="1200"/>
              </a:spcBef>
              <a:defRPr/>
            </a:pPr>
            <a:r>
              <a:rPr lang="en-US" i="1" dirty="0"/>
              <a:t>	</a:t>
            </a:r>
            <a:r>
              <a:rPr lang="en-US" i="1" dirty="0">
                <a:solidFill>
                  <a:srgbClr val="0000FF"/>
                </a:solidFill>
              </a:rPr>
              <a:t>F </a:t>
            </a:r>
            <a:r>
              <a:rPr lang="en-US" dirty="0">
                <a:solidFill>
                  <a:srgbClr val="0000FF"/>
                </a:solidFill>
              </a:rPr>
              <a:t>= 212</a:t>
            </a:r>
            <a:r>
              <a:rPr lang="en-US" dirty="0">
                <a:solidFill>
                  <a:srgbClr val="0000FF"/>
                </a:solidFill>
                <a:sym typeface="Symbol"/>
              </a:rPr>
              <a:t></a:t>
            </a:r>
            <a:r>
              <a:rPr lang="en-US" dirty="0">
                <a:solidFill>
                  <a:srgbClr val="0000FF"/>
                </a:solidFill>
              </a:rPr>
              <a:t> </a:t>
            </a:r>
            <a:r>
              <a:rPr lang="en-US" dirty="0"/>
              <a:t>(212 degrees Fahrenheit) and then find </a:t>
            </a:r>
            <a:r>
              <a:rPr lang="en-US" i="1" dirty="0"/>
              <a:t>F</a:t>
            </a:r>
            <a:r>
              <a:rPr lang="en-US" dirty="0"/>
              <a:t> if </a:t>
            </a:r>
          </a:p>
          <a:p>
            <a:pPr marL="457200" indent="-457200">
              <a:spcBef>
                <a:spcPts val="0"/>
              </a:spcBef>
              <a:defRPr/>
            </a:pPr>
            <a:r>
              <a:rPr lang="en-US" i="1" dirty="0"/>
              <a:t>	</a:t>
            </a:r>
            <a:r>
              <a:rPr lang="en-US" i="1" dirty="0">
                <a:solidFill>
                  <a:srgbClr val="0000FF"/>
                </a:solidFill>
              </a:rPr>
              <a:t>C </a:t>
            </a:r>
            <a:r>
              <a:rPr lang="en-US" dirty="0">
                <a:solidFill>
                  <a:srgbClr val="0000FF"/>
                </a:solidFill>
              </a:rPr>
              <a:t>= 20</a:t>
            </a:r>
            <a:r>
              <a:rPr lang="en-US" dirty="0">
                <a:solidFill>
                  <a:srgbClr val="0000FF"/>
                </a:solidFill>
                <a:sym typeface="Symbol"/>
              </a:rPr>
              <a:t></a:t>
            </a:r>
            <a:r>
              <a:rPr lang="en-US" dirty="0">
                <a:solidFill>
                  <a:srgbClr val="0000FF"/>
                </a:solidFill>
              </a:rPr>
              <a:t> </a:t>
            </a:r>
            <a:r>
              <a:rPr lang="en-US" dirty="0"/>
              <a:t>(20 degrees Celsius). </a:t>
            </a:r>
            <a:endParaRPr lang="en-US" b="1" i="1" dirty="0"/>
          </a:p>
          <a:p>
            <a:pPr>
              <a:defRPr/>
            </a:pPr>
            <a:r>
              <a:rPr lang="en-US" b="1" dirty="0"/>
              <a:t>Solution:</a:t>
            </a:r>
            <a:endParaRPr lang="en-US" dirty="0"/>
          </a:p>
        </p:txBody>
      </p:sp>
      <p:graphicFrame>
        <p:nvGraphicFramePr>
          <p:cNvPr id="2050" name="Object 4"/>
          <p:cNvGraphicFramePr>
            <a:graphicFrameLocks noChangeAspect="1"/>
          </p:cNvGraphicFramePr>
          <p:nvPr/>
        </p:nvGraphicFramePr>
        <p:xfrm>
          <a:off x="3687096" y="1149918"/>
          <a:ext cx="1981200" cy="838200"/>
        </p:xfrm>
        <a:graphic>
          <a:graphicData uri="http://schemas.openxmlformats.org/presentationml/2006/ole">
            <mc:AlternateContent xmlns:mc="http://schemas.openxmlformats.org/markup-compatibility/2006">
              <mc:Choice xmlns:v="urn:schemas-microsoft-com:vml" Requires="v">
                <p:oleObj spid="_x0000_s2071" name="Equation" r:id="rId3" imgW="1981080" imgH="838080" progId="Equation.DSMT4">
                  <p:embed/>
                </p:oleObj>
              </mc:Choice>
              <mc:Fallback>
                <p:oleObj name="Equation" r:id="rId3" imgW="198108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87096" y="1149918"/>
                        <a:ext cx="1981200" cy="8382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 name="Object 4"/>
          <p:cNvGraphicFramePr>
            <a:graphicFrameLocks noChangeAspect="1"/>
          </p:cNvGraphicFramePr>
          <p:nvPr/>
        </p:nvGraphicFramePr>
        <p:xfrm>
          <a:off x="3352800" y="3928396"/>
          <a:ext cx="2374900" cy="838200"/>
        </p:xfrm>
        <a:graphic>
          <a:graphicData uri="http://schemas.openxmlformats.org/presentationml/2006/ole">
            <mc:AlternateContent xmlns:mc="http://schemas.openxmlformats.org/markup-compatibility/2006">
              <mc:Choice xmlns:v="urn:schemas-microsoft-com:vml" Requires="v">
                <p:oleObj spid="_x0000_s2072" name="Equation" r:id="rId5" imgW="2374560" imgH="838080" progId="Equation.DSMT4">
                  <p:embed/>
                </p:oleObj>
              </mc:Choice>
              <mc:Fallback>
                <p:oleObj name="Equation" r:id="rId5" imgW="23745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52800" y="3928396"/>
                        <a:ext cx="237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3625644" y="4874752"/>
          <a:ext cx="1447800" cy="838200"/>
        </p:xfrm>
        <a:graphic>
          <a:graphicData uri="http://schemas.openxmlformats.org/presentationml/2006/ole">
            <mc:AlternateContent xmlns:mc="http://schemas.openxmlformats.org/markup-compatibility/2006">
              <mc:Choice xmlns:v="urn:schemas-microsoft-com:vml" Requires="v">
                <p:oleObj spid="_x0000_s2073" name="Equation" r:id="rId7" imgW="1447560" imgH="838080" progId="Equation.DSMT4">
                  <p:embed/>
                </p:oleObj>
              </mc:Choice>
              <mc:Fallback>
                <p:oleObj name="Equation" r:id="rId7" imgW="14475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25644" y="4874752"/>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5147596" y="5181600"/>
          <a:ext cx="825500" cy="292100"/>
        </p:xfrm>
        <a:graphic>
          <a:graphicData uri="http://schemas.openxmlformats.org/presentationml/2006/ole">
            <mc:AlternateContent xmlns:mc="http://schemas.openxmlformats.org/markup-compatibility/2006">
              <mc:Choice xmlns:v="urn:schemas-microsoft-com:vml" Requires="v">
                <p:oleObj spid="_x0000_s2074" name="Equation" r:id="rId9" imgW="825480" imgH="291960" progId="Equation.DSMT4">
                  <p:embed/>
                </p:oleObj>
              </mc:Choice>
              <mc:Fallback>
                <p:oleObj name="Equation" r:id="rId9" imgW="8254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47596" y="51816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457200" y="3257284"/>
            <a:ext cx="7124964" cy="523220"/>
          </a:xfrm>
          <a:prstGeom prst="rect">
            <a:avLst/>
          </a:prstGeom>
        </p:spPr>
        <p:txBody>
          <a:bodyPr wrap="none">
            <a:spAutoFit/>
          </a:bodyPr>
          <a:lstStyle/>
          <a:p>
            <a:r>
              <a:rPr lang="en-US" sz="2800" i="1" dirty="0"/>
              <a:t>F</a:t>
            </a:r>
            <a:r>
              <a:rPr lang="en-US" sz="2800" dirty="0"/>
              <a:t> = </a:t>
            </a:r>
            <a:r>
              <a:rPr lang="en-US" sz="2800" dirty="0">
                <a:solidFill>
                  <a:srgbClr val="0000FF"/>
                </a:solidFill>
              </a:rPr>
              <a:t>212</a:t>
            </a:r>
            <a:r>
              <a:rPr lang="en-US" sz="2800" dirty="0">
                <a:solidFill>
                  <a:srgbClr val="0000FF"/>
                </a:solidFill>
                <a:sym typeface="Symbol"/>
              </a:rPr>
              <a:t></a:t>
            </a:r>
            <a:r>
              <a:rPr lang="en-US" sz="2800" dirty="0"/>
              <a:t>, so substitute 212 for </a:t>
            </a:r>
            <a:r>
              <a:rPr lang="en-US" sz="2800" i="1" dirty="0"/>
              <a:t>F</a:t>
            </a:r>
            <a:r>
              <a:rPr lang="en-US" sz="2800" dirty="0"/>
              <a:t> in the formula.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a:t>Example 1: Evaluating Formulas (cont.)</a:t>
            </a:r>
          </a:p>
        </p:txBody>
      </p:sp>
      <p:sp>
        <p:nvSpPr>
          <p:cNvPr id="25603" name="Content Placeholder 2"/>
          <p:cNvSpPr>
            <a:spLocks noGrp="1"/>
          </p:cNvSpPr>
          <p:nvPr>
            <p:ph idx="1"/>
          </p:nvPr>
        </p:nvSpPr>
        <p:spPr/>
        <p:txBody>
          <a:bodyPr/>
          <a:lstStyle/>
          <a:p>
            <a:r>
              <a:rPr lang="en-US" dirty="0">
                <a:solidFill>
                  <a:schemeClr val="tx1"/>
                </a:solidFill>
              </a:rPr>
              <a:t>That is, 212</a:t>
            </a:r>
            <a:r>
              <a:rPr lang="en-US" dirty="0">
                <a:solidFill>
                  <a:schemeClr val="tx1"/>
                </a:solidFill>
                <a:sym typeface="Symbol"/>
              </a:rPr>
              <a:t></a:t>
            </a:r>
            <a:r>
              <a:rPr lang="en-US" dirty="0">
                <a:solidFill>
                  <a:schemeClr val="tx1"/>
                </a:solidFill>
              </a:rPr>
              <a:t>F is the same as 100</a:t>
            </a:r>
            <a:r>
              <a:rPr lang="en-US" dirty="0">
                <a:solidFill>
                  <a:schemeClr val="tx1"/>
                </a:solidFill>
                <a:sym typeface="Symbol"/>
              </a:rPr>
              <a:t></a:t>
            </a:r>
            <a:r>
              <a:rPr lang="en-US" dirty="0">
                <a:solidFill>
                  <a:schemeClr val="tx1"/>
                </a:solidFill>
              </a:rPr>
              <a:t>C. Water will boil at 212</a:t>
            </a:r>
            <a:r>
              <a:rPr lang="en-US" dirty="0">
                <a:solidFill>
                  <a:schemeClr val="tx1"/>
                </a:solidFill>
                <a:sym typeface="Symbol"/>
              </a:rPr>
              <a:t></a:t>
            </a:r>
            <a:r>
              <a:rPr lang="en-US" dirty="0">
                <a:solidFill>
                  <a:schemeClr val="tx1"/>
                </a:solidFill>
              </a:rPr>
              <a:t>F at sea level. This means that if the temperature is measured in degrees Celsius instead of degrees Fahrenheit, water will boil at 100</a:t>
            </a:r>
            <a:r>
              <a:rPr lang="en-US" dirty="0">
                <a:solidFill>
                  <a:schemeClr val="tx1"/>
                </a:solidFill>
                <a:sym typeface="Symbol"/>
              </a:rPr>
              <a:t></a:t>
            </a:r>
            <a:r>
              <a:rPr lang="en-US" dirty="0">
                <a:solidFill>
                  <a:schemeClr val="tx1"/>
                </a:solidFill>
              </a:rPr>
              <a:t>C at sea level. </a:t>
            </a:r>
          </a:p>
          <a:p>
            <a:r>
              <a:rPr lang="en-US" i="1" dirty="0">
                <a:solidFill>
                  <a:srgbClr val="FF00FF"/>
                </a:solidFill>
              </a:rPr>
              <a:t>C </a:t>
            </a:r>
            <a:r>
              <a:rPr lang="en-US" dirty="0">
                <a:solidFill>
                  <a:srgbClr val="FF00FF"/>
                </a:solidFill>
              </a:rPr>
              <a:t>= 20</a:t>
            </a:r>
            <a:r>
              <a:rPr lang="en-US" dirty="0">
                <a:solidFill>
                  <a:srgbClr val="FF00FF"/>
                </a:solidFill>
                <a:sym typeface="Symbol"/>
              </a:rPr>
              <a:t></a:t>
            </a:r>
            <a:r>
              <a:rPr lang="en-US" dirty="0">
                <a:solidFill>
                  <a:srgbClr val="FF00FF"/>
                </a:solidFill>
              </a:rPr>
              <a:t>, </a:t>
            </a:r>
            <a:r>
              <a:rPr lang="en-US" dirty="0"/>
              <a:t>so substitute 20 for </a:t>
            </a:r>
            <a:r>
              <a:rPr lang="en-US" i="1" dirty="0"/>
              <a:t>C</a:t>
            </a:r>
            <a:r>
              <a:rPr lang="en-US" dirty="0"/>
              <a:t> in the formula. </a:t>
            </a:r>
          </a:p>
          <a:p>
            <a:endParaRPr lang="en-US" i="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1"/>
          <p:cNvSpPr>
            <a:spLocks noGrp="1"/>
          </p:cNvSpPr>
          <p:nvPr>
            <p:ph type="title"/>
          </p:nvPr>
        </p:nvSpPr>
        <p:spPr/>
        <p:txBody>
          <a:bodyPr/>
          <a:lstStyle/>
          <a:p>
            <a:r>
              <a:rPr lang="en-US" dirty="0"/>
              <a:t>Example 1: Evaluating Formulas (cont.)</a:t>
            </a:r>
          </a:p>
        </p:txBody>
      </p:sp>
      <p:sp>
        <p:nvSpPr>
          <p:cNvPr id="3076"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That is, a temperature of </a:t>
            </a:r>
            <a:r>
              <a:rPr lang="en-US" dirty="0">
                <a:solidFill>
                  <a:srgbClr val="0000FF"/>
                </a:solidFill>
              </a:rPr>
              <a:t>20</a:t>
            </a:r>
            <a:r>
              <a:rPr lang="en-US" dirty="0">
                <a:solidFill>
                  <a:srgbClr val="0000FF"/>
                </a:solidFill>
                <a:sym typeface="Symbol"/>
              </a:rPr>
              <a:t></a:t>
            </a:r>
            <a:r>
              <a:rPr lang="en-US" dirty="0">
                <a:solidFill>
                  <a:srgbClr val="0000FF"/>
                </a:solidFill>
              </a:rPr>
              <a:t>C</a:t>
            </a:r>
            <a:r>
              <a:rPr lang="en-US" dirty="0"/>
              <a:t> is the same as a comfortable spring day temperature of </a:t>
            </a:r>
            <a:r>
              <a:rPr lang="en-US" dirty="0">
                <a:solidFill>
                  <a:srgbClr val="FF0000"/>
                </a:solidFill>
              </a:rPr>
              <a:t>68</a:t>
            </a:r>
            <a:r>
              <a:rPr lang="en-US" dirty="0">
                <a:solidFill>
                  <a:srgbClr val="FF0000"/>
                </a:solidFill>
                <a:sym typeface="Symbol"/>
              </a:rPr>
              <a:t></a:t>
            </a:r>
            <a:r>
              <a:rPr lang="en-US" dirty="0">
                <a:solidFill>
                  <a:srgbClr val="FF0000"/>
                </a:solidFill>
              </a:rPr>
              <a:t>F</a:t>
            </a:r>
            <a:r>
              <a:rPr lang="en-US" dirty="0"/>
              <a:t>.</a:t>
            </a:r>
          </a:p>
        </p:txBody>
      </p:sp>
      <p:graphicFrame>
        <p:nvGraphicFramePr>
          <p:cNvPr id="2" name="Object 3"/>
          <p:cNvGraphicFramePr>
            <a:graphicFrameLocks noChangeAspect="1"/>
          </p:cNvGraphicFramePr>
          <p:nvPr/>
        </p:nvGraphicFramePr>
        <p:xfrm>
          <a:off x="2072148" y="1371600"/>
          <a:ext cx="4457700" cy="838200"/>
        </p:xfrm>
        <a:graphic>
          <a:graphicData uri="http://schemas.openxmlformats.org/presentationml/2006/ole">
            <mc:AlternateContent xmlns:mc="http://schemas.openxmlformats.org/markup-compatibility/2006">
              <mc:Choice xmlns:v="urn:schemas-microsoft-com:vml" Requires="v">
                <p:oleObj spid="_x0000_s3095" name="Equation" r:id="rId3" imgW="4457520" imgH="838080" progId="Equation.DSMT4">
                  <p:embed/>
                </p:oleObj>
              </mc:Choice>
              <mc:Fallback>
                <p:oleObj name="Equation" r:id="rId3" imgW="445752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2148" y="1371600"/>
                        <a:ext cx="445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extLst>
              <p:ext uri="{D42A27DB-BD31-4B8C-83A1-F6EECF244321}">
                <p14:modId xmlns:p14="http://schemas.microsoft.com/office/powerpoint/2010/main" val="4028646924"/>
              </p:ext>
            </p:extLst>
          </p:nvPr>
        </p:nvGraphicFramePr>
        <p:xfrm>
          <a:off x="1682750" y="2303463"/>
          <a:ext cx="5918200" cy="838200"/>
        </p:xfrm>
        <a:graphic>
          <a:graphicData uri="http://schemas.openxmlformats.org/presentationml/2006/ole">
            <mc:AlternateContent xmlns:mc="http://schemas.openxmlformats.org/markup-compatibility/2006">
              <mc:Choice xmlns:v="urn:schemas-microsoft-com:vml" Requires="v">
                <p:oleObj spid="_x0000_s3096" name="Equation" r:id="rId5" imgW="5918040" imgH="838080" progId="Equation.DSMT4">
                  <p:embed/>
                </p:oleObj>
              </mc:Choice>
              <mc:Fallback>
                <p:oleObj name="Equation" r:id="rId5" imgW="5918040" imgH="838080" progId="Equation.DSMT4">
                  <p:embed/>
                  <p:pic>
                    <p:nvPicPr>
                      <p:cNvPr id="0" name="Picture 4"/>
                      <p:cNvPicPr>
                        <a:picLocks noChangeAspect="1" noChangeArrowheads="1"/>
                      </p:cNvPicPr>
                      <p:nvPr/>
                    </p:nvPicPr>
                    <p:blipFill>
                      <a:blip r:embed="rId6"/>
                      <a:srcRect/>
                      <a:stretch>
                        <a:fillRect/>
                      </a:stretch>
                    </p:blipFill>
                    <p:spPr bwMode="auto">
                      <a:xfrm>
                        <a:off x="1682750" y="2303463"/>
                        <a:ext cx="591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063956" y="3352388"/>
          <a:ext cx="3683000" cy="330200"/>
        </p:xfrm>
        <a:graphic>
          <a:graphicData uri="http://schemas.openxmlformats.org/presentationml/2006/ole">
            <mc:AlternateContent xmlns:mc="http://schemas.openxmlformats.org/markup-compatibility/2006">
              <mc:Choice xmlns:v="urn:schemas-microsoft-com:vml" Requires="v">
                <p:oleObj spid="_x0000_s3097" name="Equation" r:id="rId7" imgW="3682800" imgH="330120" progId="Equation.DSMT4">
                  <p:embed/>
                </p:oleObj>
              </mc:Choice>
              <mc:Fallback>
                <p:oleObj name="Equation" r:id="rId7" imgW="368280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63956" y="3352388"/>
                        <a:ext cx="3683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057400" y="3913236"/>
          <a:ext cx="4978400" cy="292100"/>
        </p:xfrm>
        <a:graphic>
          <a:graphicData uri="http://schemas.openxmlformats.org/presentationml/2006/ole">
            <mc:AlternateContent xmlns:mc="http://schemas.openxmlformats.org/markup-compatibility/2006">
              <mc:Choice xmlns:v="urn:schemas-microsoft-com:vml" Requires="v">
                <p:oleObj spid="_x0000_s3098" name="Equation" r:id="rId9" imgW="4978080" imgH="291960" progId="Equation.DSMT4">
                  <p:embed/>
                </p:oleObj>
              </mc:Choice>
              <mc:Fallback>
                <p:oleObj name="Equation" r:id="rId9" imgW="49780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3913236"/>
                        <a:ext cx="4978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494</Words>
  <Application>Microsoft Office PowerPoint</Application>
  <PresentationFormat>On-screen Show (4:3)</PresentationFormat>
  <Paragraphs>92</Paragraphs>
  <Slides>22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22</vt:i4>
      </vt:variant>
    </vt:vector>
  </HeadingPairs>
  <TitlesOfParts>
    <vt:vector size="29" baseType="lpstr">
      <vt:lpstr>Arial</vt:lpstr>
      <vt:lpstr>Calibri</vt:lpstr>
      <vt:lpstr>Symbol</vt:lpstr>
      <vt:lpstr>Courier New</vt:lpstr>
      <vt:lpstr>Office Theme</vt:lpstr>
      <vt:lpstr>Equation</vt:lpstr>
      <vt:lpstr>MathType 6.0 Equation</vt:lpstr>
      <vt:lpstr>Section 3.5</vt:lpstr>
      <vt:lpstr>Objectives</vt:lpstr>
      <vt:lpstr>Evaluating Formulas </vt:lpstr>
      <vt:lpstr>Example 1: Evaluating Formulas</vt:lpstr>
      <vt:lpstr>Example 1: Evaluating Formulas (cont.)</vt:lpstr>
      <vt:lpstr>Example 1: Evaluating Formulas (cont.)</vt:lpstr>
      <vt:lpstr>Example 1: Evaluating Formulas (cont.)</vt:lpstr>
      <vt:lpstr>Example 1: Evaluating Formulas (cont.)</vt:lpstr>
      <vt:lpstr>Example 1: Evaluating Formulas (cont.)</vt:lpstr>
      <vt:lpstr>Example 1: Evaluating Formulas (cont.)</vt:lpstr>
      <vt:lpstr>Example 1: Evaluating Formulas (cont.)</vt:lpstr>
      <vt:lpstr>Example 2: Solving for Different Variables</vt:lpstr>
      <vt:lpstr>Example 2: Solving for Different Variables (cont.)</vt:lpstr>
      <vt:lpstr>Example 2: Solving for Different Variables (cont.)</vt:lpstr>
      <vt:lpstr>Example 2: Solving for Different Variables (cont.)</vt:lpstr>
      <vt:lpstr>Example 2: Solving for Different Variables (cont.)</vt:lpstr>
      <vt:lpstr>Example 2: Solving for Different Variables (cont.)</vt:lpstr>
      <vt:lpstr>Example 2: Solving for Different Variables (cont.)</vt:lpstr>
      <vt:lpstr>Example 2: Solving for Different Variables (cont.)</vt:lpstr>
      <vt:lpstr>Example 2: Solving for Different Variables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dc:title>
  <dc:creator>Hawkes Learning Systems</dc:creator>
  <cp:lastModifiedBy>Daniel Breuer</cp:lastModifiedBy>
  <cp:revision>43</cp:revision>
  <dcterms:created xsi:type="dcterms:W3CDTF">2013-04-26T14:43:13Z</dcterms:created>
  <dcterms:modified xsi:type="dcterms:W3CDTF">2018-03-05T15:24:08Z</dcterms:modified>
</cp:coreProperties>
</file>