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40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C9F28-2F19-4EB6-B32C-DC5B66EA8C89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D1EE4-F4DA-4543-94E2-B1AF6C0D8F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01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Number Problems and Consecutive Integers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0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800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69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chemeClr val="tx1"/>
                </a:solidFill>
              </a:rPr>
              <a:t>Joe pays </a:t>
            </a:r>
            <a:r>
              <a:rPr lang="en-US" i="0" dirty="0" smtClean="0">
                <a:solidFill>
                  <a:srgbClr val="0000FF"/>
                </a:solidFill>
              </a:rPr>
              <a:t>$300 </a:t>
            </a:r>
            <a:r>
              <a:rPr lang="en-US" i="0" dirty="0" smtClean="0">
                <a:solidFill>
                  <a:schemeClr val="tx1"/>
                </a:solidFill>
              </a:rPr>
              <a:t>per month to rent an apartment. If </a:t>
            </a: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this is     of his monthly income, what is his monthly </a:t>
            </a:r>
          </a:p>
          <a:p>
            <a:pPr marL="465138" indent="-465138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income?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Joe's monthly income, then</a:t>
            </a:r>
          </a:p>
        </p:txBody>
      </p:sp>
      <p:graphicFrame>
        <p:nvGraphicFramePr>
          <p:cNvPr id="1580038" name="Object 6"/>
          <p:cNvGraphicFramePr>
            <a:graphicFrameLocks noChangeAspect="1"/>
          </p:cNvGraphicFramePr>
          <p:nvPr/>
        </p:nvGraphicFramePr>
        <p:xfrm>
          <a:off x="1752600" y="4114800"/>
          <a:ext cx="407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4076640" imgH="838080" progId="Equation.DSMT4">
                  <p:embed/>
                </p:oleObj>
              </mc:Choice>
              <mc:Fallback>
                <p:oleObj name="Equation" r:id="rId3" imgW="40766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14800"/>
                        <a:ext cx="407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0039" name="Object 7"/>
          <p:cNvGraphicFramePr>
            <a:graphicFrameLocks noChangeAspect="1"/>
          </p:cNvGraphicFramePr>
          <p:nvPr/>
        </p:nvGraphicFramePr>
        <p:xfrm>
          <a:off x="1919748" y="17993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748" y="179930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0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81061" name="Rectangle 5"/>
          <p:cNvSpPr>
            <a:spLocks noChangeArrowheads="1"/>
          </p:cNvSpPr>
          <p:nvPr/>
        </p:nvSpPr>
        <p:spPr bwMode="auto">
          <a:xfrm>
            <a:off x="455613" y="3976688"/>
            <a:ext cx="45926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Joe</a:t>
            </a:r>
            <a:r>
              <a:rPr lang="en-US" sz="2800" dirty="0">
                <a:latin typeface="Arial"/>
              </a:rPr>
              <a:t>’</a:t>
            </a:r>
            <a:r>
              <a:rPr lang="en-US" sz="2800" dirty="0"/>
              <a:t>s monthly income is </a:t>
            </a:r>
            <a:r>
              <a:rPr lang="en-US" sz="2800" dirty="0">
                <a:solidFill>
                  <a:srgbClr val="FF0000"/>
                </a:solidFill>
              </a:rPr>
              <a:t>$750</a:t>
            </a:r>
            <a:r>
              <a:rPr lang="en-US" sz="2800" dirty="0"/>
              <a:t>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810000" y="1371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1346040" imgH="838080" progId="Equation.DSMT4">
                  <p:embed/>
                </p:oleObj>
              </mc:Choice>
              <mc:Fallback>
                <p:oleObj name="Equation" r:id="rId3" imgW="1346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716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429000" y="2303208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2171520" imgH="838080" progId="Equation.DSMT4">
                  <p:embed/>
                </p:oleObj>
              </mc:Choice>
              <mc:Fallback>
                <p:oleObj name="Equation" r:id="rId5" imgW="2171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03208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072604" y="335669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7" imgW="1079280" imgH="291960" progId="Equation.DSMT4">
                  <p:embed/>
                </p:oleObj>
              </mc:Choice>
              <mc:Fallback>
                <p:oleObj name="Equation" r:id="rId7" imgW="1079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2604" y="335669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10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0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15820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14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37160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Consecutive Integers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Integers are </a:t>
            </a:r>
            <a:r>
              <a:rPr lang="en-US" b="1" i="0" dirty="0" smtClean="0">
                <a:solidFill>
                  <a:srgbClr val="A50021"/>
                </a:solidFill>
              </a:rPr>
              <a:t>consecutive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if each is 1 more than the previous integer. Three consecutive integers can be represented as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</a:t>
            </a:r>
            <a:r>
              <a:rPr lang="en-US" b="1" i="0" dirty="0" smtClean="0">
                <a:solidFill>
                  <a:srgbClr val="0000FF"/>
                </a:solidFill>
              </a:rPr>
              <a:t>1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i="0" dirty="0" smtClean="0">
                <a:solidFill>
                  <a:srgbClr val="000000"/>
                </a:solidFill>
              </a:rPr>
              <a:t>and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</a:t>
            </a:r>
            <a:r>
              <a:rPr lang="en-US" b="1" i="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1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15831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852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37160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Consecutive Odd Integers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Odd integers are </a:t>
            </a:r>
            <a:r>
              <a:rPr lang="en-US" b="1" i="0" dirty="0" smtClean="0">
                <a:solidFill>
                  <a:srgbClr val="A50021"/>
                </a:solidFill>
              </a:rPr>
              <a:t>consecutive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if each is 2 more than the previous odd integer. Three consecutive odd integers can be represented as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</a:t>
            </a:r>
            <a:r>
              <a:rPr lang="en-US" b="1" i="0" dirty="0" smtClean="0">
                <a:solidFill>
                  <a:srgbClr val="0000FF"/>
                </a:solidFill>
              </a:rPr>
              <a:t>2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i="0" dirty="0" smtClean="0">
                <a:solidFill>
                  <a:srgbClr val="000000"/>
                </a:solidFill>
              </a:rPr>
              <a:t>and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</a:t>
            </a:r>
            <a:r>
              <a:rPr lang="en-US" b="1" i="0" dirty="0" smtClean="0">
                <a:solidFill>
                  <a:srgbClr val="0000FF"/>
                </a:solidFill>
              </a:rPr>
              <a:t>4</a:t>
            </a:r>
            <a:endParaRPr lang="en-US" i="0" dirty="0" smtClean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 is an </a:t>
            </a:r>
            <a:r>
              <a:rPr lang="en-US" b="1" i="0" dirty="0" smtClean="0">
                <a:solidFill>
                  <a:srgbClr val="A50021"/>
                </a:solidFill>
              </a:rPr>
              <a:t>odd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integer.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1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Consecutive Integers</a:t>
            </a:r>
          </a:p>
        </p:txBody>
      </p:sp>
      <p:sp>
        <p:nvSpPr>
          <p:cNvPr id="15841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852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37160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Consecutive Even Integers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Even integers are </a:t>
            </a:r>
            <a:r>
              <a:rPr lang="en-US" b="1" i="0" dirty="0" smtClean="0">
                <a:solidFill>
                  <a:srgbClr val="A50021"/>
                </a:solidFill>
              </a:rPr>
              <a:t>consecutive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if each is 2 more than the previous even integer. Three consecutive even integers can be represented as 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+ </a:t>
            </a:r>
            <a:r>
              <a:rPr lang="en-US" b="1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b="1" i="1" dirty="0" smtClean="0">
                <a:solidFill>
                  <a:srgbClr val="0000FF"/>
                </a:solidFill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+ </a:t>
            </a:r>
            <a:r>
              <a:rPr lang="en-US" b="1" dirty="0" smtClean="0">
                <a:solidFill>
                  <a:srgbClr val="0000FF"/>
                </a:solidFill>
              </a:rPr>
              <a:t>4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 is an </a:t>
            </a:r>
            <a:r>
              <a:rPr lang="en-US" b="1" i="0" dirty="0" smtClean="0">
                <a:solidFill>
                  <a:srgbClr val="A50021"/>
                </a:solidFill>
              </a:rPr>
              <a:t>even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integer.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1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</a:t>
            </a:r>
          </a:p>
        </p:txBody>
      </p:sp>
      <p:sp>
        <p:nvSpPr>
          <p:cNvPr id="15851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87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Three consecutive odd integers are such that their sum is −3. What are the integers?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first odd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+ 2 = the second odd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+ 4 = the third odd integer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Set up and solve the related equation.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1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 (cont.)</a:t>
            </a:r>
          </a:p>
        </p:txBody>
      </p:sp>
      <p:sp>
        <p:nvSpPr>
          <p:cNvPr id="1586181" name="Rectangle 5"/>
          <p:cNvSpPr>
            <a:spLocks noChangeArrowheads="1"/>
          </p:cNvSpPr>
          <p:nvPr/>
        </p:nvSpPr>
        <p:spPr bwMode="auto">
          <a:xfrm>
            <a:off x="455613" y="4862052"/>
            <a:ext cx="7861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three consecutive odd integers are </a:t>
            </a:r>
            <a:r>
              <a:rPr lang="en-US" sz="2800" dirty="0">
                <a:solidFill>
                  <a:srgbClr val="FF0000"/>
                </a:solidFill>
              </a:rPr>
              <a:t>−3, −1, and 1</a:t>
            </a:r>
            <a:r>
              <a:rPr lang="en-US" sz="2800" dirty="0"/>
              <a:t>.</a:t>
            </a:r>
          </a:p>
          <a:p>
            <a:r>
              <a:rPr lang="en-US" sz="2800" b="1" dirty="0"/>
              <a:t>Check: </a:t>
            </a:r>
            <a:r>
              <a:rPr lang="en-US" sz="2800" dirty="0">
                <a:solidFill>
                  <a:srgbClr val="000099"/>
                </a:solidFill>
              </a:rPr>
              <a:t>( −3 ) + ( −1 ) + ( 1 ) = −3</a:t>
            </a:r>
            <a:r>
              <a:rPr lang="en-US" sz="2800" dirty="0"/>
              <a:t> 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44252" y="1342104"/>
          <a:ext cx="430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4305240" imgH="368280" progId="Equation.DSMT4">
                  <p:embed/>
                </p:oleObj>
              </mc:Choice>
              <mc:Fallback>
                <p:oleObj name="Equation" r:id="rId3" imgW="43052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252" y="1342104"/>
                        <a:ext cx="4305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198352" y="1860756"/>
          <a:ext cx="325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3251160" imgH="368280" progId="Equation.DSMT4">
                  <p:embed/>
                </p:oleObj>
              </mc:Choice>
              <mc:Fallback>
                <p:oleObj name="Equation" r:id="rId5" imgW="325116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352" y="1860756"/>
                        <a:ext cx="325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862052" y="2391696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1587240" imgH="291960" progId="Equation.DSMT4">
                  <p:embed/>
                </p:oleObj>
              </mc:Choice>
              <mc:Fallback>
                <p:oleObj name="Equation" r:id="rId7" imgW="1587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052" y="2391696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44652" y="2878392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1104840" imgH="291960" progId="Equation.DSMT4">
                  <p:embed/>
                </p:oleObj>
              </mc:Choice>
              <mc:Fallback>
                <p:oleObj name="Equation" r:id="rId9" imgW="1104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652" y="2878392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522452" y="3382296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927000" imgH="291960" progId="Equation.DSMT4">
                  <p:embed/>
                </p:oleObj>
              </mc:Choice>
              <mc:Fallback>
                <p:oleObj name="Equation" r:id="rId11" imgW="927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452" y="3382296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052552" y="3900948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1396800" imgH="279360" progId="Equation.DSMT4">
                  <p:embed/>
                </p:oleObj>
              </mc:Choice>
              <mc:Fallback>
                <p:oleObj name="Equation" r:id="rId13" imgW="1396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552" y="3900948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014452" y="4375356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1206360" imgH="279360" progId="Equation.DSMT4">
                  <p:embed/>
                </p:oleObj>
              </mc:Choice>
              <mc:Fallback>
                <p:oleObj name="Equation" r:id="rId15" imgW="12063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52" y="4375356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 (cont.)</a:t>
            </a:r>
          </a:p>
        </p:txBody>
      </p:sp>
      <p:sp>
        <p:nvSpPr>
          <p:cNvPr id="15872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Find three consecutive integers such that the sum of the first and third is 76 less than three times the second.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first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+ 1 = the second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+ 2 = the third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Set up and solve the related equation.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2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 (cont.)</a:t>
            </a:r>
          </a:p>
        </p:txBody>
      </p:sp>
      <p:sp>
        <p:nvSpPr>
          <p:cNvPr id="1588229" name="Rectangle 5"/>
          <p:cNvSpPr>
            <a:spLocks noChangeArrowheads="1"/>
          </p:cNvSpPr>
          <p:nvPr/>
        </p:nvSpPr>
        <p:spPr bwMode="auto">
          <a:xfrm>
            <a:off x="455613" y="5046408"/>
            <a:ext cx="8226425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lvl="4"/>
            <a:r>
              <a:rPr lang="en-US" sz="2800" dirty="0"/>
              <a:t>The three consecutive integers are </a:t>
            </a:r>
            <a:r>
              <a:rPr lang="en-US" sz="2800" dirty="0">
                <a:solidFill>
                  <a:srgbClr val="FF0000"/>
                </a:solidFill>
              </a:rPr>
              <a:t>75, 76, and 77</a:t>
            </a:r>
            <a:r>
              <a:rPr lang="en-US" sz="28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Check: </a:t>
            </a:r>
            <a:r>
              <a:rPr lang="en-US" sz="2800" dirty="0">
                <a:solidFill>
                  <a:srgbClr val="000099"/>
                </a:solidFill>
              </a:rPr>
              <a:t>75 + 77 = 152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99"/>
                </a:solidFill>
              </a:rPr>
              <a:t>3( 76 ) − 76 = 228 − 76 = 152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025444" y="1234360"/>
          <a:ext cx="445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3" imgW="4457520" imgH="368280" progId="Equation.DSMT4">
                  <p:embed/>
                </p:oleObj>
              </mc:Choice>
              <mc:Fallback>
                <p:oleObj name="Equation" r:id="rId3" imgW="44575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444" y="1234360"/>
                        <a:ext cx="4457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11244" y="1752600"/>
          <a:ext cx="336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5" imgW="3365280" imgH="368280" progId="Equation.DSMT4">
                  <p:embed/>
                </p:oleObj>
              </mc:Choice>
              <mc:Fallback>
                <p:oleObj name="Equation" r:id="rId5" imgW="33652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244" y="1752600"/>
                        <a:ext cx="336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229896" y="2271252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7" imgW="2692080" imgH="291960" progId="Equation.DSMT4">
                  <p:embed/>
                </p:oleObj>
              </mc:Choice>
              <mc:Fallback>
                <p:oleObj name="Equation" r:id="rId7" imgW="2692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896" y="2271252"/>
                        <a:ext cx="269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229896" y="2775156"/>
          <a:ext cx="219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9" imgW="2197080" imgH="291960" progId="Equation.DSMT4">
                  <p:embed/>
                </p:oleObj>
              </mc:Choice>
              <mc:Fallback>
                <p:oleObj name="Equation" r:id="rId9" imgW="2197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896" y="2775156"/>
                        <a:ext cx="219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05000" y="3253454"/>
          <a:ext cx="483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1" imgW="4838400" imgH="291960" progId="Equation.DSMT4">
                  <p:embed/>
                </p:oleObj>
              </mc:Choice>
              <mc:Fallback>
                <p:oleObj name="Equation" r:id="rId11" imgW="4838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53454"/>
                        <a:ext cx="483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719052" y="376575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76575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687096" y="42672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15" imgW="1371600" imgH="291960" progId="Equation.DSMT4">
                  <p:embed/>
                </p:oleObj>
              </mc:Choice>
              <mc:Fallback>
                <p:oleObj name="Equation" r:id="rId15" imgW="1371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42672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704304" y="473914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17" imgW="1371600" imgH="279360" progId="Equation.DSMT4">
                  <p:embed/>
                </p:oleObj>
              </mc:Choice>
              <mc:Fallback>
                <p:oleObj name="Equation" r:id="rId17" imgW="13716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304" y="473914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2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 (cont.)</a:t>
            </a:r>
          </a:p>
        </p:txBody>
      </p:sp>
      <p:sp>
        <p:nvSpPr>
          <p:cNvPr id="15892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Find three consecutive even integers such that three times the first is 10 more than the sum of the second and third.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first even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+ 2 = the second even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+ 4 = the third even integer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Set up and solve the related equation.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word problems involving translating number phrases and consecutive integers.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2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Consecutive Integers (cont.)</a:t>
            </a:r>
          </a:p>
        </p:txBody>
      </p:sp>
      <p:sp>
        <p:nvSpPr>
          <p:cNvPr id="1590278" name="Rectangle 6"/>
          <p:cNvSpPr>
            <a:spLocks noChangeArrowheads="1"/>
          </p:cNvSpPr>
          <p:nvPr/>
        </p:nvSpPr>
        <p:spPr bwMode="auto">
          <a:xfrm>
            <a:off x="455613" y="4815348"/>
            <a:ext cx="822642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/>
              <a:t>The three even integers are </a:t>
            </a:r>
            <a:r>
              <a:rPr lang="en-US" sz="2800" dirty="0">
                <a:solidFill>
                  <a:srgbClr val="FF0000"/>
                </a:solidFill>
              </a:rPr>
              <a:t>16, 18, and 20</a:t>
            </a:r>
            <a:r>
              <a:rPr lang="en-US" sz="2800" dirty="0"/>
              <a:t>. 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(Checking shows that 3 </a:t>
            </a:r>
            <a:r>
              <a:rPr lang="en-US" sz="2800" dirty="0">
                <a:sym typeface="Symbol" pitchFamily="18" charset="2"/>
              </a:rPr>
              <a:t></a:t>
            </a:r>
            <a:r>
              <a:rPr lang="en-US" sz="2800" dirty="0"/>
              <a:t> 16 is 10 more than 18 + 20.) 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60600" y="1324896"/>
          <a:ext cx="4445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4444920" imgH="368280" progId="Equation.DSMT4">
                  <p:embed/>
                </p:oleObj>
              </mc:Choice>
              <mc:Fallback>
                <p:oleObj name="Equation" r:id="rId3" imgW="44449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324896"/>
                        <a:ext cx="4445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880852" y="1828800"/>
          <a:ext cx="3390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5" imgW="3390840" imgH="368280" progId="Equation.DSMT4">
                  <p:embed/>
                </p:oleObj>
              </mc:Choice>
              <mc:Fallback>
                <p:oleObj name="Equation" r:id="rId5" imgW="33908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852" y="1828800"/>
                        <a:ext cx="3390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872248" y="2362200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7" imgW="1714320" imgH="291960" progId="Equation.DSMT4">
                  <p:embed/>
                </p:oleObj>
              </mc:Choice>
              <mc:Fallback>
                <p:oleObj name="Equation" r:id="rId7" imgW="1714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248" y="2362200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209800" y="2866104"/>
          <a:ext cx="304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9" imgW="3047760" imgH="291960" progId="Equation.DSMT4">
                  <p:embed/>
                </p:oleObj>
              </mc:Choice>
              <mc:Fallback>
                <p:oleObj name="Equation" r:id="rId9" imgW="304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66104"/>
                        <a:ext cx="304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048000" y="33528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11" imgW="888840" imgH="291960" progId="Equation.DSMT4">
                  <p:embed/>
                </p:oleObj>
              </mc:Choice>
              <mc:Fallback>
                <p:oleObj name="Equation" r:id="rId11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3528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573592" y="3839496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3" imgW="1371600" imgH="291960" progId="Equation.DSMT4">
                  <p:embed/>
                </p:oleObj>
              </mc:Choice>
              <mc:Fallback>
                <p:oleObj name="Equation" r:id="rId13" imgW="1371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592" y="3839496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544096" y="4402392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5" imgW="1396800" imgH="291960" progId="Equation.DSMT4">
                  <p:embed/>
                </p:oleObj>
              </mc:Choice>
              <mc:Fallback>
                <p:oleObj name="Equation" r:id="rId15" imgW="1396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096" y="4402392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0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0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Applications </a:t>
            </a:r>
          </a:p>
        </p:txBody>
      </p:sp>
      <p:sp>
        <p:nvSpPr>
          <p:cNvPr id="15718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Pólya’s Four-Step Process for Solving Problems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Understand the problem. (Read the problem carefully and be sure that you understand all the terms used.)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Devise a plan. (Set up an equation or a table or chart relating the information.)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Carry out the plan. (Perform any operations indicated in Step 2.)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Look back over the results. (Ask yourself if the answer seems reasonable and if you could solve similar problems in the future.)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</a:t>
            </a:r>
          </a:p>
        </p:txBody>
      </p:sp>
      <p:sp>
        <p:nvSpPr>
          <p:cNvPr id="15728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Three times the sum of a number and 5 is equal to twice the number plus 5. Find the number.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unknown number.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72868" name="Object 4"/>
          <p:cNvGraphicFramePr>
            <a:graphicFrameLocks noChangeAspect="1"/>
          </p:cNvGraphicFramePr>
          <p:nvPr/>
        </p:nvGraphicFramePr>
        <p:xfrm>
          <a:off x="685800" y="3429000"/>
          <a:ext cx="76835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7683480" imgH="1587240" progId="Equation.DSMT4">
                  <p:embed/>
                </p:oleObj>
              </mc:Choice>
              <mc:Fallback>
                <p:oleObj name="Equation" r:id="rId3" imgW="7683480" imgH="1587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29000"/>
                        <a:ext cx="7683500" cy="158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8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73895" name="Rectangle 7"/>
          <p:cNvSpPr>
            <a:spLocks noChangeArrowheads="1"/>
          </p:cNvSpPr>
          <p:nvPr/>
        </p:nvSpPr>
        <p:spPr bwMode="auto">
          <a:xfrm>
            <a:off x="457200" y="4038600"/>
            <a:ext cx="296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number is </a:t>
            </a:r>
            <a:r>
              <a:rPr lang="en-US" sz="2800" dirty="0">
                <a:solidFill>
                  <a:srgbClr val="FF0000"/>
                </a:solidFill>
              </a:rPr>
              <a:t>−10</a:t>
            </a:r>
            <a:r>
              <a:rPr lang="en-US" sz="2800" dirty="0"/>
              <a:t>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14252" y="1371600"/>
          <a:ext cx="220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2209680" imgH="291960" progId="Equation.DSMT4">
                  <p:embed/>
                </p:oleObj>
              </mc:Choice>
              <mc:Fallback>
                <p:oleObj name="Equation" r:id="rId3" imgW="22096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252" y="1371600"/>
                        <a:ext cx="220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743200" y="1905000"/>
          <a:ext cx="354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3543120" imgH="291960" progId="Equation.DSMT4">
                  <p:embed/>
                </p:oleObj>
              </mc:Choice>
              <mc:Fallback>
                <p:oleObj name="Equation" r:id="rId5" imgW="35431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05000"/>
                        <a:ext cx="354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581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927556" y="2957052"/>
          <a:ext cx="266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2666880" imgH="291960" progId="Equation.DSMT4">
                  <p:embed/>
                </p:oleObj>
              </mc:Choice>
              <mc:Fallback>
                <p:oleObj name="Equation" r:id="rId9" imgW="2666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556" y="2957052"/>
                        <a:ext cx="266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35244" y="3490452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1117440" imgH="291960" progId="Equation.DSMT4">
                  <p:embed/>
                </p:oleObj>
              </mc:Choice>
              <mc:Fallback>
                <p:oleObj name="Equation" r:id="rId11" imgW="1117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244" y="3490452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38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9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749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 	</a:t>
            </a:r>
            <a:r>
              <a:rPr lang="en-US" i="0" dirty="0" smtClean="0">
                <a:solidFill>
                  <a:schemeClr val="tx1"/>
                </a:solidFill>
              </a:rPr>
              <a:t>If a number is decreased by </a:t>
            </a:r>
            <a:r>
              <a:rPr lang="en-US" i="0" dirty="0" smtClean="0">
                <a:solidFill>
                  <a:srgbClr val="0000FF"/>
                </a:solidFill>
              </a:rPr>
              <a:t>36</a:t>
            </a:r>
            <a:r>
              <a:rPr lang="en-US" i="0" dirty="0" smtClean="0">
                <a:solidFill>
                  <a:schemeClr val="tx1"/>
                </a:solidFill>
              </a:rPr>
              <a:t> and the result is </a:t>
            </a:r>
            <a:r>
              <a:rPr lang="en-US" i="0" dirty="0" smtClean="0">
                <a:solidFill>
                  <a:srgbClr val="0000FF"/>
                </a:solidFill>
              </a:rPr>
              <a:t>76</a:t>
            </a:r>
            <a:r>
              <a:rPr lang="en-US" i="0" dirty="0" smtClean="0">
                <a:solidFill>
                  <a:schemeClr val="tx1"/>
                </a:solidFill>
              </a:rPr>
              <a:t> less than twice the number, what is the number? </a:t>
            </a: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unknown number.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74916" name="Object 4"/>
          <p:cNvGraphicFramePr>
            <a:graphicFrameLocks noChangeAspect="1"/>
          </p:cNvGraphicFramePr>
          <p:nvPr/>
        </p:nvGraphicFramePr>
        <p:xfrm>
          <a:off x="838200" y="3505200"/>
          <a:ext cx="75819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7581600" imgH="1447560" progId="Equation.DSMT4">
                  <p:embed/>
                </p:oleObj>
              </mc:Choice>
              <mc:Fallback>
                <p:oleObj name="Equation" r:id="rId3" imgW="7581600" imgH="1447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05200"/>
                        <a:ext cx="75819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76965" name="Rectangle 5"/>
          <p:cNvSpPr>
            <a:spLocks noChangeArrowheads="1"/>
          </p:cNvSpPr>
          <p:nvPr/>
        </p:nvSpPr>
        <p:spPr bwMode="auto">
          <a:xfrm>
            <a:off x="457200" y="3657600"/>
            <a:ext cx="2782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number is </a:t>
            </a:r>
            <a:r>
              <a:rPr lang="en-US" sz="2800" dirty="0">
                <a:solidFill>
                  <a:srgbClr val="FF0000"/>
                </a:solidFill>
              </a:rPr>
              <a:t>40</a:t>
            </a:r>
            <a:r>
              <a:rPr lang="en-US" sz="2800" dirty="0"/>
              <a:t>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743200" y="1447800"/>
          <a:ext cx="322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3225600" imgH="291960" progId="Equation.DSMT4">
                  <p:embed/>
                </p:oleObj>
              </mc:Choice>
              <mc:Fallback>
                <p:oleObj name="Equation" r:id="rId3" imgW="3225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447800"/>
                        <a:ext cx="322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19948" y="1995948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1777680" imgH="291960" progId="Equation.DSMT4">
                  <p:embed/>
                </p:oleObj>
              </mc:Choice>
              <mc:Fallback>
                <p:oleObj name="Equation" r:id="rId5" imgW="1777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1995948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866104" y="2514600"/>
          <a:ext cx="312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3124080" imgH="291960" progId="Equation.DSMT4">
                  <p:embed/>
                </p:oleObj>
              </mc:Choice>
              <mc:Fallback>
                <p:oleObj name="Equation" r:id="rId7" imgW="3124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6104" y="2514600"/>
                        <a:ext cx="312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33800" y="30480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480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9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779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One integer is 4 more than three times a second integer. Their sum is 24. What are the two integers?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second integer.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Then 3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+ 4 = the first integer.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209800" y="4038600"/>
          <a:ext cx="314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3149280" imgH="368280" progId="Equation.DSMT4">
                  <p:embed/>
                </p:oleObj>
              </mc:Choice>
              <mc:Fallback>
                <p:oleObj name="Equation" r:id="rId3" imgW="31492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38600"/>
                        <a:ext cx="314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977944" y="4525296"/>
          <a:ext cx="461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4609800" imgH="469800" progId="Equation.DSMT4">
                  <p:embed/>
                </p:oleObj>
              </mc:Choice>
              <mc:Fallback>
                <p:oleObj name="Equation" r:id="rId5" imgW="4609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944" y="4525296"/>
                        <a:ext cx="461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763296" y="5166852"/>
          <a:ext cx="1587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1587240" imgH="279360" progId="Equation.DSMT4">
                  <p:embed/>
                </p:oleObj>
              </mc:Choice>
              <mc:Fallback>
                <p:oleObj name="Equation" r:id="rId7" imgW="15872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296" y="5166852"/>
                        <a:ext cx="1587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0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</a:p>
        </p:txBody>
      </p:sp>
      <p:sp>
        <p:nvSpPr>
          <p:cNvPr id="1579014" name="Rectangle 6"/>
          <p:cNvSpPr>
            <a:spLocks noChangeArrowheads="1"/>
          </p:cNvSpPr>
          <p:nvPr/>
        </p:nvSpPr>
        <p:spPr bwMode="auto">
          <a:xfrm>
            <a:off x="455613" y="4421600"/>
            <a:ext cx="4584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two integers are </a:t>
            </a:r>
            <a:r>
              <a:rPr lang="en-US" sz="2800" dirty="0">
                <a:solidFill>
                  <a:srgbClr val="FF0000"/>
                </a:solidFill>
              </a:rPr>
              <a:t>5 and 19</a:t>
            </a:r>
            <a:r>
              <a:rPr lang="en-US" sz="2800" dirty="0"/>
              <a:t>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200400" y="1371600"/>
          <a:ext cx="260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603160" imgH="279360" progId="Equation.DSMT4">
                  <p:embed/>
                </p:oleObj>
              </mc:Choice>
              <mc:Fallback>
                <p:oleObj name="Equation" r:id="rId3" imgW="26031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71600"/>
                        <a:ext cx="260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191000" y="1905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079280" imgH="291960" progId="Equation.DSMT4">
                  <p:embed/>
                </p:oleObj>
              </mc:Choice>
              <mc:Fallback>
                <p:oleObj name="Equation" r:id="rId5" imgW="10792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05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144296" y="2391696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193760" imgH="838080" progId="Equation.DSMT4">
                  <p:embed/>
                </p:oleObj>
              </mc:Choice>
              <mc:Fallback>
                <p:oleObj name="Equation" r:id="rId7" imgW="1193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296" y="2391696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394200" y="338229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38229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733800" y="38862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1562040" imgH="291960" progId="Equation.DSMT4">
                  <p:embed/>
                </p:oleObj>
              </mc:Choice>
              <mc:Fallback>
                <p:oleObj name="Equation" r:id="rId11" imgW="1562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862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90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393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Courier New</vt:lpstr>
      <vt:lpstr>Arial</vt:lpstr>
      <vt:lpstr>Symbol</vt:lpstr>
      <vt:lpstr>Office Theme</vt:lpstr>
      <vt:lpstr>Equation</vt:lpstr>
      <vt:lpstr>Section 3.6</vt:lpstr>
      <vt:lpstr>Objectives</vt:lpstr>
      <vt:lpstr>Applications </vt:lpstr>
      <vt:lpstr>Example 1: Number Problems</vt:lpstr>
      <vt:lpstr>Example 1: Number Problems (cont.)</vt:lpstr>
      <vt:lpstr>Example 1: Number Problems (cont.)</vt:lpstr>
      <vt:lpstr>Example 1: Number Problems (cont.)</vt:lpstr>
      <vt:lpstr>Example 1: Number Problems (cont.)</vt:lpstr>
      <vt:lpstr>Example 1: Number Problems (cont.)</vt:lpstr>
      <vt:lpstr>Example 1: Number Problems (cont.)</vt:lpstr>
      <vt:lpstr>Example 1: Number Problems (cont.)</vt:lpstr>
      <vt:lpstr>Consecutive Integers</vt:lpstr>
      <vt:lpstr>Consecutive Integers</vt:lpstr>
      <vt:lpstr>Consecutive Integers</vt:lpstr>
      <vt:lpstr>Example 2: Consecutive Integers</vt:lpstr>
      <vt:lpstr>Example 2: Consecutive Integers (cont.)</vt:lpstr>
      <vt:lpstr>Example 2: Consecutive Integers (cont.)</vt:lpstr>
      <vt:lpstr>Example 2: Consecutive Integers (cont.)</vt:lpstr>
      <vt:lpstr>Example 2: Consecutive Integers (cont.)</vt:lpstr>
      <vt:lpstr>Example 2: Consecutive Integers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32</cp:revision>
  <dcterms:created xsi:type="dcterms:W3CDTF">2013-04-26T14:43:13Z</dcterms:created>
  <dcterms:modified xsi:type="dcterms:W3CDTF">2017-08-02T11:36:45Z</dcterms:modified>
</cp:coreProperties>
</file>