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8080"/>
    <a:srgbClr val="1F497D"/>
    <a:srgbClr val="00000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4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15.wmf"/><Relationship Id="rId2" Type="http://schemas.openxmlformats.org/officeDocument/2006/relationships/image" Target="../media/image28.wmf"/><Relationship Id="rId1" Type="http://schemas.openxmlformats.org/officeDocument/2006/relationships/image" Target="../media/image21.wmf"/><Relationship Id="rId6" Type="http://schemas.openxmlformats.org/officeDocument/2006/relationships/image" Target="../media/image13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15.wmf"/><Relationship Id="rId5" Type="http://schemas.openxmlformats.org/officeDocument/2006/relationships/image" Target="../media/image13.w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32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9050A-2CDE-4540-8792-7A88AC00EAEE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E2196-FA0F-4944-AAE1-C3345436B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6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4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1.wmf"/><Relationship Id="rId3" Type="http://schemas.openxmlformats.org/officeDocument/2006/relationships/image" Target="../media/image32.png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0.wmf"/><Relationship Id="rId5" Type="http://schemas.openxmlformats.org/officeDocument/2006/relationships/image" Target="../media/image21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Percent Problems (Discount, Taxes, Commission, Profit, and Others)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4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Commission</a:t>
            </a:r>
          </a:p>
        </p:txBody>
      </p:sp>
      <p:sp>
        <p:nvSpPr>
          <p:cNvPr id="15984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A saleswoman earns a salary of </a:t>
            </a:r>
            <a:r>
              <a:rPr lang="en-US" i="0" dirty="0" smtClean="0">
                <a:solidFill>
                  <a:srgbClr val="0000FF"/>
                </a:solidFill>
              </a:rPr>
              <a:t>$1200 </a:t>
            </a:r>
            <a:r>
              <a:rPr lang="en-US" i="0" dirty="0" smtClean="0">
                <a:solidFill>
                  <a:schemeClr val="tx1"/>
                </a:solidFill>
              </a:rPr>
              <a:t>a month plus a commission of </a:t>
            </a:r>
            <a:r>
              <a:rPr lang="en-US" i="0" dirty="0" smtClean="0">
                <a:solidFill>
                  <a:srgbClr val="0000FF"/>
                </a:solidFill>
              </a:rPr>
              <a:t>8%</a:t>
            </a:r>
            <a:r>
              <a:rPr lang="en-US" i="0" dirty="0" smtClean="0">
                <a:solidFill>
                  <a:schemeClr val="tx1"/>
                </a:solidFill>
              </a:rPr>
              <a:t> on whatever she sells after she has sold </a:t>
            </a:r>
            <a:r>
              <a:rPr lang="en-US" i="0" dirty="0" smtClean="0">
                <a:solidFill>
                  <a:srgbClr val="0000FF"/>
                </a:solidFill>
              </a:rPr>
              <a:t>$8000 </a:t>
            </a:r>
            <a:r>
              <a:rPr lang="en-US" i="0" dirty="0" smtClean="0">
                <a:solidFill>
                  <a:schemeClr val="tx1"/>
                </a:solidFill>
              </a:rPr>
              <a:t>in furniture. What did she earn the month she sold </a:t>
            </a:r>
            <a:r>
              <a:rPr lang="en-US" i="0" dirty="0" smtClean="0">
                <a:solidFill>
                  <a:srgbClr val="0000FF"/>
                </a:solidFill>
              </a:rPr>
              <a:t>$25,000 </a:t>
            </a:r>
            <a:r>
              <a:rPr lang="en-US" i="0" dirty="0" smtClean="0">
                <a:solidFill>
                  <a:schemeClr val="tx1"/>
                </a:solidFill>
              </a:rPr>
              <a:t>worth of furniture?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First subtract </a:t>
            </a:r>
            <a:r>
              <a:rPr lang="en-US" i="0" dirty="0" smtClean="0">
                <a:solidFill>
                  <a:srgbClr val="0000FF"/>
                </a:solidFill>
              </a:rPr>
              <a:t>$8000 </a:t>
            </a:r>
            <a:r>
              <a:rPr lang="en-US" i="0" dirty="0" smtClean="0">
                <a:solidFill>
                  <a:schemeClr val="tx1"/>
                </a:solidFill>
              </a:rPr>
              <a:t>from </a:t>
            </a:r>
            <a:r>
              <a:rPr lang="en-US" i="0" dirty="0" smtClean="0">
                <a:solidFill>
                  <a:srgbClr val="0000FF"/>
                </a:solidFill>
              </a:rPr>
              <a:t>$25,000 </a:t>
            </a:r>
            <a:r>
              <a:rPr lang="en-US" i="0" dirty="0" smtClean="0">
                <a:solidFill>
                  <a:schemeClr val="tx1"/>
                </a:solidFill>
              </a:rPr>
              <a:t>to find the amount on which the commission is based.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 smtClean="0">
                <a:solidFill>
                  <a:srgbClr val="000099"/>
                </a:solidFill>
              </a:rPr>
              <a:t>$25,000 − $8000 = $17,000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94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Commission (cont.)</a:t>
            </a:r>
          </a:p>
        </p:txBody>
      </p:sp>
      <p:sp>
        <p:nvSpPr>
          <p:cNvPr id="15994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Now, find the amount of the commission. </a:t>
            </a:r>
          </a:p>
        </p:txBody>
      </p:sp>
      <p:sp>
        <p:nvSpPr>
          <p:cNvPr id="1599496" name="Rectangle 8"/>
          <p:cNvSpPr>
            <a:spLocks noChangeArrowheads="1"/>
          </p:cNvSpPr>
          <p:nvPr/>
        </p:nvSpPr>
        <p:spPr bwMode="auto">
          <a:xfrm>
            <a:off x="457200" y="3825620"/>
            <a:ext cx="8226425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/>
              <a:t>Now, add the commission to her salary to find what she earned that month. </a:t>
            </a:r>
          </a:p>
          <a:p>
            <a:pPr algn="ctr">
              <a:spcBef>
                <a:spcPts val="1200"/>
              </a:spcBef>
            </a:pPr>
            <a:r>
              <a:rPr lang="en-US" sz="2800" dirty="0">
                <a:solidFill>
                  <a:srgbClr val="000099"/>
                </a:solidFill>
              </a:rPr>
              <a:t>$1200 + $1360 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$2560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earned </a:t>
            </a:r>
            <a:r>
              <a:rPr lang="en-US" sz="2000" dirty="0">
                <a:solidFill>
                  <a:srgbClr val="008080"/>
                </a:solidFill>
              </a:rPr>
              <a:t>for the month</a:t>
            </a: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547352" y="2484200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753896" y="2484200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922333" y="2484200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447800" y="2082800"/>
          <a:ext cx="342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3429000" imgH="291960" progId="Equation.DSMT4">
                  <p:embed/>
                </p:oleObj>
              </mc:Choice>
              <mc:Fallback>
                <p:oleObj name="Equation" r:id="rId3" imgW="34290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342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1274763" y="3219244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660240" imgH="291960" progId="Equation.DSMT4">
                  <p:embed/>
                </p:oleObj>
              </mc:Choice>
              <mc:Fallback>
                <p:oleObj name="Equation" r:id="rId5" imgW="6602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3219244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2387600" y="3181144"/>
          <a:ext cx="1219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1218960" imgH="368280" progId="Equation.DSMT4">
                  <p:embed/>
                </p:oleObj>
              </mc:Choice>
              <mc:Fallback>
                <p:oleObj name="Equation" r:id="rId7" imgW="12189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3181144"/>
                        <a:ext cx="1219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4362450" y="3168444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914400" imgH="368280" progId="Equation.DSMT4">
                  <p:embed/>
                </p:oleObj>
              </mc:Choice>
              <mc:Fallback>
                <p:oleObj name="Equation" r:id="rId9" imgW="9144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3168444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2106564" y="3280696"/>
          <a:ext cx="889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88560" imgH="164880" progId="Equation.DSMT4">
                  <p:embed/>
                </p:oleObj>
              </mc:Choice>
              <mc:Fallback>
                <p:oleObj name="Equation" r:id="rId11" imgW="88560" imgH="164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564" y="3280696"/>
                        <a:ext cx="889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3797300" y="3283871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3" imgW="241200" imgH="190440" progId="Equation.DSMT4">
                  <p:embed/>
                </p:oleObj>
              </mc:Choice>
              <mc:Fallback>
                <p:oleObj name="Equation" r:id="rId13" imgW="24120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3283871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486400" y="3206544"/>
          <a:ext cx="1257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5" imgW="1257120" imgH="228600" progId="Equation.DSMT4">
                  <p:embed/>
                </p:oleObj>
              </mc:Choice>
              <mc:Fallback>
                <p:oleObj name="Equation" r:id="rId15" imgW="125712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206544"/>
                        <a:ext cx="1257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4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5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Percent of Profit</a:t>
            </a:r>
          </a:p>
        </p:txBody>
      </p:sp>
      <p:sp>
        <p:nvSpPr>
          <p:cNvPr id="16005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Calculate the percent of profit for both a and b and tell which is the better investment.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$300 </a:t>
            </a:r>
            <a:r>
              <a:rPr lang="en-US" i="0" dirty="0" smtClean="0">
                <a:solidFill>
                  <a:schemeClr val="tx1"/>
                </a:solidFill>
              </a:rPr>
              <a:t>profit on an investment of </a:t>
            </a:r>
            <a:r>
              <a:rPr lang="en-US" i="0" dirty="0" smtClean="0">
                <a:solidFill>
                  <a:srgbClr val="0000FF"/>
                </a:solidFill>
              </a:rPr>
              <a:t>$2400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$500 </a:t>
            </a:r>
            <a:r>
              <a:rPr lang="en-US" i="0" dirty="0" smtClean="0">
                <a:solidFill>
                  <a:schemeClr val="tx1"/>
                </a:solidFill>
              </a:rPr>
              <a:t>profit on an investment of </a:t>
            </a:r>
            <a:r>
              <a:rPr lang="en-US" i="0" dirty="0" smtClean="0">
                <a:solidFill>
                  <a:srgbClr val="0000FF"/>
                </a:solidFill>
              </a:rPr>
              <a:t>$5000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Set up ratios and find the corresponding percents.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48640" y="4343400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2755800" imgH="927000" progId="Equation.DSMT4">
                  <p:embed/>
                </p:oleObj>
              </mc:Choice>
              <mc:Fallback>
                <p:oleObj name="Equation" r:id="rId3" imgW="27558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343400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367548" y="43434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231560" imgH="838080" progId="Equation.DSMT4">
                  <p:embed/>
                </p:oleObj>
              </mc:Choice>
              <mc:Fallback>
                <p:oleObj name="Equation" r:id="rId5" imgW="1231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548" y="43434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707192" y="43434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533160" imgH="838080" progId="Equation.DSMT4">
                  <p:embed/>
                </p:oleObj>
              </mc:Choice>
              <mc:Fallback>
                <p:oleObj name="Equation" r:id="rId7" imgW="533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7192" y="43434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61036" y="46482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1091880" imgH="291960" progId="Equation.DSMT4">
                  <p:embed/>
                </p:oleObj>
              </mc:Choice>
              <mc:Fallback>
                <p:oleObj name="Equation" r:id="rId9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1036" y="46482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361036" y="5334000"/>
          <a:ext cx="116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1168200" imgH="304560" progId="Equation.DSMT4">
                  <p:embed/>
                </p:oleObj>
              </mc:Choice>
              <mc:Fallback>
                <p:oleObj name="Equation" r:id="rId11" imgW="11682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1036" y="5334000"/>
                        <a:ext cx="1168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705600" y="5348748"/>
          <a:ext cx="173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3" imgW="1739880" imgH="279360" progId="Equation.DSMT4">
                  <p:embed/>
                </p:oleObj>
              </mc:Choice>
              <mc:Fallback>
                <p:oleObj name="Equation" r:id="rId13" imgW="17398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348748"/>
                        <a:ext cx="173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5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Percent of Profit (cont.)</a:t>
            </a:r>
          </a:p>
        </p:txBody>
      </p:sp>
      <p:sp>
        <p:nvSpPr>
          <p:cNvPr id="16015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Clearly, $500 is more than $300, but 12.5% is greater than 10% and </a:t>
            </a:r>
            <a:r>
              <a:rPr lang="en-US" i="0" dirty="0" smtClean="0">
                <a:solidFill>
                  <a:srgbClr val="FF0000"/>
                </a:solidFill>
              </a:rPr>
              <a:t>investment </a:t>
            </a:r>
            <a:r>
              <a:rPr lang="en-US" b="1" i="0" dirty="0" smtClean="0">
                <a:solidFill>
                  <a:srgbClr val="FF0000"/>
                </a:solidFill>
              </a:rPr>
              <a:t>a. </a:t>
            </a:r>
            <a:r>
              <a:rPr lang="en-US" i="0" dirty="0" smtClean="0">
                <a:solidFill>
                  <a:srgbClr val="FF0000"/>
                </a:solidFill>
              </a:rPr>
              <a:t>is the better investment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940" y="1386348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2755800" imgH="927000" progId="Equation.DSMT4">
                  <p:embed/>
                </p:oleObj>
              </mc:Choice>
              <mc:Fallback>
                <p:oleObj name="Equation" r:id="rId3" imgW="27558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940" y="1386348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350340" y="1418304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396800" imgH="838080" progId="Equation.DSMT4">
                  <p:embed/>
                </p:oleObj>
              </mc:Choice>
              <mc:Fallback>
                <p:oleObj name="Equation" r:id="rId5" imgW="1396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340" y="1418304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50340" y="2438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340" y="24384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159456" y="271370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456" y="271370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025104" y="2696496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1" imgW="901440" imgH="304560" progId="Equation.DSMT4">
                  <p:embed/>
                </p:oleObj>
              </mc:Choice>
              <mc:Fallback>
                <p:oleObj name="Equation" r:id="rId11" imgW="9014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5104" y="2696496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138196" y="2728452"/>
          <a:ext cx="173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3" imgW="1739880" imgH="279360" progId="Equation.DSMT4">
                  <p:embed/>
                </p:oleObj>
              </mc:Choice>
              <mc:Fallback>
                <p:oleObj name="Equation" r:id="rId13" imgW="17398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196" y="2728452"/>
                        <a:ext cx="173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25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6025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Write 0.3 as a percent.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Write 6.4% as a decimal. 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Write      as a percent. </a:t>
            </a:r>
          </a:p>
          <a:p>
            <a:pPr marL="465138" indent="-465138">
              <a:spcBef>
                <a:spcPct val="70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4.	</a:t>
            </a:r>
            <a:r>
              <a:rPr lang="en-US" i="0" dirty="0" smtClean="0">
                <a:solidFill>
                  <a:srgbClr val="000000"/>
                </a:solidFill>
              </a:rPr>
              <a:t>Find 12% of 200.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5.	</a:t>
            </a:r>
            <a:r>
              <a:rPr lang="en-US" i="0" dirty="0" smtClean="0">
                <a:solidFill>
                  <a:srgbClr val="000000"/>
                </a:solidFill>
              </a:rPr>
              <a:t>Find the percent of profit if $400 is made on an investment of $1500. </a:t>
            </a:r>
          </a:p>
        </p:txBody>
      </p:sp>
      <p:graphicFrame>
        <p:nvGraphicFramePr>
          <p:cNvPr id="1602564" name="Object 4"/>
          <p:cNvGraphicFramePr>
            <a:graphicFrameLocks noChangeAspect="1"/>
          </p:cNvGraphicFramePr>
          <p:nvPr/>
        </p:nvGraphicFramePr>
        <p:xfrm>
          <a:off x="1919748" y="2286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748" y="22860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5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6035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1.	</a:t>
            </a:r>
            <a:r>
              <a:rPr lang="en-US" i="0" smtClean="0">
                <a:solidFill>
                  <a:srgbClr val="FF0000"/>
                </a:solidFill>
              </a:rPr>
              <a:t>30%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2.	</a:t>
            </a:r>
            <a:r>
              <a:rPr lang="en-US" i="0" smtClean="0">
                <a:solidFill>
                  <a:srgbClr val="FF0000"/>
                </a:solidFill>
              </a:rPr>
              <a:t>0.064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3.	</a:t>
            </a:r>
            <a:r>
              <a:rPr lang="en-US" i="0" smtClean="0">
                <a:solidFill>
                  <a:srgbClr val="FF0000"/>
                </a:solidFill>
              </a:rPr>
              <a:t>20%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4.	</a:t>
            </a:r>
            <a:r>
              <a:rPr lang="en-US" i="0" smtClean="0">
                <a:solidFill>
                  <a:srgbClr val="FF0000"/>
                </a:solidFill>
              </a:rPr>
              <a:t>24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5.	</a:t>
            </a:r>
            <a:r>
              <a:rPr lang="en-US" i="0" smtClean="0">
                <a:solidFill>
                  <a:srgbClr val="FF0000"/>
                </a:solidFill>
              </a:rPr>
              <a:t>26.67%</a:t>
            </a:r>
          </a:p>
          <a:p>
            <a:pPr marL="465138" indent="-465138">
              <a:buFont typeface="Courier New" pitchFamily="49" charset="0"/>
              <a:buNone/>
            </a:pPr>
            <a:endParaRPr lang="en-US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Change decimals to percents.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Change percents to decimals.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percents of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fractional parts of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Solve word problems involving decimals, fractions, and percents.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2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The Basic Percent Formula </a:t>
            </a:r>
            <a:r>
              <a:rPr lang="en-US" sz="3200" i="1" smtClean="0">
                <a:solidFill>
                  <a:schemeClr val="accent1"/>
                </a:solidFill>
              </a:rPr>
              <a:t>R </a:t>
            </a:r>
            <a:r>
              <a:rPr lang="en-US" sz="3200" smtClean="0">
                <a:solidFill>
                  <a:schemeClr val="accent1"/>
                </a:solidFill>
                <a:sym typeface="Symbol" pitchFamily="18" charset="2"/>
              </a:rPr>
              <a:t></a:t>
            </a:r>
            <a:r>
              <a:rPr lang="en-US" sz="3200" smtClean="0">
                <a:solidFill>
                  <a:schemeClr val="accent1"/>
                </a:solidFill>
              </a:rPr>
              <a:t> </a:t>
            </a:r>
            <a:r>
              <a:rPr lang="en-US" sz="3200" i="1" smtClean="0">
                <a:solidFill>
                  <a:schemeClr val="accent1"/>
                </a:solidFill>
              </a:rPr>
              <a:t>B </a:t>
            </a:r>
            <a:r>
              <a:rPr lang="en-US" sz="3200" smtClean="0">
                <a:solidFill>
                  <a:schemeClr val="accent1"/>
                </a:solidFill>
              </a:rPr>
              <a:t>=</a:t>
            </a:r>
            <a:r>
              <a:rPr lang="en-US" sz="3200" i="1" smtClean="0">
                <a:solidFill>
                  <a:schemeClr val="accent1"/>
                </a:solidFill>
              </a:rPr>
              <a:t> A</a:t>
            </a:r>
          </a:p>
        </p:txBody>
      </p:sp>
      <p:sp>
        <p:nvSpPr>
          <p:cNvPr id="15912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The Basic Formula </a:t>
            </a:r>
            <a:r>
              <a:rPr lang="en-US" b="1" i="1" dirty="0" smtClean="0">
                <a:solidFill>
                  <a:srgbClr val="000000"/>
                </a:solidFill>
              </a:rPr>
              <a:t>R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  <a:sym typeface="Symbol"/>
              </a:rPr>
              <a:t>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000000"/>
                </a:solidFill>
              </a:rPr>
              <a:t>=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</a:p>
          <a:p>
            <a:pPr marL="0" indent="0">
              <a:buFont typeface="Courier New" pitchFamily="49" charset="0"/>
              <a:buNone/>
            </a:pP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i="0" dirty="0" smtClean="0">
                <a:solidFill>
                  <a:srgbClr val="000000"/>
                </a:solidFill>
              </a:rPr>
              <a:t> = </a:t>
            </a:r>
            <a:r>
              <a:rPr lang="en-US" b="1" i="0" dirty="0" smtClean="0">
                <a:solidFill>
                  <a:srgbClr val="A50021"/>
                </a:solidFill>
              </a:rPr>
              <a:t>RATE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or percent (as a decimal or fraction)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= </a:t>
            </a:r>
            <a:r>
              <a:rPr lang="en-US" b="1" i="0" dirty="0" smtClean="0">
                <a:solidFill>
                  <a:srgbClr val="A50021"/>
                </a:solidFill>
              </a:rPr>
              <a:t>BASE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(number we are finding the percent of)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= </a:t>
            </a:r>
            <a:r>
              <a:rPr lang="en-US" b="1" i="0" dirty="0" smtClean="0">
                <a:solidFill>
                  <a:srgbClr val="A50021"/>
                </a:solidFill>
              </a:rPr>
              <a:t>AMOUNT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or percentage (a part of the base)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“</a:t>
            </a:r>
            <a:r>
              <a:rPr lang="en-US" b="1" i="0" dirty="0" smtClean="0">
                <a:solidFill>
                  <a:srgbClr val="000000"/>
                </a:solidFill>
              </a:rPr>
              <a:t>of</a:t>
            </a:r>
            <a:r>
              <a:rPr lang="en-US" i="0" dirty="0" smtClean="0">
                <a:solidFill>
                  <a:srgbClr val="000000"/>
                </a:solidFill>
              </a:rPr>
              <a:t>” means to multiply.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“</a:t>
            </a:r>
            <a:r>
              <a:rPr lang="en-US" b="1" i="0" dirty="0" smtClean="0">
                <a:solidFill>
                  <a:srgbClr val="000000"/>
                </a:solidFill>
              </a:rPr>
              <a:t>is</a:t>
            </a:r>
            <a:r>
              <a:rPr lang="en-US" i="0" dirty="0" smtClean="0">
                <a:solidFill>
                  <a:srgbClr val="000000"/>
                </a:solidFill>
              </a:rPr>
              <a:t>” means equal (=).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relationship among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is given in the formula 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591300" name="Object 4"/>
          <p:cNvGraphicFramePr>
            <a:graphicFrameLocks noChangeAspect="1"/>
          </p:cNvGraphicFramePr>
          <p:nvPr/>
        </p:nvGraphicFramePr>
        <p:xfrm>
          <a:off x="2971800" y="5217652"/>
          <a:ext cx="3149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3149280" imgH="406080" progId="Equation.DSMT4">
                  <p:embed/>
                </p:oleObj>
              </mc:Choice>
              <mc:Fallback>
                <p:oleObj name="Equation" r:id="rId3" imgW="314928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217652"/>
                        <a:ext cx="3149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3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Percent of a Number</a:t>
            </a:r>
          </a:p>
        </p:txBody>
      </p:sp>
      <p:sp>
        <p:nvSpPr>
          <p:cNvPr id="15923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What is </a:t>
            </a:r>
            <a:r>
              <a:rPr lang="en-US" i="0" dirty="0" smtClean="0">
                <a:solidFill>
                  <a:srgbClr val="0000FF"/>
                </a:solidFill>
              </a:rPr>
              <a:t>72%</a:t>
            </a:r>
            <a:r>
              <a:rPr lang="en-US" i="0" dirty="0" smtClean="0">
                <a:solidFill>
                  <a:schemeClr val="tx1"/>
                </a:solidFill>
              </a:rPr>
              <a:t> of </a:t>
            </a:r>
            <a:r>
              <a:rPr lang="en-US" i="0" dirty="0" smtClean="0">
                <a:solidFill>
                  <a:srgbClr val="0000FF"/>
                </a:solidFill>
              </a:rPr>
              <a:t>800</a:t>
            </a:r>
            <a:r>
              <a:rPr lang="en-US" i="0" dirty="0" smtClean="0">
                <a:solidFill>
                  <a:schemeClr val="tx1"/>
                </a:solidFill>
              </a:rPr>
              <a:t>?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i="1" dirty="0" smtClean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0000FF"/>
                </a:solidFill>
              </a:rPr>
              <a:t>0.72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0000FF"/>
                </a:solidFill>
              </a:rPr>
              <a:t>800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is unknown. </a:t>
            </a:r>
          </a:p>
        </p:txBody>
      </p:sp>
      <p:sp>
        <p:nvSpPr>
          <p:cNvPr id="1592325" name="Rectangle 5"/>
          <p:cNvSpPr>
            <a:spLocks noChangeArrowheads="1"/>
          </p:cNvSpPr>
          <p:nvPr/>
        </p:nvSpPr>
        <p:spPr bwMode="auto">
          <a:xfrm>
            <a:off x="457200" y="5334000"/>
            <a:ext cx="3336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So, </a:t>
            </a:r>
            <a:r>
              <a:rPr lang="en-US" sz="2800" b="1" dirty="0">
                <a:solidFill>
                  <a:srgbClr val="FF0000"/>
                </a:solidFill>
              </a:rPr>
              <a:t>576</a:t>
            </a:r>
            <a:r>
              <a:rPr lang="en-US" sz="2800" b="1" dirty="0"/>
              <a:t> </a:t>
            </a:r>
            <a:r>
              <a:rPr lang="en-US" sz="2800" dirty="0"/>
              <a:t>is 72% of 800.</a:t>
            </a:r>
          </a:p>
        </p:txBody>
      </p:sp>
      <p:sp>
        <p:nvSpPr>
          <p:cNvPr id="1592326" name="Line 6"/>
          <p:cNvSpPr>
            <a:spLocks noChangeShapeType="1"/>
          </p:cNvSpPr>
          <p:nvPr/>
        </p:nvSpPr>
        <p:spPr bwMode="auto">
          <a:xfrm>
            <a:off x="1676400" y="3587544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92327" name="Line 7"/>
          <p:cNvSpPr>
            <a:spLocks noChangeShapeType="1"/>
          </p:cNvSpPr>
          <p:nvPr/>
        </p:nvSpPr>
        <p:spPr bwMode="auto">
          <a:xfrm>
            <a:off x="4449096" y="3587544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92328" name="Line 8"/>
          <p:cNvSpPr>
            <a:spLocks noChangeShapeType="1"/>
          </p:cNvSpPr>
          <p:nvPr/>
        </p:nvSpPr>
        <p:spPr bwMode="auto">
          <a:xfrm>
            <a:off x="3051381" y="3587544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576848" y="3200400"/>
          <a:ext cx="300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3009600" imgH="291960" progId="Equation.DSMT4">
                  <p:embed/>
                </p:oleObj>
              </mc:Choice>
              <mc:Fallback>
                <p:oleObj name="Equation" r:id="rId3" imgW="3009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6848" y="3200400"/>
                        <a:ext cx="300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371600" y="42672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647640" imgH="291960" progId="Equation.DSMT4">
                  <p:embed/>
                </p:oleObj>
              </mc:Choice>
              <mc:Fallback>
                <p:oleObj name="Equation" r:id="rId5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672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819400" y="42799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7" imgW="558720" imgH="291960" progId="Equation.DSMT4">
                  <p:embed/>
                </p:oleObj>
              </mc:Choice>
              <mc:Fallback>
                <p:oleObj name="Equation" r:id="rId7" imgW="558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2799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674808" y="43434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9" imgW="241200" imgH="190440" progId="Equation.DSMT4">
                  <p:embed/>
                </p:oleObj>
              </mc:Choice>
              <mc:Fallback>
                <p:oleObj name="Equation" r:id="rId9" imgW="24120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808" y="43434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326192" y="42672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1" imgW="253800" imgH="279360" progId="Equation.DSMT4">
                  <p:embed/>
                </p:oleObj>
              </mc:Choice>
              <mc:Fallback>
                <p:oleObj name="Equation" r:id="rId11" imgW="253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192" y="4267200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678904" y="4902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3" imgW="241200" imgH="190440" progId="Equation.DSMT4">
                  <p:embed/>
                </p:oleObj>
              </mc:Choice>
              <mc:Fallback>
                <p:oleObj name="Equation" r:id="rId13" imgW="24120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904" y="4902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326192" y="48260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4" imgW="253800" imgH="279360" progId="Equation.DSMT4">
                  <p:embed/>
                </p:oleObj>
              </mc:Choice>
              <mc:Fallback>
                <p:oleObj name="Equation" r:id="rId14" imgW="2538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192" y="4826000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819400" y="48006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5" imgW="571320" imgH="291960" progId="Equation.DSMT4">
                  <p:embed/>
                </p:oleObj>
              </mc:Choice>
              <mc:Fallback>
                <p:oleObj name="Equation" r:id="rId15" imgW="5713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8006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783392" y="4311444"/>
          <a:ext cx="321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7" imgW="3213000" imgH="279360" progId="Equation.DSMT4">
                  <p:embed/>
                </p:oleObj>
              </mc:Choice>
              <mc:Fallback>
                <p:oleObj name="Equation" r:id="rId17" imgW="3213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392" y="4311444"/>
                        <a:ext cx="321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2350911" y="4406900"/>
          <a:ext cx="889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9" imgW="88560" imgH="164880" progId="Equation.DSMT4">
                  <p:embed/>
                </p:oleObj>
              </mc:Choice>
              <mc:Fallback>
                <p:oleObj name="Equation" r:id="rId19" imgW="88560" imgH="164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911" y="4406900"/>
                        <a:ext cx="889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2325" grpId="0"/>
      <p:bldP spid="1592326" grpId="0" animBg="1"/>
      <p:bldP spid="1592327" grpId="0" animBg="1"/>
      <p:bldP spid="15923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3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Percent of a Number (cont.)</a:t>
            </a:r>
          </a:p>
        </p:txBody>
      </p:sp>
      <p:sp>
        <p:nvSpPr>
          <p:cNvPr id="15933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57%</a:t>
            </a:r>
            <a:r>
              <a:rPr lang="en-US" i="0" dirty="0" smtClean="0">
                <a:solidFill>
                  <a:schemeClr val="tx1"/>
                </a:solidFill>
              </a:rPr>
              <a:t> of what number is </a:t>
            </a:r>
            <a:r>
              <a:rPr lang="en-US" i="0" dirty="0" smtClean="0">
                <a:solidFill>
                  <a:srgbClr val="0000FF"/>
                </a:solidFill>
              </a:rPr>
              <a:t>163.191</a:t>
            </a:r>
            <a:r>
              <a:rPr lang="en-US" i="0" dirty="0" smtClean="0">
                <a:solidFill>
                  <a:schemeClr val="tx1"/>
                </a:solidFill>
              </a:rPr>
              <a:t>? </a:t>
            </a:r>
          </a:p>
          <a:p>
            <a:pPr marL="465138" indent="-465138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1593348" name="Rectangle 4"/>
          <p:cNvSpPr>
            <a:spLocks noChangeArrowheads="1"/>
          </p:cNvSpPr>
          <p:nvPr/>
        </p:nvSpPr>
        <p:spPr bwMode="auto">
          <a:xfrm>
            <a:off x="455613" y="5410200"/>
            <a:ext cx="4246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So, </a:t>
            </a:r>
            <a:r>
              <a:rPr lang="en-US" sz="2800" dirty="0">
                <a:solidFill>
                  <a:srgbClr val="0000FF"/>
                </a:solidFill>
              </a:rPr>
              <a:t>57%</a:t>
            </a:r>
            <a:r>
              <a:rPr lang="en-US" sz="2800" dirty="0"/>
              <a:t> of </a:t>
            </a:r>
            <a:r>
              <a:rPr lang="en-US" sz="2800" b="1" dirty="0">
                <a:solidFill>
                  <a:srgbClr val="FF0000"/>
                </a:solidFill>
              </a:rPr>
              <a:t>286.3</a:t>
            </a:r>
            <a:r>
              <a:rPr lang="en-US" sz="2800" b="1" dirty="0"/>
              <a:t> </a:t>
            </a:r>
            <a:r>
              <a:rPr lang="en-US" sz="2800" dirty="0"/>
              <a:t>is </a:t>
            </a:r>
            <a:r>
              <a:rPr lang="en-US" sz="2800" dirty="0">
                <a:solidFill>
                  <a:srgbClr val="0000FF"/>
                </a:solidFill>
              </a:rPr>
              <a:t>163.191</a:t>
            </a:r>
            <a:r>
              <a:rPr lang="en-US" sz="2800" dirty="0"/>
              <a:t>.</a:t>
            </a: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676400" y="2807764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709160" y="2807764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3051381" y="2807764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569720" y="2420620"/>
          <a:ext cx="323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3238200" imgH="291960" progId="Equation.DSMT4">
                  <p:embed/>
                </p:oleObj>
              </mc:Choice>
              <mc:Fallback>
                <p:oleObj name="Equation" r:id="rId3" imgW="32382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9720" y="2420620"/>
                        <a:ext cx="323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371600" y="3399092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647640" imgH="291960" progId="Equation.DSMT4">
                  <p:embed/>
                </p:oleObj>
              </mc:Choice>
              <mc:Fallback>
                <p:oleObj name="Equation" r:id="rId5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99092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258552" y="3492088"/>
          <a:ext cx="889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88560" imgH="164880" progId="Equation.DSMT4">
                  <p:embed/>
                </p:oleObj>
              </mc:Choice>
              <mc:Fallback>
                <p:oleObj name="Equation" r:id="rId7" imgW="8856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552" y="3492088"/>
                        <a:ext cx="889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956560" y="340728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215640" imgH="279360" progId="Equation.DSMT4">
                  <p:embed/>
                </p:oleObj>
              </mc:Choice>
              <mc:Fallback>
                <p:oleObj name="Equation" r:id="rId9" imgW="2156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6560" y="340728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657600" y="3496184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241200" imgH="190440" progId="Equation.DSMT4">
                  <p:embed/>
                </p:oleObj>
              </mc:Choice>
              <mc:Fallback>
                <p:oleObj name="Equation" r:id="rId11" imgW="24120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496184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180840" y="3397044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3" imgW="1168200" imgH="291960" progId="Equation.DSMT4">
                  <p:embed/>
                </p:oleObj>
              </mc:Choice>
              <mc:Fallback>
                <p:oleObj name="Equation" r:id="rId13" imgW="11682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840" y="3397044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501900" y="3854244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5" imgW="1054080" imgH="838080" progId="Equation.DSMT4">
                  <p:embed/>
                </p:oleObj>
              </mc:Choice>
              <mc:Fallback>
                <p:oleObj name="Equation" r:id="rId15" imgW="1054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3854244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677920" y="3854244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7" imgW="1701720" imgH="838080" progId="Equation.DSMT4">
                  <p:embed/>
                </p:oleObj>
              </mc:Choice>
              <mc:Fallback>
                <p:oleObj name="Equation" r:id="rId17" imgW="17017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7920" y="3854244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654040" y="4021884"/>
          <a:ext cx="243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9" imgW="2438280" imgH="647640" progId="Equation.DSMT4">
                  <p:embed/>
                </p:oleObj>
              </mc:Choice>
              <mc:Fallback>
                <p:oleObj name="Equation" r:id="rId19" imgW="2438280" imgH="647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040" y="4021884"/>
                        <a:ext cx="2438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347720" y="4874134"/>
          <a:ext cx="151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21" imgW="1511280" imgH="380880" progId="Equation.DSMT4">
                  <p:embed/>
                </p:oleObj>
              </mc:Choice>
              <mc:Fallback>
                <p:oleObj name="Equation" r:id="rId21" imgW="151128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720" y="4874134"/>
                        <a:ext cx="151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1919153" y="1870936"/>
            <a:ext cx="669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sz="2800" i="1" dirty="0" smtClean="0">
                <a:solidFill>
                  <a:srgbClr val="0000FF"/>
                </a:solidFill>
              </a:rPr>
              <a:t>R</a:t>
            </a:r>
            <a:r>
              <a:rPr lang="en-US" sz="2800" dirty="0" smtClean="0">
                <a:solidFill>
                  <a:srgbClr val="0000FF"/>
                </a:solidFill>
              </a:rPr>
              <a:t> = 0.57</a:t>
            </a:r>
            <a:r>
              <a:rPr lang="en-US" sz="2800" dirty="0" smtClean="0"/>
              <a:t> and </a:t>
            </a:r>
            <a:r>
              <a:rPr lang="en-US" sz="2800" i="1" dirty="0" smtClean="0"/>
              <a:t>B</a:t>
            </a:r>
            <a:r>
              <a:rPr lang="en-US" sz="2800" dirty="0" smtClean="0"/>
              <a:t> is unknown and </a:t>
            </a:r>
            <a:r>
              <a:rPr lang="en-US" sz="2800" i="1" dirty="0" smtClean="0"/>
              <a:t>A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rgbClr val="0000FF"/>
                </a:solidFill>
              </a:rPr>
              <a:t>163.191</a:t>
            </a:r>
            <a:r>
              <a:rPr lang="en-US" sz="28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3348" grpId="0"/>
      <p:bldP spid="9" grpId="0" animBg="1"/>
      <p:bldP spid="10" grpId="0" animBg="1"/>
      <p:bldP spid="11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3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Percent of a Number (cont.)</a:t>
            </a:r>
          </a:p>
        </p:txBody>
      </p:sp>
      <p:sp>
        <p:nvSpPr>
          <p:cNvPr id="15943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chemeClr val="tx1"/>
                </a:solidFill>
              </a:rPr>
              <a:t>What percent of </a:t>
            </a:r>
            <a:r>
              <a:rPr lang="en-US" i="0" dirty="0" smtClean="0">
                <a:solidFill>
                  <a:srgbClr val="0000FF"/>
                </a:solidFill>
              </a:rPr>
              <a:t>180</a:t>
            </a:r>
            <a:r>
              <a:rPr lang="en-US" i="0" dirty="0" smtClean="0">
                <a:solidFill>
                  <a:schemeClr val="tx1"/>
                </a:solidFill>
              </a:rPr>
              <a:t> is </a:t>
            </a:r>
            <a:r>
              <a:rPr lang="en-US" i="0" dirty="0" smtClean="0">
                <a:solidFill>
                  <a:srgbClr val="0000FF"/>
                </a:solidFill>
              </a:rPr>
              <a:t>45</a:t>
            </a:r>
            <a:r>
              <a:rPr lang="en-US" i="0" dirty="0" smtClean="0">
                <a:solidFill>
                  <a:schemeClr val="tx1"/>
                </a:solidFill>
              </a:rPr>
              <a:t>? </a:t>
            </a:r>
          </a:p>
          <a:p>
            <a:pPr marL="465138" indent="-465138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1594372" name="Rectangle 4"/>
          <p:cNvSpPr>
            <a:spLocks noChangeArrowheads="1"/>
          </p:cNvSpPr>
          <p:nvPr/>
        </p:nvSpPr>
        <p:spPr bwMode="auto">
          <a:xfrm>
            <a:off x="457200" y="5471160"/>
            <a:ext cx="3241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So, </a:t>
            </a:r>
            <a:r>
              <a:rPr lang="en-US" sz="2800" b="1" dirty="0">
                <a:solidFill>
                  <a:srgbClr val="FF0000"/>
                </a:solidFill>
              </a:rPr>
              <a:t>25%</a:t>
            </a:r>
            <a:r>
              <a:rPr lang="en-US" sz="2800" b="1" dirty="0"/>
              <a:t> </a:t>
            </a:r>
            <a:r>
              <a:rPr lang="en-US" sz="2800" dirty="0"/>
              <a:t>of </a:t>
            </a:r>
            <a:r>
              <a:rPr lang="en-US" sz="2800" dirty="0">
                <a:solidFill>
                  <a:srgbClr val="0000FF"/>
                </a:solidFill>
              </a:rPr>
              <a:t>180</a:t>
            </a:r>
            <a:r>
              <a:rPr lang="en-US" sz="2800" dirty="0"/>
              <a:t> is </a:t>
            </a:r>
            <a:r>
              <a:rPr lang="en-US" sz="2800" dirty="0">
                <a:solidFill>
                  <a:srgbClr val="0000FF"/>
                </a:solidFill>
              </a:rPr>
              <a:t>45</a:t>
            </a:r>
            <a:r>
              <a:rPr lang="en-US" sz="2800" dirty="0"/>
              <a:t>. </a:t>
            </a: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524000" y="2776300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526280" y="2776300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898981" y="2776300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417320" y="2419636"/>
          <a:ext cx="323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3238200" imgH="291960" progId="Equation.DSMT4">
                  <p:embed/>
                </p:oleObj>
              </mc:Choice>
              <mc:Fallback>
                <p:oleObj name="Equation" r:id="rId3" imgW="32382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320" y="2419636"/>
                        <a:ext cx="323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2440940" y="3715608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2145960" imgH="838080" progId="Equation.DSMT4">
                  <p:embed/>
                </p:oleObj>
              </mc:Choice>
              <mc:Fallback>
                <p:oleObj name="Equation" r:id="rId5" imgW="2145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940" y="3715608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/>
          <p:cNvGraphicFramePr>
            <a:graphicFrameLocks noChangeAspect="1"/>
          </p:cNvGraphicFramePr>
          <p:nvPr/>
        </p:nvGraphicFramePr>
        <p:xfrm>
          <a:off x="3225800" y="4675093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7" imgW="1346040" imgH="380880" progId="Equation.DSMT4">
                  <p:embed/>
                </p:oleObj>
              </mc:Choice>
              <mc:Fallback>
                <p:oleObj name="Equation" r:id="rId7" imgW="13460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75093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407795" y="3229896"/>
          <a:ext cx="336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9" imgW="3365280" imgH="291960" progId="Equation.DSMT4">
                  <p:embed/>
                </p:oleObj>
              </mc:Choice>
              <mc:Fallback>
                <p:oleObj name="Equation" r:id="rId9" imgW="33652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795" y="3229896"/>
                        <a:ext cx="336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851400" y="4066128"/>
          <a:ext cx="414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1" imgW="4140000" imgH="279360" progId="Equation.DSMT4">
                  <p:embed/>
                </p:oleObj>
              </mc:Choice>
              <mc:Fallback>
                <p:oleObj name="Equation" r:id="rId11" imgW="4140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4066128"/>
                        <a:ext cx="4140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876800" y="5163408"/>
          <a:ext cx="361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3" imgW="3619440" imgH="279360" progId="Equation.DSMT4">
                  <p:embed/>
                </p:oleObj>
              </mc:Choice>
              <mc:Fallback>
                <p:oleObj name="Equation" r:id="rId13" imgW="3619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63408"/>
                        <a:ext cx="361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232150" y="5157058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5" imgW="1333440" imgH="393480" progId="Equation.DSMT4">
                  <p:embed/>
                </p:oleObj>
              </mc:Choice>
              <mc:Fallback>
                <p:oleObj name="Equation" r:id="rId15" imgW="133344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150" y="5157058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1981200" y="1870936"/>
            <a:ext cx="63900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sz="2800" i="1" dirty="0" smtClean="0"/>
              <a:t>R</a:t>
            </a:r>
            <a:r>
              <a:rPr lang="en-US" sz="2800" dirty="0" smtClean="0"/>
              <a:t> is the unknown and </a:t>
            </a:r>
            <a:r>
              <a:rPr lang="en-US" sz="2800" i="1" dirty="0" smtClean="0"/>
              <a:t>B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rgbClr val="0000FF"/>
                </a:solidFill>
              </a:rPr>
              <a:t>180</a:t>
            </a:r>
            <a:r>
              <a:rPr lang="en-US" sz="2800" dirty="0" smtClean="0"/>
              <a:t> and </a:t>
            </a:r>
            <a:r>
              <a:rPr lang="en-US" sz="2800" i="1" dirty="0" smtClean="0"/>
              <a:t>A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rgbClr val="0000FF"/>
                </a:solidFill>
              </a:rPr>
              <a:t>45</a:t>
            </a:r>
            <a:r>
              <a:rPr lang="en-US" sz="28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4372" grpId="0"/>
      <p:bldP spid="9" grpId="0" animBg="1"/>
      <p:bldP spid="10" grpId="0" animBg="1"/>
      <p:bldP spid="11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3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Applications</a:t>
            </a:r>
          </a:p>
        </p:txBody>
      </p:sp>
      <p:sp>
        <p:nvSpPr>
          <p:cNvPr id="15953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A bicycle was purchased at a discount of </a:t>
            </a:r>
            <a:r>
              <a:rPr lang="en-US" i="0" dirty="0" smtClean="0">
                <a:solidFill>
                  <a:srgbClr val="0000FF"/>
                </a:solidFill>
              </a:rPr>
              <a:t>25%</a:t>
            </a:r>
            <a:r>
              <a:rPr lang="en-US" i="0" dirty="0" smtClean="0">
                <a:solidFill>
                  <a:schemeClr val="tx1"/>
                </a:solidFill>
              </a:rPr>
              <a:t> of its original price of </a:t>
            </a:r>
            <a:r>
              <a:rPr lang="en-US" i="0" dirty="0" smtClean="0">
                <a:solidFill>
                  <a:srgbClr val="0000FF"/>
                </a:solidFill>
              </a:rPr>
              <a:t>$1600</a:t>
            </a:r>
            <a:r>
              <a:rPr lang="en-US" i="0" dirty="0" smtClean="0">
                <a:solidFill>
                  <a:schemeClr val="tx1"/>
                </a:solidFill>
              </a:rPr>
              <a:t>. If </a:t>
            </a:r>
            <a:r>
              <a:rPr lang="en-US" i="0" dirty="0" smtClean="0">
                <a:solidFill>
                  <a:srgbClr val="0000FF"/>
                </a:solidFill>
              </a:rPr>
              <a:t>6%</a:t>
            </a:r>
            <a:r>
              <a:rPr lang="en-US" i="0" dirty="0" smtClean="0">
                <a:solidFill>
                  <a:schemeClr val="tx1"/>
                </a:solidFill>
              </a:rPr>
              <a:t> sales tax was added to the purchase price, what was the total paid for the bicycle?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There are two ways to approach this problem. One way is to find the discount and then subtract this amount from </a:t>
            </a:r>
            <a:r>
              <a:rPr lang="en-US" i="0" dirty="0" smtClean="0">
                <a:solidFill>
                  <a:srgbClr val="0000FF"/>
                </a:solidFill>
              </a:rPr>
              <a:t>$1600</a:t>
            </a:r>
            <a:r>
              <a:rPr lang="en-US" i="0" dirty="0" smtClean="0">
                <a:solidFill>
                  <a:schemeClr val="tx1"/>
                </a:solidFill>
              </a:rPr>
              <a:t>. Another way is to subtract </a:t>
            </a:r>
            <a:r>
              <a:rPr lang="en-US" i="0" dirty="0" smtClean="0">
                <a:solidFill>
                  <a:srgbClr val="0000FF"/>
                </a:solidFill>
              </a:rPr>
              <a:t>25%</a:t>
            </a:r>
            <a:r>
              <a:rPr lang="en-US" i="0" dirty="0" smtClean="0">
                <a:solidFill>
                  <a:schemeClr val="tx1"/>
                </a:solidFill>
              </a:rPr>
              <a:t> from </a:t>
            </a:r>
            <a:r>
              <a:rPr lang="en-US" i="0" dirty="0" smtClean="0">
                <a:solidFill>
                  <a:srgbClr val="0000FF"/>
                </a:solidFill>
              </a:rPr>
              <a:t>100%</a:t>
            </a:r>
            <a:r>
              <a:rPr lang="en-US" i="0" dirty="0" smtClean="0">
                <a:solidFill>
                  <a:schemeClr val="tx1"/>
                </a:solidFill>
              </a:rPr>
              <a:t> to get </a:t>
            </a:r>
            <a:r>
              <a:rPr lang="en-US" i="0" dirty="0" smtClean="0">
                <a:solidFill>
                  <a:srgbClr val="0000FF"/>
                </a:solidFill>
              </a:rPr>
              <a:t>75%</a:t>
            </a:r>
            <a:r>
              <a:rPr lang="en-US" i="0" dirty="0" smtClean="0">
                <a:solidFill>
                  <a:schemeClr val="tx1"/>
                </a:solidFill>
              </a:rPr>
              <a:t> and then find </a:t>
            </a:r>
            <a:r>
              <a:rPr lang="en-US" i="0" dirty="0" smtClean="0">
                <a:solidFill>
                  <a:srgbClr val="0000FF"/>
                </a:solidFill>
              </a:rPr>
              <a:t>75%</a:t>
            </a:r>
            <a:r>
              <a:rPr lang="en-US" i="0" dirty="0" smtClean="0">
                <a:solidFill>
                  <a:schemeClr val="tx1"/>
                </a:solidFill>
              </a:rPr>
              <a:t> of </a:t>
            </a:r>
            <a:r>
              <a:rPr lang="en-US" i="0" dirty="0" smtClean="0">
                <a:solidFill>
                  <a:srgbClr val="0000FF"/>
                </a:solidFill>
              </a:rPr>
              <a:t>$1600</a:t>
            </a:r>
            <a:r>
              <a:rPr lang="en-US" i="0" dirty="0" smtClean="0">
                <a:solidFill>
                  <a:schemeClr val="tx1"/>
                </a:solidFill>
              </a:rPr>
              <a:t>. In either case, the sales tax must be calculated on the sale price and added to the sale price.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64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Applications (cont.)</a:t>
            </a:r>
          </a:p>
        </p:txBody>
      </p:sp>
      <p:sp>
        <p:nvSpPr>
          <p:cNvPr id="15964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Here, we will calculate the discount and then subtract from the original price.</a:t>
            </a: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chemeClr val="tx1"/>
              </a:solidFill>
            </a:endParaRPr>
          </a:p>
        </p:txBody>
      </p:sp>
      <p:pic>
        <p:nvPicPr>
          <p:cNvPr id="1596420" name="Picture 4" descr="s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8840" y="2444546"/>
            <a:ext cx="2651760" cy="2034046"/>
          </a:xfrm>
          <a:prstGeom prst="rect">
            <a:avLst/>
          </a:prstGeom>
          <a:noFill/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136856" y="2881996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139136" y="2881996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511837" y="2881996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030176" y="2525332"/>
          <a:ext cx="323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4" imgW="3238200" imgH="291960" progId="Equation.DSMT4">
                  <p:embed/>
                </p:oleObj>
              </mc:Choice>
              <mc:Fallback>
                <p:oleObj name="Equation" r:id="rId4" imgW="32382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176" y="2525332"/>
                        <a:ext cx="323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610100" y="3424080"/>
          <a:ext cx="939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6" imgW="939600" imgH="228600" progId="Equation.DSMT4">
                  <p:embed/>
                </p:oleObj>
              </mc:Choice>
              <mc:Fallback>
                <p:oleObj name="Equation" r:id="rId6" imgW="93960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3424080"/>
                        <a:ext cx="939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870156" y="3411792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156" y="3411792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224548" y="342654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548" y="342654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894804" y="3411792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2" imgW="571320" imgH="291960" progId="Equation.DSMT4">
                  <p:embed/>
                </p:oleObj>
              </mc:Choice>
              <mc:Fallback>
                <p:oleObj name="Equation" r:id="rId12" imgW="571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804" y="3411792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769808" y="3487992"/>
          <a:ext cx="889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4" imgW="88560" imgH="164880" progId="Equation.DSMT4">
                  <p:embed/>
                </p:oleObj>
              </mc:Choice>
              <mc:Fallback>
                <p:oleObj name="Equation" r:id="rId14" imgW="8856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808" y="3487992"/>
                        <a:ext cx="889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183143" y="3491167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6" imgW="241200" imgH="190440" progId="Equation.DSMT4">
                  <p:embed/>
                </p:oleObj>
              </mc:Choice>
              <mc:Fallback>
                <p:oleObj name="Equation" r:id="rId16" imgW="24120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3143" y="3491167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Applications (cont.)</a:t>
            </a:r>
          </a:p>
        </p:txBody>
      </p:sp>
      <p:sp>
        <p:nvSpPr>
          <p:cNvPr id="15974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Original Price − Discount </a:t>
            </a:r>
          </a:p>
          <a:p>
            <a:pPr marL="0" indent="0">
              <a:buFont typeface="Courier New" pitchFamily="49" charset="0"/>
              <a:buNone/>
              <a:tabLst>
                <a:tab pos="1770063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000099"/>
                </a:solidFill>
              </a:rPr>
              <a:t>= $1600 − $400 =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$1200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smtClean="0">
                <a:solidFill>
                  <a:srgbClr val="008080"/>
                </a:solidFill>
              </a:rPr>
              <a:t>Sale Price</a:t>
            </a:r>
            <a:r>
              <a:rPr lang="en-US" i="0" dirty="0" smtClean="0">
                <a:solidFill>
                  <a:srgbClr val="008080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Sales Tax = 6% of Sale Price </a:t>
            </a:r>
            <a:r>
              <a:rPr lang="en-US" i="0" dirty="0" smtClean="0">
                <a:solidFill>
                  <a:srgbClr val="000099"/>
                </a:solidFill>
              </a:rPr>
              <a:t>= 0.06 </a:t>
            </a:r>
            <a:r>
              <a:rPr lang="en-US" i="0" dirty="0" smtClean="0">
                <a:solidFill>
                  <a:srgbClr val="000099"/>
                </a:solidFill>
                <a:sym typeface="Symbol" pitchFamily="18" charset="2"/>
              </a:rPr>
              <a:t></a:t>
            </a:r>
            <a:r>
              <a:rPr lang="en-US" i="0" dirty="0" smtClean="0">
                <a:solidFill>
                  <a:srgbClr val="000099"/>
                </a:solidFill>
              </a:rPr>
              <a:t> $1200 =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009900"/>
                </a:solidFill>
              </a:rPr>
              <a:t>$72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Total Paid = Sale Price + Sales Tax </a:t>
            </a:r>
          </a:p>
          <a:p>
            <a:pPr marL="0" indent="0">
              <a:buFont typeface="Courier New" pitchFamily="49" charset="0"/>
              <a:buNone/>
              <a:tabLst>
                <a:tab pos="1770063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000099"/>
                </a:solidFill>
              </a:rPr>
              <a:t>= </a:t>
            </a:r>
            <a:r>
              <a:rPr lang="en-US" i="0" dirty="0" smtClean="0">
                <a:solidFill>
                  <a:srgbClr val="FF00FF"/>
                </a:solidFill>
              </a:rPr>
              <a:t>$1200</a:t>
            </a:r>
            <a:r>
              <a:rPr lang="en-US" i="0" dirty="0" smtClean="0">
                <a:solidFill>
                  <a:srgbClr val="000099"/>
                </a:solidFill>
              </a:rPr>
              <a:t> + </a:t>
            </a:r>
            <a:r>
              <a:rPr lang="en-US" i="0" dirty="0" smtClean="0">
                <a:solidFill>
                  <a:srgbClr val="009900"/>
                </a:solidFill>
              </a:rPr>
              <a:t>$72</a:t>
            </a:r>
            <a:r>
              <a:rPr lang="en-US" i="0" dirty="0" smtClean="0">
                <a:solidFill>
                  <a:srgbClr val="000099"/>
                </a:solidFill>
              </a:rPr>
              <a:t> =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FF0000"/>
                </a:solidFill>
              </a:rPr>
              <a:t>$1272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total paid for the bicycle, including sales tax, was </a:t>
            </a:r>
            <a:r>
              <a:rPr lang="en-US" i="0" dirty="0" smtClean="0">
                <a:solidFill>
                  <a:srgbClr val="FF0000"/>
                </a:solidFill>
              </a:rPr>
              <a:t>$1272</a:t>
            </a:r>
            <a:r>
              <a:rPr lang="en-US" i="0" dirty="0" smtClean="0">
                <a:solidFill>
                  <a:schemeClr val="tx1"/>
                </a:solidFill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553</Words>
  <Application>Microsoft Office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Courier New</vt:lpstr>
      <vt:lpstr>Arial</vt:lpstr>
      <vt:lpstr>Symbol</vt:lpstr>
      <vt:lpstr>Office Theme</vt:lpstr>
      <vt:lpstr>Equation</vt:lpstr>
      <vt:lpstr>Section 3.7</vt:lpstr>
      <vt:lpstr>Objectives</vt:lpstr>
      <vt:lpstr>The Basic Percent Formula R  B = A</vt:lpstr>
      <vt:lpstr>Example 1: Percent of a Number</vt:lpstr>
      <vt:lpstr>Example 1: Percent of a Number (cont.)</vt:lpstr>
      <vt:lpstr>Example 1: Percent of a Number (cont.)</vt:lpstr>
      <vt:lpstr>Example 2: Applications</vt:lpstr>
      <vt:lpstr>Example 2: Applications (cont.)</vt:lpstr>
      <vt:lpstr>Example 2: Applications (cont.)</vt:lpstr>
      <vt:lpstr>Example 3: Commission</vt:lpstr>
      <vt:lpstr>Example 3: Commission (cont.)</vt:lpstr>
      <vt:lpstr>Example 4: Percent of Profit</vt:lpstr>
      <vt:lpstr>Example 4: Percent of Profit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41</cp:revision>
  <dcterms:created xsi:type="dcterms:W3CDTF">2013-04-26T14:43:13Z</dcterms:created>
  <dcterms:modified xsi:type="dcterms:W3CDTF">2017-08-02T11:38:09Z</dcterms:modified>
</cp:coreProperties>
</file>