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Cambria Math" panose="02040503050406030204" pitchFamily="18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635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C3CC4-D4BE-4F70-8A41-9C79EDFFCAF3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5BBE3-0C08-45E5-9A8E-2819151056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40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1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6.wm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1.wmf"/><Relationship Id="rId3" Type="http://schemas.openxmlformats.org/officeDocument/2006/relationships/image" Target="../media/image32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37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w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9.w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6.wmf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Formulas in Geometry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8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Area</a:t>
            </a:r>
          </a:p>
        </p:txBody>
      </p:sp>
      <p:sp>
        <p:nvSpPr>
          <p:cNvPr id="16138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130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Find the area of a triangle with a height of 3 centimeters and a base of 4 centimeters.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spcBef>
                <a:spcPct val="4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13829" name="Rectangle 5"/>
          <p:cNvSpPr>
            <a:spLocks noChangeArrowheads="1"/>
          </p:cNvSpPr>
          <p:nvPr/>
        </p:nvSpPr>
        <p:spPr bwMode="auto">
          <a:xfrm>
            <a:off x="455613" y="5272088"/>
            <a:ext cx="4975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area is </a:t>
            </a:r>
            <a:r>
              <a:rPr lang="en-US" sz="2800" dirty="0">
                <a:solidFill>
                  <a:srgbClr val="FF0000"/>
                </a:solidFill>
              </a:rPr>
              <a:t>6 square centimeters</a:t>
            </a:r>
            <a:r>
              <a:rPr lang="en-US" sz="2800" dirty="0"/>
              <a:t>.</a:t>
            </a:r>
          </a:p>
        </p:txBody>
      </p:sp>
      <p:pic>
        <p:nvPicPr>
          <p:cNvPr id="16138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0425" y="2514602"/>
            <a:ext cx="2926080" cy="2296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988140" y="3249564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4" imgW="1485720" imgH="838080" progId="Equation.DSMT4">
                  <p:embed/>
                </p:oleObj>
              </mc:Choice>
              <mc:Fallback>
                <p:oleObj name="Equation" r:id="rId4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140" y="3249564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990600" y="42672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6" imgW="1473120" imgH="838080" progId="Equation.DSMT4">
                  <p:embed/>
                </p:oleObj>
              </mc:Choice>
              <mc:Fallback>
                <p:oleObj name="Equation" r:id="rId6" imgW="1473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485104" y="4510548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8" imgW="799920" imgH="291960" progId="Equation.DSMT4">
                  <p:embed/>
                </p:oleObj>
              </mc:Choice>
              <mc:Fallback>
                <p:oleObj name="Equation" r:id="rId8" imgW="799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104" y="4510548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335592" y="4525296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0" imgW="482400" imgH="291960" progId="Equation.DSMT4">
                  <p:embed/>
                </p:oleObj>
              </mc:Choice>
              <mc:Fallback>
                <p:oleObj name="Equation" r:id="rId10" imgW="482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592" y="4525296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38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8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Area (cont.)</a:t>
            </a:r>
          </a:p>
        </p:txBody>
      </p:sp>
      <p:sp>
        <p:nvSpPr>
          <p:cNvPr id="16148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Find the area of a circle with a radius of 6 inches. (Use </a:t>
            </a:r>
            <a:r>
              <a:rPr lang="el-GR" i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i="0" dirty="0">
                <a:solidFill>
                  <a:schemeClr val="tx1"/>
                </a:solidFill>
              </a:rPr>
              <a:t> = 3.14.)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14853" name="Rectangle 5"/>
          <p:cNvSpPr>
            <a:spLocks noChangeArrowheads="1"/>
          </p:cNvSpPr>
          <p:nvPr/>
        </p:nvSpPr>
        <p:spPr bwMode="auto">
          <a:xfrm>
            <a:off x="455613" y="5424488"/>
            <a:ext cx="72215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area is approximately </a:t>
            </a:r>
            <a:r>
              <a:rPr lang="en-US" sz="2800" dirty="0">
                <a:solidFill>
                  <a:srgbClr val="FF0000"/>
                </a:solidFill>
              </a:rPr>
              <a:t>113.04 square inches</a:t>
            </a:r>
            <a:r>
              <a:rPr lang="en-US" sz="2800" dirty="0"/>
              <a:t>. </a:t>
            </a:r>
          </a:p>
        </p:txBody>
      </p:sp>
      <p:pic>
        <p:nvPicPr>
          <p:cNvPr id="16148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819400"/>
            <a:ext cx="2998788" cy="214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840015"/>
              </p:ext>
            </p:extLst>
          </p:nvPr>
        </p:nvGraphicFramePr>
        <p:xfrm>
          <a:off x="1047750" y="3322638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4" imgW="1079280" imgH="380880" progId="Equation.DSMT4">
                  <p:embed/>
                </p:oleObj>
              </mc:Choice>
              <mc:Fallback>
                <p:oleObj name="Equation" r:id="rId4" imgW="1079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322638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3903408"/>
          <a:ext cx="167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6" imgW="1676160" imgH="431640" progId="Equation.DSMT4">
                  <p:embed/>
                </p:oleObj>
              </mc:Choice>
              <mc:Fallback>
                <p:oleObj name="Equation" r:id="rId6" imgW="16761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03408"/>
                        <a:ext cx="167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295400" y="4495800"/>
          <a:ext cx="146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8" imgW="1460160" imgH="368280" progId="Equation.DSMT4">
                  <p:embed/>
                </p:oleObj>
              </mc:Choice>
              <mc:Fallback>
                <p:oleObj name="Equation" r:id="rId8" imgW="14601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95800"/>
                        <a:ext cx="1460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324896" y="506115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0" imgW="1269720" imgH="291960" progId="Equation.DSMT4">
                  <p:embed/>
                </p:oleObj>
              </mc:Choice>
              <mc:Fallback>
                <p:oleObj name="Equation" r:id="rId10" imgW="1269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506115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48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58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Volume</a:t>
            </a:r>
          </a:p>
        </p:txBody>
      </p:sp>
      <p:sp>
        <p:nvSpPr>
          <p:cNvPr id="16158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Find the volume of a right circular cylinder with a radius of 2 centimeters and a height of 5 centimeters.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sz="2000" i="0" dirty="0">
              <a:solidFill>
                <a:schemeClr val="tx1"/>
              </a:solidFill>
            </a:endParaRPr>
          </a:p>
        </p:txBody>
      </p:sp>
      <p:sp>
        <p:nvSpPr>
          <p:cNvPr id="1615877" name="Rectangle 5"/>
          <p:cNvSpPr>
            <a:spLocks noChangeArrowheads="1"/>
          </p:cNvSpPr>
          <p:nvPr/>
        </p:nvSpPr>
        <p:spPr bwMode="auto">
          <a:xfrm>
            <a:off x="455613" y="5486400"/>
            <a:ext cx="806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volume is approximately </a:t>
            </a:r>
            <a:r>
              <a:rPr lang="en-US" sz="2800" dirty="0">
                <a:solidFill>
                  <a:srgbClr val="FF0000"/>
                </a:solidFill>
              </a:rPr>
              <a:t>62.80 cubic centimeters</a:t>
            </a:r>
            <a:r>
              <a:rPr lang="en-US" sz="2800" dirty="0"/>
              <a:t>. </a:t>
            </a:r>
          </a:p>
        </p:txBody>
      </p:sp>
      <p:pic>
        <p:nvPicPr>
          <p:cNvPr id="16158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40680" y="3200401"/>
            <a:ext cx="2560320" cy="212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366074"/>
              </p:ext>
            </p:extLst>
          </p:nvPr>
        </p:nvGraphicFramePr>
        <p:xfrm>
          <a:off x="1017588" y="37338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4" imgW="1257120" imgH="380880" progId="Equation.DSMT4">
                  <p:embed/>
                </p:oleObj>
              </mc:Choice>
              <mc:Fallback>
                <p:oleObj name="Equation" r:id="rId4" imgW="1257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37338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30748" y="4296696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6" imgW="2108160" imgH="571320" progId="Equation.DSMT4">
                  <p:embed/>
                </p:oleObj>
              </mc:Choice>
              <mc:Fallback>
                <p:oleObj name="Equation" r:id="rId6" imgW="21081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748" y="4296696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168444" y="4372896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8" imgW="1714320" imgH="469800" progId="Equation.DSMT4">
                  <p:embed/>
                </p:oleObj>
              </mc:Choice>
              <mc:Fallback>
                <p:oleObj name="Equation" r:id="rId8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444" y="4372896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10148" y="4999704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0" imgW="1549080" imgH="469800" progId="Equation.DSMT4">
                  <p:embed/>
                </p:oleObj>
              </mc:Choice>
              <mc:Fallback>
                <p:oleObj name="Equation" r:id="rId10" imgW="15490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148" y="4999704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895600" y="497020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2" imgW="1726920" imgH="380880" progId="Equation.DSMT4">
                  <p:embed/>
                </p:oleObj>
              </mc:Choice>
              <mc:Fallback>
                <p:oleObj name="Equation" r:id="rId12" imgW="1726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7020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58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69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499853"/>
            <a:ext cx="2926080" cy="242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168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Volume (cont.)</a:t>
            </a:r>
          </a:p>
        </p:txBody>
      </p:sp>
      <p:sp>
        <p:nvSpPr>
          <p:cNvPr id="16168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821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Find the volume of a sphere with a radius of 4 feet.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spcBef>
                <a:spcPct val="4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sz="2000" i="0" dirty="0">
              <a:solidFill>
                <a:schemeClr val="tx1"/>
              </a:solidFill>
            </a:endParaRPr>
          </a:p>
        </p:txBody>
      </p:sp>
      <p:sp>
        <p:nvSpPr>
          <p:cNvPr id="1616901" name="Rectangle 5"/>
          <p:cNvSpPr>
            <a:spLocks noChangeArrowheads="1"/>
          </p:cNvSpPr>
          <p:nvPr/>
        </p:nvSpPr>
        <p:spPr bwMode="auto">
          <a:xfrm>
            <a:off x="455613" y="5486400"/>
            <a:ext cx="70881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volume is approximately </a:t>
            </a:r>
            <a:r>
              <a:rPr lang="en-US" sz="2800" dirty="0">
                <a:solidFill>
                  <a:srgbClr val="FF0000"/>
                </a:solidFill>
              </a:rPr>
              <a:t>267.95 cubic feet</a:t>
            </a:r>
            <a:r>
              <a:rPr lang="en-US" sz="2800" dirty="0"/>
              <a:t>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179712"/>
              </p:ext>
            </p:extLst>
          </p:nvPr>
        </p:nvGraphicFramePr>
        <p:xfrm>
          <a:off x="1001713" y="2833688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4" imgW="1346040" imgH="838080" progId="Equation.DSMT4">
                  <p:embed/>
                </p:oleObj>
              </mc:Choice>
              <mc:Fallback>
                <p:oleObj name="Equation" r:id="rId4" imgW="1346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2833688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020096" y="3841956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6" imgW="2171520" imgH="838080" progId="Equation.DSMT4">
                  <p:embed/>
                </p:oleObj>
              </mc:Choice>
              <mc:Fallback>
                <p:oleObj name="Equation" r:id="rId6" imgW="2171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841956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247104" y="3810000"/>
          <a:ext cx="196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8" imgW="1968480" imgH="876240" progId="Equation.DSMT4">
                  <p:embed/>
                </p:oleObj>
              </mc:Choice>
              <mc:Fallback>
                <p:oleObj name="Equation" r:id="rId8" imgW="19684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104" y="3810000"/>
                        <a:ext cx="196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280652" y="4771104"/>
          <a:ext cx="464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0" imgW="4647960" imgH="838080" progId="Equation.DSMT4">
                  <p:embed/>
                </p:oleObj>
              </mc:Choice>
              <mc:Fallback>
                <p:oleObj name="Equation" r:id="rId10" imgW="4647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652" y="4771104"/>
                        <a:ext cx="464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6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69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6179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Find the area of a square with sides 4 cm long.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Find the area of a circle with a diameter 6 in.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Find the perimeter of a rectangle 3.5 m long and  1.6 m wide.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Find the volume of a rectangular solid with a length of 16 ft, a width of 10 ft, and a height of 1.4 ft.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9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61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	</a:t>
            </a:r>
            <a:r>
              <a:rPr lang="en-US" i="0" dirty="0">
                <a:solidFill>
                  <a:srgbClr val="FF0000"/>
                </a:solidFill>
              </a:rPr>
              <a:t>16 cm</a:t>
            </a:r>
            <a:r>
              <a:rPr lang="en-US" i="0" baseline="30000" dirty="0">
                <a:solidFill>
                  <a:srgbClr val="FF0000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2.	</a:t>
            </a:r>
            <a:r>
              <a:rPr lang="en-US" i="0" dirty="0">
                <a:solidFill>
                  <a:srgbClr val="FF0000"/>
                </a:solidFill>
              </a:rPr>
              <a:t>28.26 in.</a:t>
            </a:r>
            <a:r>
              <a:rPr lang="en-US" i="0" baseline="30000" dirty="0">
                <a:solidFill>
                  <a:srgbClr val="FF0000"/>
                </a:solidFill>
              </a:rPr>
              <a:t>2</a:t>
            </a:r>
            <a:r>
              <a:rPr lang="en-US" i="0" dirty="0">
                <a:solidFill>
                  <a:srgbClr val="FF0000"/>
                </a:solidFill>
              </a:rPr>
              <a:t> (or exactly 9</a:t>
            </a:r>
            <a:r>
              <a:rPr lang="el-GR" i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i="0" dirty="0">
                <a:solidFill>
                  <a:srgbClr val="FF0000"/>
                </a:solidFill>
              </a:rPr>
              <a:t> in.</a:t>
            </a:r>
            <a:r>
              <a:rPr lang="en-US" i="0" baseline="30000" dirty="0">
                <a:solidFill>
                  <a:srgbClr val="FF0000"/>
                </a:solidFill>
              </a:rPr>
              <a:t>2</a:t>
            </a:r>
            <a:r>
              <a:rPr lang="en-US" i="0" dirty="0">
                <a:solidFill>
                  <a:srgbClr val="FF0000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	</a:t>
            </a:r>
            <a:r>
              <a:rPr lang="en-US" i="0" dirty="0">
                <a:solidFill>
                  <a:srgbClr val="FF0000"/>
                </a:solidFill>
              </a:rPr>
              <a:t>10.2 m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	</a:t>
            </a:r>
            <a:r>
              <a:rPr lang="en-US" i="0" dirty="0">
                <a:solidFill>
                  <a:srgbClr val="FF0000"/>
                </a:solidFill>
              </a:rPr>
              <a:t>224 ft</a:t>
            </a:r>
            <a:r>
              <a:rPr lang="en-US" i="0" baseline="30000" dirty="0">
                <a:solidFill>
                  <a:srgbClr val="FF000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and use appropriate geometric formulas for computations.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6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Perimeter</a:t>
            </a:r>
          </a:p>
        </p:txBody>
      </p:sp>
      <p:graphicFrame>
        <p:nvGraphicFramePr>
          <p:cNvPr id="1604681" name="Group 7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398899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Terminology and Notation Related to Circles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Notation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Definition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 Circumference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 Radius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perimeter of a circle is called its 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circumference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distance from the center of a circle to any point on the circle is called its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radius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Perimeter</a:t>
            </a:r>
          </a:p>
        </p:txBody>
      </p:sp>
      <p:graphicFrame>
        <p:nvGraphicFramePr>
          <p:cNvPr id="1607743" name="Group 6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4313555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Terminology and Notation Related to Circles (cont.)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Notation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Definition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3. Diameter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distance from one point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on a circle to another point 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circle measured through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Its center is called its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alibri" pitchFamily="34" charset="0"/>
                        </a:rPr>
                        <a:t>diameter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Note: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diameter is twice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radius: 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7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Perimeter</a:t>
            </a:r>
          </a:p>
        </p:txBody>
      </p:sp>
      <p:graphicFrame>
        <p:nvGraphicFramePr>
          <p:cNvPr id="1608751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223737"/>
              </p:ext>
            </p:extLst>
          </p:nvPr>
        </p:nvGraphicFramePr>
        <p:xfrm>
          <a:off x="457200" y="1279525"/>
          <a:ext cx="8229600" cy="2913889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421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Terminology and Notation Related to Circles (cont.)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3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Notation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Definition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4. Pi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l-GR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l-GR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is a Greek letter used for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constant 3.1415926535…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l-GR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/>
                        </a:rPr>
                        <a:t>π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is an irrational number.)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7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Perimeter</a:t>
            </a:r>
          </a:p>
        </p:txBody>
      </p:sp>
      <p:sp>
        <p:nvSpPr>
          <p:cNvPr id="16097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719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Find the perimeter of a rectangle with a length of </a:t>
            </a:r>
          </a:p>
          <a:p>
            <a:pPr marL="465138" indent="-465138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	10 feet</a:t>
            </a:r>
            <a:r>
              <a:rPr lang="en-US" i="0" dirty="0">
                <a:solidFill>
                  <a:schemeClr val="tx1"/>
                </a:solidFill>
              </a:rPr>
              <a:t> and a width of </a:t>
            </a:r>
            <a:r>
              <a:rPr lang="en-US" i="0" dirty="0">
                <a:solidFill>
                  <a:srgbClr val="0000FF"/>
                </a:solidFill>
              </a:rPr>
              <a:t>8 feet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perimeter is </a:t>
            </a:r>
            <a:r>
              <a:rPr lang="en-US" i="0" dirty="0">
                <a:solidFill>
                  <a:srgbClr val="FF0000"/>
                </a:solidFill>
              </a:rPr>
              <a:t>36 feet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160973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8240" y="3124200"/>
            <a:ext cx="3108960" cy="193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022556" y="33528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1562040" imgH="291960" progId="Equation.DSMT4">
                  <p:embed/>
                </p:oleObj>
              </mc:Choice>
              <mc:Fallback>
                <p:oleObj name="Equation" r:id="rId4" imgW="15620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556" y="33528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20096" y="388620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6" imgW="2044440" imgH="291960" progId="Equation.DSMT4">
                  <p:embed/>
                </p:oleObj>
              </mc:Choice>
              <mc:Fallback>
                <p:oleObj name="Equation" r:id="rId6" imgW="2044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886200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034844" y="4419600"/>
          <a:ext cx="224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8" imgW="2247840" imgH="291960" progId="Equation.DSMT4">
                  <p:embed/>
                </p:oleObj>
              </mc:Choice>
              <mc:Fallback>
                <p:oleObj name="Equation" r:id="rId8" imgW="2247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4419600"/>
                        <a:ext cx="224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7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Perimeter (cont.)</a:t>
            </a:r>
          </a:p>
        </p:txBody>
      </p:sp>
      <p:sp>
        <p:nvSpPr>
          <p:cNvPr id="16107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Find the circumference of a circle with a diameter of 3 centimeters.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1: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892861"/>
            <a:ext cx="3017520" cy="228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176445"/>
              </p:ext>
            </p:extLst>
          </p:nvPr>
        </p:nvGraphicFramePr>
        <p:xfrm>
          <a:off x="1054100" y="339725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1002960" imgH="304560" progId="Equation.DSMT4">
                  <p:embed/>
                </p:oleObj>
              </mc:Choice>
              <mc:Fallback>
                <p:oleObj name="Equation" r:id="rId4" imgW="10029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39725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066800" y="3930444"/>
          <a:ext cx="1536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6" imgW="1536480" imgH="368280" progId="Equation.DSMT4">
                  <p:embed/>
                </p:oleObj>
              </mc:Choice>
              <mc:Fallback>
                <p:oleObj name="Equation" r:id="rId6" imgW="15364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30444"/>
                        <a:ext cx="1536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354392" y="44638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8" imgW="1434960" imgH="291960" progId="Equation.DSMT4">
                  <p:embed/>
                </p:oleObj>
              </mc:Choice>
              <mc:Fallback>
                <p:oleObj name="Equation" r:id="rId8" imgW="1434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4638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7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Perimeter (cont.)</a:t>
            </a:r>
          </a:p>
        </p:txBody>
      </p:sp>
      <p:sp>
        <p:nvSpPr>
          <p:cNvPr id="16117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2: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i.	</a:t>
            </a:r>
            <a:r>
              <a:rPr lang="en-US" i="0" dirty="0">
                <a:solidFill>
                  <a:schemeClr val="tx1"/>
                </a:solidFill>
              </a:rPr>
              <a:t>Sketch the figure.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ii.	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611781" name="Rectangle 5"/>
          <p:cNvSpPr>
            <a:spLocks noChangeArrowheads="1"/>
          </p:cNvSpPr>
          <p:nvPr/>
        </p:nvSpPr>
        <p:spPr bwMode="auto">
          <a:xfrm>
            <a:off x="455613" y="4009104"/>
            <a:ext cx="8226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/>
              <a:t>Note that the result is the same with either formula. The circumference is </a:t>
            </a:r>
            <a:r>
              <a:rPr lang="en-US" sz="2800" dirty="0">
                <a:solidFill>
                  <a:srgbClr val="FF0000"/>
                </a:solidFill>
              </a:rPr>
              <a:t>approximately 9.42 centimeters</a:t>
            </a:r>
            <a:r>
              <a:rPr lang="en-US" sz="2800" dirty="0"/>
              <a:t>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105136"/>
              </p:ext>
            </p:extLst>
          </p:nvPr>
        </p:nvGraphicFramePr>
        <p:xfrm>
          <a:off x="1093788" y="2468563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1117440" imgH="291960" progId="Equation.DSMT4">
                  <p:embed/>
                </p:oleObj>
              </mc:Choice>
              <mc:Fallback>
                <p:oleObj name="Equation" r:id="rId3" imgW="1117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2468563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125792" y="2971800"/>
          <a:ext cx="215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5" imgW="2158920" imgH="368280" progId="Equation.DSMT4">
                  <p:embed/>
                </p:oleObj>
              </mc:Choice>
              <mc:Fallback>
                <p:oleObj name="Equation" r:id="rId5" imgW="21589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792" y="2971800"/>
                        <a:ext cx="215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386348" y="3505200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7" imgW="1434960" imgH="291960" progId="Equation.DSMT4">
                  <p:embed/>
                </p:oleObj>
              </mc:Choice>
              <mc:Fallback>
                <p:oleObj name="Equation" r:id="rId7" imgW="1434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348" y="3505200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1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1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17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8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Perimeter (cont.)</a:t>
            </a:r>
          </a:p>
        </p:txBody>
      </p:sp>
      <p:sp>
        <p:nvSpPr>
          <p:cNvPr id="16128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460375" indent="-4603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Find the perimeter of the triangle with sides labeled as in the figure. </a:t>
            </a:r>
          </a:p>
          <a:p>
            <a:pPr marL="460375" indent="-4603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</a:t>
            </a:r>
          </a:p>
          <a:p>
            <a:pPr marL="460375" indent="-4603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60375" indent="-4603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60375" indent="-4603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60375" indent="-4603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60375" indent="-4603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perimeter is </a:t>
            </a:r>
            <a:r>
              <a:rPr lang="en-US" i="0" dirty="0">
                <a:solidFill>
                  <a:srgbClr val="FF0000"/>
                </a:solidFill>
              </a:rPr>
              <a:t>17.3 inches</a:t>
            </a:r>
            <a:r>
              <a:rPr lang="en-US" i="0" dirty="0">
                <a:solidFill>
                  <a:schemeClr val="tx1"/>
                </a:solidFill>
              </a:rPr>
              <a:t>.  </a:t>
            </a:r>
          </a:p>
        </p:txBody>
      </p:sp>
      <p:pic>
        <p:nvPicPr>
          <p:cNvPr id="161280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362200"/>
            <a:ext cx="3794125" cy="169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20096" y="3048000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4" imgW="1714320" imgH="304560" progId="Equation.DSMT4">
                  <p:embed/>
                </p:oleObj>
              </mc:Choice>
              <mc:Fallback>
                <p:oleObj name="Equation" r:id="rId4" imgW="171432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048000"/>
                        <a:ext cx="171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37304" y="35814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6" imgW="2222280" imgH="291960" progId="Equation.DSMT4">
                  <p:embed/>
                </p:oleObj>
              </mc:Choice>
              <mc:Fallback>
                <p:oleObj name="Equation" r:id="rId6" imgW="22222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304" y="35814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295400" y="41148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275</Words>
  <Application>Microsoft Office PowerPoint</Application>
  <PresentationFormat>On-screen Show (4:3)</PresentationFormat>
  <Paragraphs>103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Calibri</vt:lpstr>
      <vt:lpstr>Cambria Math</vt:lpstr>
      <vt:lpstr>Arial</vt:lpstr>
      <vt:lpstr>Symbol</vt:lpstr>
      <vt:lpstr>Courier New</vt:lpstr>
      <vt:lpstr>Office Theme</vt:lpstr>
      <vt:lpstr>Equation</vt:lpstr>
      <vt:lpstr>MathType 6.0 Equation</vt:lpstr>
      <vt:lpstr>Section 3.8</vt:lpstr>
      <vt:lpstr>Objectives</vt:lpstr>
      <vt:lpstr>Perimeter</vt:lpstr>
      <vt:lpstr>Perimeter</vt:lpstr>
      <vt:lpstr>Perimeter</vt:lpstr>
      <vt:lpstr>Example 1: Perimeter</vt:lpstr>
      <vt:lpstr>Example 1: Perimeter (cont.)</vt:lpstr>
      <vt:lpstr>Example 1: Perimeter (cont.)</vt:lpstr>
      <vt:lpstr>Example 1: Perimeter (cont.)</vt:lpstr>
      <vt:lpstr>Example 2: Area</vt:lpstr>
      <vt:lpstr>Example 2: Area (cont.)</vt:lpstr>
      <vt:lpstr>Example 3: Volume</vt:lpstr>
      <vt:lpstr>Example 3: Volume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jeevan</cp:lastModifiedBy>
  <cp:revision>33</cp:revision>
  <dcterms:created xsi:type="dcterms:W3CDTF">2013-04-26T14:43:13Z</dcterms:created>
  <dcterms:modified xsi:type="dcterms:W3CDTF">2018-09-06T06:36:11Z</dcterms:modified>
</cp:coreProperties>
</file>