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3"/>
  </p:notesMasterIdLst>
  <p:handoutMasterIdLst>
    <p:handoutMasterId r:id="rId24"/>
  </p:handoutMasterIdLst>
  <p:sldIdLst>
    <p:sldId id="256"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Lst>
  <p:sldSz cx="9144000" cy="6858000" type="screen4x3"/>
  <p:notesSz cx="6858000" cy="9144000"/>
  <p:embeddedFontLst>
    <p:embeddedFont>
      <p:font typeface="Calibri" panose="020F0502020204030204" pitchFamily="34" charset="0"/>
      <p:regular r:id="rId25"/>
      <p:bold r:id="rId26"/>
      <p:italic r:id="rId27"/>
      <p:boldItalic r:id="rId28"/>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D7D9F"/>
    <a:srgbClr val="1F497D"/>
    <a:srgbClr val="000000"/>
    <a:srgbClr val="0000FF"/>
    <a:srgbClr val="008080"/>
    <a:srgbClr val="FFFFCC"/>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1" d="100"/>
          <a:sy n="71" d="100"/>
        </p:scale>
        <p:origin x="1680" y="60"/>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2.fntdata"/><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1.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font" Target="fonts/font4.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font" Target="fonts/font3.fntdata"/><Relationship Id="rId30"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image" Target="../media/image4.wmf"/></Relationships>
</file>

<file path=ppt/drawings/_rels/vmlDrawing10.vml.rels><?xml version="1.0" encoding="UTF-8" standalone="yes"?>
<Relationships xmlns="http://schemas.openxmlformats.org/package/2006/relationships"><Relationship Id="rId2" Type="http://schemas.openxmlformats.org/officeDocument/2006/relationships/image" Target="../media/image53.wmf"/><Relationship Id="rId1" Type="http://schemas.openxmlformats.org/officeDocument/2006/relationships/image" Target="../media/image52.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image" Target="../media/image7.wmf"/><Relationship Id="rId1" Type="http://schemas.openxmlformats.org/officeDocument/2006/relationships/image" Target="../media/image6.wmf"/></Relationships>
</file>

<file path=ppt/drawings/_rels/vmlDrawing3.vml.rels><?xml version="1.0" encoding="UTF-8" standalone="yes"?>
<Relationships xmlns="http://schemas.openxmlformats.org/package/2006/relationships"><Relationship Id="rId8" Type="http://schemas.openxmlformats.org/officeDocument/2006/relationships/image" Target="../media/image16.wmf"/><Relationship Id="rId3" Type="http://schemas.openxmlformats.org/officeDocument/2006/relationships/image" Target="../media/image11.wmf"/><Relationship Id="rId7" Type="http://schemas.openxmlformats.org/officeDocument/2006/relationships/image" Target="../media/image15.wmf"/><Relationship Id="rId2" Type="http://schemas.openxmlformats.org/officeDocument/2006/relationships/image" Target="../media/image10.wmf"/><Relationship Id="rId1" Type="http://schemas.openxmlformats.org/officeDocument/2006/relationships/image" Target="../media/image9.wmf"/><Relationship Id="rId6" Type="http://schemas.openxmlformats.org/officeDocument/2006/relationships/image" Target="../media/image14.wmf"/><Relationship Id="rId11" Type="http://schemas.openxmlformats.org/officeDocument/2006/relationships/image" Target="../media/image19.wmf"/><Relationship Id="rId5" Type="http://schemas.openxmlformats.org/officeDocument/2006/relationships/image" Target="../media/image13.wmf"/><Relationship Id="rId10" Type="http://schemas.openxmlformats.org/officeDocument/2006/relationships/image" Target="../media/image18.wmf"/><Relationship Id="rId4" Type="http://schemas.openxmlformats.org/officeDocument/2006/relationships/image" Target="../media/image12.wmf"/><Relationship Id="rId9" Type="http://schemas.openxmlformats.org/officeDocument/2006/relationships/image" Target="../media/image17.wmf"/></Relationships>
</file>

<file path=ppt/drawings/_rels/vmlDrawing4.vml.rels><?xml version="1.0" encoding="UTF-8" standalone="yes"?>
<Relationships xmlns="http://schemas.openxmlformats.org/package/2006/relationships"><Relationship Id="rId8" Type="http://schemas.openxmlformats.org/officeDocument/2006/relationships/image" Target="../media/image27.wmf"/><Relationship Id="rId3" Type="http://schemas.openxmlformats.org/officeDocument/2006/relationships/image" Target="../media/image22.wmf"/><Relationship Id="rId7" Type="http://schemas.openxmlformats.org/officeDocument/2006/relationships/image" Target="../media/image26.wmf"/><Relationship Id="rId2" Type="http://schemas.openxmlformats.org/officeDocument/2006/relationships/image" Target="../media/image21.wmf"/><Relationship Id="rId1" Type="http://schemas.openxmlformats.org/officeDocument/2006/relationships/image" Target="../media/image20.wmf"/><Relationship Id="rId6" Type="http://schemas.openxmlformats.org/officeDocument/2006/relationships/image" Target="../media/image25.wmf"/><Relationship Id="rId11" Type="http://schemas.openxmlformats.org/officeDocument/2006/relationships/image" Target="../media/image30.wmf"/><Relationship Id="rId5" Type="http://schemas.openxmlformats.org/officeDocument/2006/relationships/image" Target="../media/image24.wmf"/><Relationship Id="rId10" Type="http://schemas.openxmlformats.org/officeDocument/2006/relationships/image" Target="../media/image29.wmf"/><Relationship Id="rId4" Type="http://schemas.openxmlformats.org/officeDocument/2006/relationships/image" Target="../media/image23.wmf"/><Relationship Id="rId9" Type="http://schemas.openxmlformats.org/officeDocument/2006/relationships/image" Target="../media/image28.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31.wmf"/></Relationships>
</file>

<file path=ppt/drawings/_rels/vmlDrawing6.vml.rels><?xml version="1.0" encoding="UTF-8" standalone="yes"?>
<Relationships xmlns="http://schemas.openxmlformats.org/package/2006/relationships"><Relationship Id="rId8" Type="http://schemas.openxmlformats.org/officeDocument/2006/relationships/image" Target="../media/image39.wmf"/><Relationship Id="rId13" Type="http://schemas.openxmlformats.org/officeDocument/2006/relationships/image" Target="../media/image44.wmf"/><Relationship Id="rId3" Type="http://schemas.openxmlformats.org/officeDocument/2006/relationships/image" Target="../media/image34.wmf"/><Relationship Id="rId7" Type="http://schemas.openxmlformats.org/officeDocument/2006/relationships/image" Target="../media/image38.wmf"/><Relationship Id="rId12" Type="http://schemas.openxmlformats.org/officeDocument/2006/relationships/image" Target="../media/image43.wmf"/><Relationship Id="rId2" Type="http://schemas.openxmlformats.org/officeDocument/2006/relationships/image" Target="../media/image33.wmf"/><Relationship Id="rId1" Type="http://schemas.openxmlformats.org/officeDocument/2006/relationships/image" Target="../media/image32.wmf"/><Relationship Id="rId6" Type="http://schemas.openxmlformats.org/officeDocument/2006/relationships/image" Target="../media/image37.wmf"/><Relationship Id="rId11" Type="http://schemas.openxmlformats.org/officeDocument/2006/relationships/image" Target="../media/image42.wmf"/><Relationship Id="rId5" Type="http://schemas.openxmlformats.org/officeDocument/2006/relationships/image" Target="../media/image36.wmf"/><Relationship Id="rId10" Type="http://schemas.openxmlformats.org/officeDocument/2006/relationships/image" Target="../media/image41.wmf"/><Relationship Id="rId4" Type="http://schemas.openxmlformats.org/officeDocument/2006/relationships/image" Target="../media/image35.wmf"/><Relationship Id="rId9" Type="http://schemas.openxmlformats.org/officeDocument/2006/relationships/image" Target="../media/image40.wmf"/><Relationship Id="rId14" Type="http://schemas.openxmlformats.org/officeDocument/2006/relationships/image" Target="../media/image45.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48.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49.wmf"/></Relationships>
</file>

<file path=ppt/drawings/_rels/vmlDrawing9.vml.rels><?xml version="1.0" encoding="UTF-8" standalone="yes"?>
<Relationships xmlns="http://schemas.openxmlformats.org/package/2006/relationships"><Relationship Id="rId2" Type="http://schemas.openxmlformats.org/officeDocument/2006/relationships/image" Target="../media/image51.wmf"/><Relationship Id="rId1" Type="http://schemas.openxmlformats.org/officeDocument/2006/relationships/image" Target="../media/image50.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8/2/2017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25652423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27108CD-E123-4CFF-B176-97845C22D497}" type="datetimeFigureOut">
              <a:rPr lang="en-US" smtClean="0"/>
              <a:pPr/>
              <a:t>8/2/2017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255F02-BCA9-450A-A805-17BAB884EEC0}" type="slidenum">
              <a:rPr lang="en-US" smtClean="0"/>
              <a:pPr/>
              <a:t>‹#›</a:t>
            </a:fld>
            <a:endParaRPr lang="en-US"/>
          </a:p>
        </p:txBody>
      </p:sp>
    </p:spTree>
    <p:extLst>
      <p:ext uri="{BB962C8B-B14F-4D97-AF65-F5344CB8AC3E}">
        <p14:creationId xmlns:p14="http://schemas.microsoft.com/office/powerpoint/2010/main" val="13333566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smtClean="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smtClean="0"/>
              <a:t>Click to edit Master title style</a:t>
            </a:r>
            <a:endParaRPr lang="en-US" dirty="0"/>
          </a:p>
        </p:txBody>
      </p:sp>
      <p:sp>
        <p:nvSpPr>
          <p:cNvPr id="12"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smtClean="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image" Target="../media/image11.wmf"/><Relationship Id="rId13" Type="http://schemas.openxmlformats.org/officeDocument/2006/relationships/oleObject" Target="../embeddings/oleObject11.bin"/><Relationship Id="rId18" Type="http://schemas.openxmlformats.org/officeDocument/2006/relationships/image" Target="../media/image16.wmf"/><Relationship Id="rId3" Type="http://schemas.openxmlformats.org/officeDocument/2006/relationships/oleObject" Target="../embeddings/oleObject6.bin"/><Relationship Id="rId21" Type="http://schemas.openxmlformats.org/officeDocument/2006/relationships/oleObject" Target="../embeddings/oleObject15.bin"/><Relationship Id="rId7" Type="http://schemas.openxmlformats.org/officeDocument/2006/relationships/oleObject" Target="../embeddings/oleObject8.bin"/><Relationship Id="rId12" Type="http://schemas.openxmlformats.org/officeDocument/2006/relationships/image" Target="../media/image13.wmf"/><Relationship Id="rId17" Type="http://schemas.openxmlformats.org/officeDocument/2006/relationships/oleObject" Target="../embeddings/oleObject13.bin"/><Relationship Id="rId2" Type="http://schemas.openxmlformats.org/officeDocument/2006/relationships/slideLayout" Target="../slideLayouts/slideLayout2.xml"/><Relationship Id="rId16" Type="http://schemas.openxmlformats.org/officeDocument/2006/relationships/image" Target="../media/image15.wmf"/><Relationship Id="rId20" Type="http://schemas.openxmlformats.org/officeDocument/2006/relationships/image" Target="../media/image17.wmf"/><Relationship Id="rId1" Type="http://schemas.openxmlformats.org/officeDocument/2006/relationships/vmlDrawing" Target="../drawings/vmlDrawing3.vml"/><Relationship Id="rId6" Type="http://schemas.openxmlformats.org/officeDocument/2006/relationships/image" Target="../media/image10.wmf"/><Relationship Id="rId11" Type="http://schemas.openxmlformats.org/officeDocument/2006/relationships/oleObject" Target="../embeddings/oleObject10.bin"/><Relationship Id="rId24" Type="http://schemas.openxmlformats.org/officeDocument/2006/relationships/image" Target="../media/image19.wmf"/><Relationship Id="rId5" Type="http://schemas.openxmlformats.org/officeDocument/2006/relationships/oleObject" Target="../embeddings/oleObject7.bin"/><Relationship Id="rId15" Type="http://schemas.openxmlformats.org/officeDocument/2006/relationships/oleObject" Target="../embeddings/oleObject12.bin"/><Relationship Id="rId23" Type="http://schemas.openxmlformats.org/officeDocument/2006/relationships/oleObject" Target="../embeddings/oleObject16.bin"/><Relationship Id="rId10" Type="http://schemas.openxmlformats.org/officeDocument/2006/relationships/image" Target="../media/image12.wmf"/><Relationship Id="rId19" Type="http://schemas.openxmlformats.org/officeDocument/2006/relationships/oleObject" Target="../embeddings/oleObject14.bin"/><Relationship Id="rId4" Type="http://schemas.openxmlformats.org/officeDocument/2006/relationships/image" Target="../media/image9.wmf"/><Relationship Id="rId9" Type="http://schemas.openxmlformats.org/officeDocument/2006/relationships/oleObject" Target="../embeddings/oleObject9.bin"/><Relationship Id="rId14" Type="http://schemas.openxmlformats.org/officeDocument/2006/relationships/image" Target="../media/image14.wmf"/><Relationship Id="rId22" Type="http://schemas.openxmlformats.org/officeDocument/2006/relationships/image" Target="../media/image18.wmf"/></Relationships>
</file>

<file path=ppt/slides/_rels/slide12.xml.rels><?xml version="1.0" encoding="UTF-8" standalone="yes"?>
<Relationships xmlns="http://schemas.openxmlformats.org/package/2006/relationships"><Relationship Id="rId8" Type="http://schemas.openxmlformats.org/officeDocument/2006/relationships/image" Target="../media/image22.wmf"/><Relationship Id="rId13" Type="http://schemas.openxmlformats.org/officeDocument/2006/relationships/oleObject" Target="../embeddings/oleObject22.bin"/><Relationship Id="rId18" Type="http://schemas.openxmlformats.org/officeDocument/2006/relationships/image" Target="../media/image27.wmf"/><Relationship Id="rId3" Type="http://schemas.openxmlformats.org/officeDocument/2006/relationships/oleObject" Target="../embeddings/oleObject17.bin"/><Relationship Id="rId21" Type="http://schemas.openxmlformats.org/officeDocument/2006/relationships/oleObject" Target="../embeddings/oleObject26.bin"/><Relationship Id="rId7" Type="http://schemas.openxmlformats.org/officeDocument/2006/relationships/oleObject" Target="../embeddings/oleObject19.bin"/><Relationship Id="rId12" Type="http://schemas.openxmlformats.org/officeDocument/2006/relationships/image" Target="../media/image24.wmf"/><Relationship Id="rId17" Type="http://schemas.openxmlformats.org/officeDocument/2006/relationships/oleObject" Target="../embeddings/oleObject24.bin"/><Relationship Id="rId2" Type="http://schemas.openxmlformats.org/officeDocument/2006/relationships/slideLayout" Target="../slideLayouts/slideLayout2.xml"/><Relationship Id="rId16" Type="http://schemas.openxmlformats.org/officeDocument/2006/relationships/image" Target="../media/image26.wmf"/><Relationship Id="rId20" Type="http://schemas.openxmlformats.org/officeDocument/2006/relationships/image" Target="../media/image28.wmf"/><Relationship Id="rId1" Type="http://schemas.openxmlformats.org/officeDocument/2006/relationships/vmlDrawing" Target="../drawings/vmlDrawing4.vml"/><Relationship Id="rId6" Type="http://schemas.openxmlformats.org/officeDocument/2006/relationships/image" Target="../media/image21.wmf"/><Relationship Id="rId11" Type="http://schemas.openxmlformats.org/officeDocument/2006/relationships/oleObject" Target="../embeddings/oleObject21.bin"/><Relationship Id="rId24" Type="http://schemas.openxmlformats.org/officeDocument/2006/relationships/image" Target="../media/image30.wmf"/><Relationship Id="rId5" Type="http://schemas.openxmlformats.org/officeDocument/2006/relationships/oleObject" Target="../embeddings/oleObject18.bin"/><Relationship Id="rId15" Type="http://schemas.openxmlformats.org/officeDocument/2006/relationships/oleObject" Target="../embeddings/oleObject23.bin"/><Relationship Id="rId23" Type="http://schemas.openxmlformats.org/officeDocument/2006/relationships/oleObject" Target="../embeddings/oleObject27.bin"/><Relationship Id="rId10" Type="http://schemas.openxmlformats.org/officeDocument/2006/relationships/image" Target="../media/image23.wmf"/><Relationship Id="rId19" Type="http://schemas.openxmlformats.org/officeDocument/2006/relationships/oleObject" Target="../embeddings/oleObject25.bin"/><Relationship Id="rId4" Type="http://schemas.openxmlformats.org/officeDocument/2006/relationships/image" Target="../media/image20.wmf"/><Relationship Id="rId9" Type="http://schemas.openxmlformats.org/officeDocument/2006/relationships/oleObject" Target="../embeddings/oleObject20.bin"/><Relationship Id="rId14" Type="http://schemas.openxmlformats.org/officeDocument/2006/relationships/image" Target="../media/image25.wmf"/><Relationship Id="rId22" Type="http://schemas.openxmlformats.org/officeDocument/2006/relationships/image" Target="../media/image29.wmf"/></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28.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31.wmf"/></Relationships>
</file>

<file path=ppt/slides/_rels/slide14.xml.rels><?xml version="1.0" encoding="UTF-8" standalone="yes"?>
<Relationships xmlns="http://schemas.openxmlformats.org/package/2006/relationships"><Relationship Id="rId8" Type="http://schemas.openxmlformats.org/officeDocument/2006/relationships/image" Target="../media/image34.wmf"/><Relationship Id="rId13" Type="http://schemas.openxmlformats.org/officeDocument/2006/relationships/oleObject" Target="../embeddings/oleObject34.bin"/><Relationship Id="rId18" Type="http://schemas.openxmlformats.org/officeDocument/2006/relationships/image" Target="../media/image39.wmf"/><Relationship Id="rId26" Type="http://schemas.openxmlformats.org/officeDocument/2006/relationships/image" Target="../media/image43.wmf"/><Relationship Id="rId3" Type="http://schemas.openxmlformats.org/officeDocument/2006/relationships/oleObject" Target="../embeddings/oleObject29.bin"/><Relationship Id="rId21" Type="http://schemas.openxmlformats.org/officeDocument/2006/relationships/oleObject" Target="../embeddings/oleObject38.bin"/><Relationship Id="rId7" Type="http://schemas.openxmlformats.org/officeDocument/2006/relationships/oleObject" Target="../embeddings/oleObject31.bin"/><Relationship Id="rId12" Type="http://schemas.openxmlformats.org/officeDocument/2006/relationships/image" Target="../media/image36.wmf"/><Relationship Id="rId17" Type="http://schemas.openxmlformats.org/officeDocument/2006/relationships/oleObject" Target="../embeddings/oleObject36.bin"/><Relationship Id="rId25" Type="http://schemas.openxmlformats.org/officeDocument/2006/relationships/oleObject" Target="../embeddings/oleObject40.bin"/><Relationship Id="rId2" Type="http://schemas.openxmlformats.org/officeDocument/2006/relationships/slideLayout" Target="../slideLayouts/slideLayout2.xml"/><Relationship Id="rId16" Type="http://schemas.openxmlformats.org/officeDocument/2006/relationships/image" Target="../media/image38.wmf"/><Relationship Id="rId20" Type="http://schemas.openxmlformats.org/officeDocument/2006/relationships/image" Target="../media/image40.wmf"/><Relationship Id="rId29" Type="http://schemas.openxmlformats.org/officeDocument/2006/relationships/oleObject" Target="../embeddings/oleObject42.bin"/><Relationship Id="rId1" Type="http://schemas.openxmlformats.org/officeDocument/2006/relationships/vmlDrawing" Target="../drawings/vmlDrawing6.vml"/><Relationship Id="rId6" Type="http://schemas.openxmlformats.org/officeDocument/2006/relationships/image" Target="../media/image33.wmf"/><Relationship Id="rId11" Type="http://schemas.openxmlformats.org/officeDocument/2006/relationships/oleObject" Target="../embeddings/oleObject33.bin"/><Relationship Id="rId24" Type="http://schemas.openxmlformats.org/officeDocument/2006/relationships/image" Target="../media/image42.wmf"/><Relationship Id="rId5" Type="http://schemas.openxmlformats.org/officeDocument/2006/relationships/oleObject" Target="../embeddings/oleObject30.bin"/><Relationship Id="rId15" Type="http://schemas.openxmlformats.org/officeDocument/2006/relationships/oleObject" Target="../embeddings/oleObject35.bin"/><Relationship Id="rId23" Type="http://schemas.openxmlformats.org/officeDocument/2006/relationships/oleObject" Target="../embeddings/oleObject39.bin"/><Relationship Id="rId28" Type="http://schemas.openxmlformats.org/officeDocument/2006/relationships/image" Target="../media/image44.wmf"/><Relationship Id="rId10" Type="http://schemas.openxmlformats.org/officeDocument/2006/relationships/image" Target="../media/image35.wmf"/><Relationship Id="rId19" Type="http://schemas.openxmlformats.org/officeDocument/2006/relationships/oleObject" Target="../embeddings/oleObject37.bin"/><Relationship Id="rId4" Type="http://schemas.openxmlformats.org/officeDocument/2006/relationships/image" Target="../media/image32.wmf"/><Relationship Id="rId9" Type="http://schemas.openxmlformats.org/officeDocument/2006/relationships/oleObject" Target="../embeddings/oleObject32.bin"/><Relationship Id="rId14" Type="http://schemas.openxmlformats.org/officeDocument/2006/relationships/image" Target="../media/image37.wmf"/><Relationship Id="rId22" Type="http://schemas.openxmlformats.org/officeDocument/2006/relationships/image" Target="../media/image41.wmf"/><Relationship Id="rId27" Type="http://schemas.openxmlformats.org/officeDocument/2006/relationships/oleObject" Target="../embeddings/oleObject41.bin"/><Relationship Id="rId30" Type="http://schemas.openxmlformats.org/officeDocument/2006/relationships/image" Target="../media/image45.wmf"/></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7.png"/><Relationship Id="rId2" Type="http://schemas.openxmlformats.org/officeDocument/2006/relationships/image" Target="../media/image46.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43.bin"/><Relationship Id="rId2" Type="http://schemas.openxmlformats.org/officeDocument/2006/relationships/slideLayout" Target="../slideLayouts/slideLayout2.xml"/><Relationship Id="rId1" Type="http://schemas.openxmlformats.org/officeDocument/2006/relationships/vmlDrawing" Target="../drawings/vmlDrawing7.vml"/><Relationship Id="rId4" Type="http://schemas.openxmlformats.org/officeDocument/2006/relationships/image" Target="../media/image48.wmf"/></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44.bin"/><Relationship Id="rId2" Type="http://schemas.openxmlformats.org/officeDocument/2006/relationships/slideLayout" Target="../slideLayouts/slideLayout2.xml"/><Relationship Id="rId1" Type="http://schemas.openxmlformats.org/officeDocument/2006/relationships/vmlDrawing" Target="../drawings/vmlDrawing8.vml"/><Relationship Id="rId4" Type="http://schemas.openxmlformats.org/officeDocument/2006/relationships/image" Target="../media/image49.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45.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51.wmf"/><Relationship Id="rId5" Type="http://schemas.openxmlformats.org/officeDocument/2006/relationships/oleObject" Target="../embeddings/oleObject46.bin"/><Relationship Id="rId4" Type="http://schemas.openxmlformats.org/officeDocument/2006/relationships/image" Target="../media/image50.wmf"/></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47.bin"/><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53.wmf"/><Relationship Id="rId5" Type="http://schemas.openxmlformats.org/officeDocument/2006/relationships/oleObject" Target="../embeddings/oleObject48.bin"/><Relationship Id="rId4" Type="http://schemas.openxmlformats.org/officeDocument/2006/relationships/image" Target="../media/image52.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5.wmf"/><Relationship Id="rId5" Type="http://schemas.openxmlformats.org/officeDocument/2006/relationships/oleObject" Target="../embeddings/oleObject2.bin"/><Relationship Id="rId4" Type="http://schemas.openxmlformats.org/officeDocument/2006/relationships/image" Target="../media/image4.wmf"/></Relationships>
</file>

<file path=ppt/slides/_rels/slide9.xml.rels><?xml version="1.0" encoding="UTF-8" standalone="yes"?>
<Relationships xmlns="http://schemas.openxmlformats.org/package/2006/relationships"><Relationship Id="rId8" Type="http://schemas.openxmlformats.org/officeDocument/2006/relationships/image" Target="../media/image8.wmf"/><Relationship Id="rId3" Type="http://schemas.openxmlformats.org/officeDocument/2006/relationships/oleObject" Target="../embeddings/oleObject3.bin"/><Relationship Id="rId7"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7.wmf"/><Relationship Id="rId5" Type="http://schemas.openxmlformats.org/officeDocument/2006/relationships/oleObject" Target="../embeddings/oleObject4.bin"/><Relationship Id="rId4" Type="http://schemas.openxmlformats.org/officeDocument/2006/relationships/image" Target="../media/image6.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smtClean="0">
                <a:solidFill>
                  <a:srgbClr val="1F497D"/>
                </a:solidFill>
                <a:latin typeface="Arial" charset="0"/>
                <a:cs typeface="Arial" charset="0"/>
              </a:rPr>
              <a:t>Section 4.1</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smtClean="0">
                <a:solidFill>
                  <a:srgbClr val="1F497D"/>
                </a:solidFill>
              </a:rPr>
              <a:t>The Cartesian Coordinate System and Reading Graphs</a:t>
            </a:r>
            <a:endParaRPr lang="en-US" b="1" i="1" dirty="0">
              <a:solidFill>
                <a:srgbClr val="1F497D"/>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normAutofit/>
          </a:bodyPr>
          <a:lstStyle/>
          <a:p>
            <a:r>
              <a:rPr lang="en-US" smtClean="0"/>
              <a:t>Example 2: Determining Ordered Pairs (cont.)</a:t>
            </a:r>
          </a:p>
        </p:txBody>
      </p:sp>
      <p:sp>
        <p:nvSpPr>
          <p:cNvPr id="3" name="Content Placeholder 2"/>
          <p:cNvSpPr>
            <a:spLocks noGrp="1"/>
          </p:cNvSpPr>
          <p:nvPr>
            <p:ph idx="1"/>
          </p:nvPr>
        </p:nvSpPr>
        <p:spPr>
          <a:xfrm>
            <a:off x="457200" y="1280160"/>
            <a:ext cx="8229600" cy="3797963"/>
          </a:xfrm>
        </p:spPr>
        <p:txBody>
          <a:bodyPr>
            <a:spAutoFit/>
          </a:bodyPr>
          <a:lstStyle/>
          <a:p>
            <a:pPr marL="463550" indent="-463550">
              <a:buFont typeface="Courier New" pitchFamily="49" charset="0"/>
              <a:buNone/>
              <a:defRPr/>
            </a:pPr>
            <a:r>
              <a:rPr lang="en-US" b="1" dirty="0" smtClean="0"/>
              <a:t>b.	</a:t>
            </a:r>
            <a:r>
              <a:rPr lang="en-US" dirty="0" smtClean="0"/>
              <a:t>Determine the missing coordinate in each of the following ordered pairs so that the point will satisfy the equation </a:t>
            </a:r>
            <a:r>
              <a:rPr lang="en-US" dirty="0" smtClean="0">
                <a:solidFill>
                  <a:srgbClr val="0000FF"/>
                </a:solidFill>
              </a:rPr>
              <a:t>2</a:t>
            </a:r>
            <a:r>
              <a:rPr lang="en-US" i="1" dirty="0" smtClean="0">
                <a:solidFill>
                  <a:srgbClr val="0000FF"/>
                </a:solidFill>
              </a:rPr>
              <a:t>x </a:t>
            </a:r>
            <a:r>
              <a:rPr lang="en-US" dirty="0" smtClean="0">
                <a:solidFill>
                  <a:srgbClr val="0000FF"/>
                </a:solidFill>
              </a:rPr>
              <a:t>+ 3</a:t>
            </a:r>
            <a:r>
              <a:rPr lang="en-US" i="1" dirty="0" smtClean="0">
                <a:solidFill>
                  <a:srgbClr val="0000FF"/>
                </a:solidFill>
              </a:rPr>
              <a:t>y </a:t>
            </a:r>
            <a:r>
              <a:rPr lang="en-US" dirty="0" smtClean="0">
                <a:solidFill>
                  <a:srgbClr val="0000FF"/>
                </a:solidFill>
              </a:rPr>
              <a:t>=</a:t>
            </a:r>
            <a:r>
              <a:rPr lang="en-US" i="1" dirty="0" smtClean="0">
                <a:solidFill>
                  <a:srgbClr val="0000FF"/>
                </a:solidFill>
              </a:rPr>
              <a:t> </a:t>
            </a:r>
            <a:r>
              <a:rPr lang="en-US" dirty="0" smtClean="0">
                <a:solidFill>
                  <a:srgbClr val="0000FF"/>
                </a:solidFill>
              </a:rPr>
              <a:t>12</a:t>
            </a:r>
            <a:r>
              <a:rPr lang="en-US" dirty="0" smtClean="0"/>
              <a:t>:</a:t>
            </a:r>
          </a:p>
          <a:p>
            <a:pPr algn="ctr">
              <a:buFont typeface="Courier New" pitchFamily="49" charset="0"/>
              <a:buNone/>
              <a:defRPr/>
            </a:pPr>
            <a:r>
              <a:rPr lang="en-US" dirty="0" smtClean="0">
                <a:solidFill>
                  <a:srgbClr val="0000FF"/>
                </a:solidFill>
              </a:rPr>
              <a:t>(0,  ), (3,  ), (  , 0), (  , −2)</a:t>
            </a:r>
            <a:r>
              <a:rPr lang="en-US" dirty="0" smtClean="0"/>
              <a:t>. </a:t>
            </a:r>
          </a:p>
          <a:p>
            <a:pPr>
              <a:buFont typeface="Courier New" pitchFamily="49" charset="0"/>
              <a:buNone/>
              <a:defRPr/>
            </a:pPr>
            <a:r>
              <a:rPr lang="en-US" b="1" dirty="0" smtClean="0"/>
              <a:t>Solution:</a:t>
            </a:r>
          </a:p>
          <a:p>
            <a:pPr marL="0" indent="0">
              <a:buFont typeface="Courier New" pitchFamily="49" charset="0"/>
              <a:buNone/>
              <a:defRPr/>
            </a:pPr>
            <a:r>
              <a:rPr lang="en-US" dirty="0" smtClean="0"/>
              <a:t>The missing value can be found by substituting the given value for </a:t>
            </a:r>
            <a:r>
              <a:rPr lang="en-US" i="1" dirty="0" smtClean="0"/>
              <a:t>x </a:t>
            </a:r>
            <a:r>
              <a:rPr lang="en-US" dirty="0" smtClean="0"/>
              <a:t>(or for</a:t>
            </a:r>
            <a:r>
              <a:rPr lang="en-US" i="1" dirty="0" smtClean="0"/>
              <a:t> y</a:t>
            </a:r>
            <a:r>
              <a:rPr lang="en-US" dirty="0" smtClean="0"/>
              <a:t>) into the equation and solving for the other variable.</a:t>
            </a:r>
            <a:r>
              <a:rPr lang="en-US" i="1" dirty="0" smtClean="0"/>
              <a:t>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Title 1"/>
          <p:cNvSpPr>
            <a:spLocks noGrp="1"/>
          </p:cNvSpPr>
          <p:nvPr>
            <p:ph type="title"/>
          </p:nvPr>
        </p:nvSpPr>
        <p:spPr/>
        <p:txBody>
          <a:bodyPr>
            <a:normAutofit/>
          </a:bodyPr>
          <a:lstStyle/>
          <a:p>
            <a:r>
              <a:rPr lang="en-US" smtClean="0"/>
              <a:t>Example 2: Determining Ordered Pairs (cont.)</a:t>
            </a:r>
          </a:p>
        </p:txBody>
      </p:sp>
      <p:graphicFrame>
        <p:nvGraphicFramePr>
          <p:cNvPr id="2" name="Object 3"/>
          <p:cNvGraphicFramePr>
            <a:graphicFrameLocks noChangeAspect="1"/>
          </p:cNvGraphicFramePr>
          <p:nvPr/>
        </p:nvGraphicFramePr>
        <p:xfrm>
          <a:off x="530352" y="1280160"/>
          <a:ext cx="2768600" cy="406400"/>
        </p:xfrm>
        <a:graphic>
          <a:graphicData uri="http://schemas.openxmlformats.org/presentationml/2006/ole">
            <mc:AlternateContent xmlns:mc="http://schemas.openxmlformats.org/markup-compatibility/2006">
              <mc:Choice xmlns:v="urn:schemas-microsoft-com:vml" Requires="v">
                <p:oleObj spid="_x0000_s3097" name="Equation" r:id="rId3" imgW="2768400" imgH="406080" progId="Equation.DSMT4">
                  <p:embed/>
                </p:oleObj>
              </mc:Choice>
              <mc:Fallback>
                <p:oleObj name="Equation" r:id="rId3" imgW="2768400" imgH="4060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0352" y="1280160"/>
                        <a:ext cx="27686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6" name="Object 4"/>
          <p:cNvGraphicFramePr>
            <a:graphicFrameLocks noChangeAspect="1"/>
          </p:cNvGraphicFramePr>
          <p:nvPr>
            <p:extLst>
              <p:ext uri="{D42A27DB-BD31-4B8C-83A1-F6EECF244321}">
                <p14:modId xmlns:p14="http://schemas.microsoft.com/office/powerpoint/2010/main" val="2479200296"/>
              </p:ext>
            </p:extLst>
          </p:nvPr>
        </p:nvGraphicFramePr>
        <p:xfrm>
          <a:off x="568325" y="4025900"/>
          <a:ext cx="3644900" cy="406400"/>
        </p:xfrm>
        <a:graphic>
          <a:graphicData uri="http://schemas.openxmlformats.org/presentationml/2006/ole">
            <mc:AlternateContent xmlns:mc="http://schemas.openxmlformats.org/markup-compatibility/2006">
              <mc:Choice xmlns:v="urn:schemas-microsoft-com:vml" Requires="v">
                <p:oleObj spid="_x0000_s3098" name="Equation" r:id="rId5" imgW="3644640" imgH="406080" progId="Equation.DSMT4">
                  <p:embed/>
                </p:oleObj>
              </mc:Choice>
              <mc:Fallback>
                <p:oleObj name="Equation" r:id="rId5" imgW="3644640" imgH="406080" progId="Equation.DSMT4">
                  <p:embed/>
                  <p:pic>
                    <p:nvPicPr>
                      <p:cNvPr id="0" name="Picture 4"/>
                      <p:cNvPicPr>
                        <a:picLocks noChangeAspect="1" noChangeArrowheads="1"/>
                      </p:cNvPicPr>
                      <p:nvPr/>
                    </p:nvPicPr>
                    <p:blipFill>
                      <a:blip r:embed="rId6"/>
                      <a:srcRect/>
                      <a:stretch>
                        <a:fillRect/>
                      </a:stretch>
                    </p:blipFill>
                    <p:spPr bwMode="auto">
                      <a:xfrm>
                        <a:off x="568325" y="4025900"/>
                        <a:ext cx="36449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7" name="Object 5"/>
          <p:cNvGraphicFramePr>
            <a:graphicFrameLocks noChangeAspect="1"/>
          </p:cNvGraphicFramePr>
          <p:nvPr/>
        </p:nvGraphicFramePr>
        <p:xfrm>
          <a:off x="4724400" y="1280160"/>
          <a:ext cx="2730500" cy="406400"/>
        </p:xfrm>
        <a:graphic>
          <a:graphicData uri="http://schemas.openxmlformats.org/presentationml/2006/ole">
            <mc:AlternateContent xmlns:mc="http://schemas.openxmlformats.org/markup-compatibility/2006">
              <mc:Choice xmlns:v="urn:schemas-microsoft-com:vml" Requires="v">
                <p:oleObj spid="_x0000_s3099" name="Equation" r:id="rId7" imgW="2730240" imgH="406080" progId="Equation.DSMT4">
                  <p:embed/>
                </p:oleObj>
              </mc:Choice>
              <mc:Fallback>
                <p:oleObj name="Equation" r:id="rId7" imgW="2730240" imgH="406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724400" y="1280160"/>
                        <a:ext cx="27305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8" name="Object 6"/>
          <p:cNvGraphicFramePr>
            <a:graphicFrameLocks noChangeAspect="1"/>
          </p:cNvGraphicFramePr>
          <p:nvPr>
            <p:extLst>
              <p:ext uri="{D42A27DB-BD31-4B8C-83A1-F6EECF244321}">
                <p14:modId xmlns:p14="http://schemas.microsoft.com/office/powerpoint/2010/main" val="3102431194"/>
              </p:ext>
            </p:extLst>
          </p:nvPr>
        </p:nvGraphicFramePr>
        <p:xfrm>
          <a:off x="4762500" y="4025900"/>
          <a:ext cx="3606800" cy="406400"/>
        </p:xfrm>
        <a:graphic>
          <a:graphicData uri="http://schemas.openxmlformats.org/presentationml/2006/ole">
            <mc:AlternateContent xmlns:mc="http://schemas.openxmlformats.org/markup-compatibility/2006">
              <mc:Choice xmlns:v="urn:schemas-microsoft-com:vml" Requires="v">
                <p:oleObj spid="_x0000_s3100" name="Equation" r:id="rId9" imgW="3606480" imgH="406080" progId="Equation.DSMT4">
                  <p:embed/>
                </p:oleObj>
              </mc:Choice>
              <mc:Fallback>
                <p:oleObj name="Equation" r:id="rId9" imgW="3606480" imgH="406080" progId="Equation.DSMT4">
                  <p:embed/>
                  <p:pic>
                    <p:nvPicPr>
                      <p:cNvPr id="0" name="Picture 6"/>
                      <p:cNvPicPr>
                        <a:picLocks noChangeAspect="1" noChangeArrowheads="1"/>
                      </p:cNvPicPr>
                      <p:nvPr/>
                    </p:nvPicPr>
                    <p:blipFill>
                      <a:blip r:embed="rId10"/>
                      <a:srcRect/>
                      <a:stretch>
                        <a:fillRect/>
                      </a:stretch>
                    </p:blipFill>
                    <p:spPr bwMode="auto">
                      <a:xfrm>
                        <a:off x="4762500" y="4025900"/>
                        <a:ext cx="36068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9" name="Object 7"/>
          <p:cNvGraphicFramePr>
            <a:graphicFrameLocks noChangeAspect="1"/>
          </p:cNvGraphicFramePr>
          <p:nvPr/>
        </p:nvGraphicFramePr>
        <p:xfrm>
          <a:off x="1447800" y="2001520"/>
          <a:ext cx="1892300" cy="381000"/>
        </p:xfrm>
        <a:graphic>
          <a:graphicData uri="http://schemas.openxmlformats.org/presentationml/2006/ole">
            <mc:AlternateContent xmlns:mc="http://schemas.openxmlformats.org/markup-compatibility/2006">
              <mc:Choice xmlns:v="urn:schemas-microsoft-com:vml" Requires="v">
                <p:oleObj spid="_x0000_s3101" name="Equation" r:id="rId11" imgW="1892160" imgH="380880" progId="Equation.DSMT4">
                  <p:embed/>
                </p:oleObj>
              </mc:Choice>
              <mc:Fallback>
                <p:oleObj name="Equation" r:id="rId11" imgW="1892160" imgH="3808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447800" y="2001520"/>
                        <a:ext cx="18923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0" name="Object 8"/>
          <p:cNvGraphicFramePr>
            <a:graphicFrameLocks noChangeAspect="1"/>
          </p:cNvGraphicFramePr>
          <p:nvPr/>
        </p:nvGraphicFramePr>
        <p:xfrm>
          <a:off x="2286000" y="2697480"/>
          <a:ext cx="1054100" cy="355600"/>
        </p:xfrm>
        <a:graphic>
          <a:graphicData uri="http://schemas.openxmlformats.org/presentationml/2006/ole">
            <mc:AlternateContent xmlns:mc="http://schemas.openxmlformats.org/markup-compatibility/2006">
              <mc:Choice xmlns:v="urn:schemas-microsoft-com:vml" Requires="v">
                <p:oleObj spid="_x0000_s3102" name="Equation" r:id="rId13" imgW="1054080" imgH="355320" progId="Equation.DSMT4">
                  <p:embed/>
                </p:oleObj>
              </mc:Choice>
              <mc:Fallback>
                <p:oleObj name="Equation" r:id="rId13" imgW="1054080" imgH="35532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286000" y="2697480"/>
                        <a:ext cx="10541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1" name="Object 9"/>
          <p:cNvGraphicFramePr>
            <a:graphicFrameLocks noChangeAspect="1"/>
          </p:cNvGraphicFramePr>
          <p:nvPr/>
        </p:nvGraphicFramePr>
        <p:xfrm>
          <a:off x="2451100" y="3368040"/>
          <a:ext cx="736600" cy="355600"/>
        </p:xfrm>
        <a:graphic>
          <a:graphicData uri="http://schemas.openxmlformats.org/presentationml/2006/ole">
            <mc:AlternateContent xmlns:mc="http://schemas.openxmlformats.org/markup-compatibility/2006">
              <mc:Choice xmlns:v="urn:schemas-microsoft-com:vml" Requires="v">
                <p:oleObj spid="_x0000_s3103" name="Equation" r:id="rId15" imgW="736560" imgH="355320" progId="Equation.DSMT4">
                  <p:embed/>
                </p:oleObj>
              </mc:Choice>
              <mc:Fallback>
                <p:oleObj name="Equation" r:id="rId15" imgW="736560" imgH="35532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451100" y="3368040"/>
                        <a:ext cx="7366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2" name="Object 10"/>
          <p:cNvGraphicFramePr>
            <a:graphicFrameLocks noChangeAspect="1"/>
          </p:cNvGraphicFramePr>
          <p:nvPr/>
        </p:nvGraphicFramePr>
        <p:xfrm>
          <a:off x="6680200" y="3429000"/>
          <a:ext cx="711200" cy="355600"/>
        </p:xfrm>
        <a:graphic>
          <a:graphicData uri="http://schemas.openxmlformats.org/presentationml/2006/ole">
            <mc:AlternateContent xmlns:mc="http://schemas.openxmlformats.org/markup-compatibility/2006">
              <mc:Choice xmlns:v="urn:schemas-microsoft-com:vml" Requires="v">
                <p:oleObj spid="_x0000_s3104" name="Equation" r:id="rId17" imgW="711000" imgH="355320" progId="Equation.DSMT4">
                  <p:embed/>
                </p:oleObj>
              </mc:Choice>
              <mc:Fallback>
                <p:oleObj name="Equation" r:id="rId17" imgW="711000" imgH="35532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6680200" y="3429000"/>
                        <a:ext cx="7112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3" name="Object 11"/>
          <p:cNvGraphicFramePr>
            <a:graphicFrameLocks noChangeAspect="1"/>
          </p:cNvGraphicFramePr>
          <p:nvPr/>
        </p:nvGraphicFramePr>
        <p:xfrm>
          <a:off x="6502400" y="2904066"/>
          <a:ext cx="889000" cy="355600"/>
        </p:xfrm>
        <a:graphic>
          <a:graphicData uri="http://schemas.openxmlformats.org/presentationml/2006/ole">
            <mc:AlternateContent xmlns:mc="http://schemas.openxmlformats.org/markup-compatibility/2006">
              <mc:Choice xmlns:v="urn:schemas-microsoft-com:vml" Requires="v">
                <p:oleObj spid="_x0000_s3105" name="Equation" r:id="rId19" imgW="888840" imgH="355320" progId="Equation.DSMT4">
                  <p:embed/>
                </p:oleObj>
              </mc:Choice>
              <mc:Fallback>
                <p:oleObj name="Equation" r:id="rId19" imgW="888840" imgH="355320" progId="Equation.DSMT4">
                  <p:embed/>
                  <p:pic>
                    <p:nvPicPr>
                      <p:cNvPr id="0" name="Picture 11"/>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6502400" y="2904066"/>
                        <a:ext cx="8890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4" name="Object 12"/>
          <p:cNvGraphicFramePr>
            <a:graphicFrameLocks noChangeAspect="1"/>
          </p:cNvGraphicFramePr>
          <p:nvPr/>
        </p:nvGraphicFramePr>
        <p:xfrm>
          <a:off x="6007100" y="2379133"/>
          <a:ext cx="1536700" cy="355600"/>
        </p:xfrm>
        <a:graphic>
          <a:graphicData uri="http://schemas.openxmlformats.org/presentationml/2006/ole">
            <mc:AlternateContent xmlns:mc="http://schemas.openxmlformats.org/markup-compatibility/2006">
              <mc:Choice xmlns:v="urn:schemas-microsoft-com:vml" Requires="v">
                <p:oleObj spid="_x0000_s3106" name="Equation" r:id="rId21" imgW="1536480" imgH="355320" progId="Equation.DSMT4">
                  <p:embed/>
                </p:oleObj>
              </mc:Choice>
              <mc:Fallback>
                <p:oleObj name="Equation" r:id="rId21" imgW="1536480" imgH="355320" progId="Equation.DSMT4">
                  <p:embed/>
                  <p:pic>
                    <p:nvPicPr>
                      <p:cNvPr id="0" name="Picture 12"/>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6007100" y="2379133"/>
                        <a:ext cx="15367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5" name="Object 13"/>
          <p:cNvGraphicFramePr>
            <a:graphicFrameLocks noChangeAspect="1"/>
          </p:cNvGraphicFramePr>
          <p:nvPr/>
        </p:nvGraphicFramePr>
        <p:xfrm>
          <a:off x="5664200" y="1828800"/>
          <a:ext cx="1879600" cy="381000"/>
        </p:xfrm>
        <a:graphic>
          <a:graphicData uri="http://schemas.openxmlformats.org/presentationml/2006/ole">
            <mc:AlternateContent xmlns:mc="http://schemas.openxmlformats.org/markup-compatibility/2006">
              <mc:Choice xmlns:v="urn:schemas-microsoft-com:vml" Requires="v">
                <p:oleObj spid="_x0000_s3107" name="Equation" r:id="rId23" imgW="1879560" imgH="380880" progId="Equation.DSMT4">
                  <p:embed/>
                </p:oleObj>
              </mc:Choice>
              <mc:Fallback>
                <p:oleObj name="Equation" r:id="rId23" imgW="1879560" imgH="380880" progId="Equation.DSMT4">
                  <p:embed/>
                  <p:pic>
                    <p:nvPicPr>
                      <p:cNvPr id="0" name="Picture 13"/>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5664200" y="1828800"/>
                        <a:ext cx="18796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7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8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8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07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07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08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08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08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08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07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Title 1"/>
          <p:cNvSpPr>
            <a:spLocks noGrp="1"/>
          </p:cNvSpPr>
          <p:nvPr>
            <p:ph type="title"/>
          </p:nvPr>
        </p:nvSpPr>
        <p:spPr/>
        <p:txBody>
          <a:bodyPr>
            <a:normAutofit/>
          </a:bodyPr>
          <a:lstStyle/>
          <a:p>
            <a:r>
              <a:rPr lang="en-US" smtClean="0"/>
              <a:t>Example 2: Determining Ordered Pairs (cont.)</a:t>
            </a:r>
          </a:p>
        </p:txBody>
      </p:sp>
      <p:graphicFrame>
        <p:nvGraphicFramePr>
          <p:cNvPr id="4100" name="Object 4"/>
          <p:cNvGraphicFramePr>
            <a:graphicFrameLocks noChangeAspect="1"/>
          </p:cNvGraphicFramePr>
          <p:nvPr/>
        </p:nvGraphicFramePr>
        <p:xfrm>
          <a:off x="530352" y="4038600"/>
          <a:ext cx="3657600" cy="381000"/>
        </p:xfrm>
        <a:graphic>
          <a:graphicData uri="http://schemas.openxmlformats.org/presentationml/2006/ole">
            <mc:AlternateContent xmlns:mc="http://schemas.openxmlformats.org/markup-compatibility/2006">
              <mc:Choice xmlns:v="urn:schemas-microsoft-com:vml" Requires="v">
                <p:oleObj spid="_x0000_s4123" name="Equation" r:id="rId3" imgW="3657600" imgH="380880" progId="Equation.DSMT4">
                  <p:embed/>
                </p:oleObj>
              </mc:Choice>
              <mc:Fallback>
                <p:oleObj name="Equation" r:id="rId3" imgW="3657600" imgH="38088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0352" y="4038600"/>
                        <a:ext cx="36576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2" name="Object 6"/>
          <p:cNvGraphicFramePr>
            <a:graphicFrameLocks noChangeAspect="1"/>
          </p:cNvGraphicFramePr>
          <p:nvPr/>
        </p:nvGraphicFramePr>
        <p:xfrm>
          <a:off x="4572000" y="4038600"/>
          <a:ext cx="3975100" cy="381000"/>
        </p:xfrm>
        <a:graphic>
          <a:graphicData uri="http://schemas.openxmlformats.org/presentationml/2006/ole">
            <mc:AlternateContent xmlns:mc="http://schemas.openxmlformats.org/markup-compatibility/2006">
              <mc:Choice xmlns:v="urn:schemas-microsoft-com:vml" Requires="v">
                <p:oleObj spid="_x0000_s4124" name="Equation" r:id="rId5" imgW="3974760" imgH="380880" progId="Equation.DSMT4">
                  <p:embed/>
                </p:oleObj>
              </mc:Choice>
              <mc:Fallback>
                <p:oleObj name="Equation" r:id="rId5" imgW="3974760" imgH="380880" progId="Equation.DSMT4">
                  <p:embed/>
                  <p:pic>
                    <p:nvPicPr>
                      <p:cNvPr id="0"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572000" y="4038600"/>
                        <a:ext cx="39751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3" name="Object 7"/>
          <p:cNvGraphicFramePr>
            <a:graphicFrameLocks noChangeAspect="1"/>
          </p:cNvGraphicFramePr>
          <p:nvPr/>
        </p:nvGraphicFramePr>
        <p:xfrm>
          <a:off x="2514600" y="3393440"/>
          <a:ext cx="723900" cy="292100"/>
        </p:xfrm>
        <a:graphic>
          <a:graphicData uri="http://schemas.openxmlformats.org/presentationml/2006/ole">
            <mc:AlternateContent xmlns:mc="http://schemas.openxmlformats.org/markup-compatibility/2006">
              <mc:Choice xmlns:v="urn:schemas-microsoft-com:vml" Requires="v">
                <p:oleObj spid="_x0000_s4125" name="Equation" r:id="rId7" imgW="723600" imgH="291960" progId="Equation.DSMT4">
                  <p:embed/>
                </p:oleObj>
              </mc:Choice>
              <mc:Fallback>
                <p:oleObj name="Equation" r:id="rId7" imgW="723600" imgH="291960" progId="Equation.DSMT4">
                  <p:embed/>
                  <p:pic>
                    <p:nvPicPr>
                      <p:cNvPr id="0" name="Picture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514600" y="3393440"/>
                        <a:ext cx="723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4" name="Object 8"/>
          <p:cNvGraphicFramePr>
            <a:graphicFrameLocks noChangeAspect="1"/>
          </p:cNvGraphicFramePr>
          <p:nvPr/>
        </p:nvGraphicFramePr>
        <p:xfrm>
          <a:off x="2336800" y="2760980"/>
          <a:ext cx="1054100" cy="279400"/>
        </p:xfrm>
        <a:graphic>
          <a:graphicData uri="http://schemas.openxmlformats.org/presentationml/2006/ole">
            <mc:AlternateContent xmlns:mc="http://schemas.openxmlformats.org/markup-compatibility/2006">
              <mc:Choice xmlns:v="urn:schemas-microsoft-com:vml" Requires="v">
                <p:oleObj spid="_x0000_s4126" name="Equation" r:id="rId9" imgW="1054080" imgH="279360" progId="Equation.DSMT4">
                  <p:embed/>
                </p:oleObj>
              </mc:Choice>
              <mc:Fallback>
                <p:oleObj name="Equation" r:id="rId9" imgW="1054080" imgH="279360" progId="Equation.DSMT4">
                  <p:embed/>
                  <p:pic>
                    <p:nvPicPr>
                      <p:cNvPr id="0" name="Picture 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336800" y="2760980"/>
                        <a:ext cx="1054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5" name="Object 9"/>
          <p:cNvGraphicFramePr>
            <a:graphicFrameLocks noChangeAspect="1"/>
          </p:cNvGraphicFramePr>
          <p:nvPr/>
        </p:nvGraphicFramePr>
        <p:xfrm>
          <a:off x="1485900" y="2039620"/>
          <a:ext cx="1905000" cy="368300"/>
        </p:xfrm>
        <a:graphic>
          <a:graphicData uri="http://schemas.openxmlformats.org/presentationml/2006/ole">
            <mc:AlternateContent xmlns:mc="http://schemas.openxmlformats.org/markup-compatibility/2006">
              <mc:Choice xmlns:v="urn:schemas-microsoft-com:vml" Requires="v">
                <p:oleObj spid="_x0000_s4127" name="Equation" r:id="rId11" imgW="1904760" imgH="368280" progId="Equation.DSMT4">
                  <p:embed/>
                </p:oleObj>
              </mc:Choice>
              <mc:Fallback>
                <p:oleObj name="Equation" r:id="rId11" imgW="1904760" imgH="368280" progId="Equation.DSMT4">
                  <p:embed/>
                  <p:pic>
                    <p:nvPicPr>
                      <p:cNvPr id="0" name="Picture 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485900" y="2039620"/>
                        <a:ext cx="19050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6" name="Object 10"/>
          <p:cNvGraphicFramePr>
            <a:graphicFrameLocks noChangeAspect="1"/>
          </p:cNvGraphicFramePr>
          <p:nvPr>
            <p:extLst>
              <p:ext uri="{D42A27DB-BD31-4B8C-83A1-F6EECF244321}">
                <p14:modId xmlns:p14="http://schemas.microsoft.com/office/powerpoint/2010/main" val="1504485121"/>
              </p:ext>
            </p:extLst>
          </p:nvPr>
        </p:nvGraphicFramePr>
        <p:xfrm>
          <a:off x="492125" y="1279525"/>
          <a:ext cx="2895600" cy="406400"/>
        </p:xfrm>
        <a:graphic>
          <a:graphicData uri="http://schemas.openxmlformats.org/presentationml/2006/ole">
            <mc:AlternateContent xmlns:mc="http://schemas.openxmlformats.org/markup-compatibility/2006">
              <mc:Choice xmlns:v="urn:schemas-microsoft-com:vml" Requires="v">
                <p:oleObj spid="_x0000_s4128" name="Equation" r:id="rId13" imgW="2895480" imgH="406080" progId="Equation.DSMT4">
                  <p:embed/>
                </p:oleObj>
              </mc:Choice>
              <mc:Fallback>
                <p:oleObj name="Equation" r:id="rId13" imgW="2895480" imgH="406080" progId="Equation.DSMT4">
                  <p:embed/>
                  <p:pic>
                    <p:nvPicPr>
                      <p:cNvPr id="0" name="Picture 10"/>
                      <p:cNvPicPr>
                        <a:picLocks noChangeAspect="1" noChangeArrowheads="1"/>
                      </p:cNvPicPr>
                      <p:nvPr/>
                    </p:nvPicPr>
                    <p:blipFill>
                      <a:blip r:embed="rId14"/>
                      <a:srcRect/>
                      <a:stretch>
                        <a:fillRect/>
                      </a:stretch>
                    </p:blipFill>
                    <p:spPr bwMode="auto">
                      <a:xfrm>
                        <a:off x="492125" y="1279525"/>
                        <a:ext cx="28956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7" name="Object 11"/>
          <p:cNvGraphicFramePr>
            <a:graphicFrameLocks noChangeAspect="1"/>
          </p:cNvGraphicFramePr>
          <p:nvPr/>
        </p:nvGraphicFramePr>
        <p:xfrm>
          <a:off x="6921500" y="3429000"/>
          <a:ext cx="723900" cy="292100"/>
        </p:xfrm>
        <a:graphic>
          <a:graphicData uri="http://schemas.openxmlformats.org/presentationml/2006/ole">
            <mc:AlternateContent xmlns:mc="http://schemas.openxmlformats.org/markup-compatibility/2006">
              <mc:Choice xmlns:v="urn:schemas-microsoft-com:vml" Requires="v">
                <p:oleObj spid="_x0000_s4129" name="Equation" r:id="rId15" imgW="723600" imgH="291960" progId="Equation.DSMT4">
                  <p:embed/>
                </p:oleObj>
              </mc:Choice>
              <mc:Fallback>
                <p:oleObj name="Equation" r:id="rId15" imgW="723600" imgH="291960" progId="Equation.DSMT4">
                  <p:embed/>
                  <p:pic>
                    <p:nvPicPr>
                      <p:cNvPr id="0" name="Picture 1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921500" y="3429000"/>
                        <a:ext cx="723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8" name="Object 12"/>
          <p:cNvGraphicFramePr>
            <a:graphicFrameLocks noChangeAspect="1"/>
          </p:cNvGraphicFramePr>
          <p:nvPr/>
        </p:nvGraphicFramePr>
        <p:xfrm>
          <a:off x="6743700" y="2895600"/>
          <a:ext cx="1066800" cy="292100"/>
        </p:xfrm>
        <a:graphic>
          <a:graphicData uri="http://schemas.openxmlformats.org/presentationml/2006/ole">
            <mc:AlternateContent xmlns:mc="http://schemas.openxmlformats.org/markup-compatibility/2006">
              <mc:Choice xmlns:v="urn:schemas-microsoft-com:vml" Requires="v">
                <p:oleObj spid="_x0000_s4130" name="Equation" r:id="rId17" imgW="1066680" imgH="291960" progId="Equation.DSMT4">
                  <p:embed/>
                </p:oleObj>
              </mc:Choice>
              <mc:Fallback>
                <p:oleObj name="Equation" r:id="rId17" imgW="1066680" imgH="291960" progId="Equation.DSMT4">
                  <p:embed/>
                  <p:pic>
                    <p:nvPicPr>
                      <p:cNvPr id="0" name="Picture 12"/>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6743700" y="2895600"/>
                        <a:ext cx="1066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9" name="Object 13"/>
          <p:cNvGraphicFramePr>
            <a:graphicFrameLocks noChangeAspect="1"/>
          </p:cNvGraphicFramePr>
          <p:nvPr/>
        </p:nvGraphicFramePr>
        <p:xfrm>
          <a:off x="6261100" y="2362200"/>
          <a:ext cx="1549400" cy="292100"/>
        </p:xfrm>
        <a:graphic>
          <a:graphicData uri="http://schemas.openxmlformats.org/presentationml/2006/ole">
            <mc:AlternateContent xmlns:mc="http://schemas.openxmlformats.org/markup-compatibility/2006">
              <mc:Choice xmlns:v="urn:schemas-microsoft-com:vml" Requires="v">
                <p:oleObj spid="_x0000_s4131" name="Equation" r:id="rId19" imgW="1549080" imgH="291960" progId="Equation.DSMT4">
                  <p:embed/>
                </p:oleObj>
              </mc:Choice>
              <mc:Fallback>
                <p:oleObj name="Equation" r:id="rId19" imgW="1549080" imgH="291960" progId="Equation.DSMT4">
                  <p:embed/>
                  <p:pic>
                    <p:nvPicPr>
                      <p:cNvPr id="0" name="Picture 13"/>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6261100" y="2362200"/>
                        <a:ext cx="1549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10" name="Object 14"/>
          <p:cNvGraphicFramePr>
            <a:graphicFrameLocks noChangeAspect="1"/>
          </p:cNvGraphicFramePr>
          <p:nvPr/>
        </p:nvGraphicFramePr>
        <p:xfrm>
          <a:off x="5715000" y="1828800"/>
          <a:ext cx="2095500" cy="368300"/>
        </p:xfrm>
        <a:graphic>
          <a:graphicData uri="http://schemas.openxmlformats.org/presentationml/2006/ole">
            <mc:AlternateContent xmlns:mc="http://schemas.openxmlformats.org/markup-compatibility/2006">
              <mc:Choice xmlns:v="urn:schemas-microsoft-com:vml" Requires="v">
                <p:oleObj spid="_x0000_s4132" name="Equation" r:id="rId21" imgW="2095200" imgH="368280" progId="Equation.DSMT4">
                  <p:embed/>
                </p:oleObj>
              </mc:Choice>
              <mc:Fallback>
                <p:oleObj name="Equation" r:id="rId21" imgW="2095200" imgH="368280" progId="Equation.DSMT4">
                  <p:embed/>
                  <p:pic>
                    <p:nvPicPr>
                      <p:cNvPr id="0" name="Picture 14"/>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5715000" y="1828800"/>
                        <a:ext cx="20955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11" name="Object 15"/>
          <p:cNvGraphicFramePr>
            <a:graphicFrameLocks noChangeAspect="1"/>
          </p:cNvGraphicFramePr>
          <p:nvPr>
            <p:extLst>
              <p:ext uri="{D42A27DB-BD31-4B8C-83A1-F6EECF244321}">
                <p14:modId xmlns:p14="http://schemas.microsoft.com/office/powerpoint/2010/main" val="3080468454"/>
              </p:ext>
            </p:extLst>
          </p:nvPr>
        </p:nvGraphicFramePr>
        <p:xfrm>
          <a:off x="4540250" y="1279525"/>
          <a:ext cx="3467100" cy="406400"/>
        </p:xfrm>
        <a:graphic>
          <a:graphicData uri="http://schemas.openxmlformats.org/presentationml/2006/ole">
            <mc:AlternateContent xmlns:mc="http://schemas.openxmlformats.org/markup-compatibility/2006">
              <mc:Choice xmlns:v="urn:schemas-microsoft-com:vml" Requires="v">
                <p:oleObj spid="_x0000_s4133" name="Equation" r:id="rId23" imgW="3466800" imgH="406080" progId="Equation.DSMT4">
                  <p:embed/>
                </p:oleObj>
              </mc:Choice>
              <mc:Fallback>
                <p:oleObj name="Equation" r:id="rId23" imgW="3466800" imgH="406080" progId="Equation.DSMT4">
                  <p:embed/>
                  <p:pic>
                    <p:nvPicPr>
                      <p:cNvPr id="0" name="Picture 15"/>
                      <p:cNvPicPr>
                        <a:picLocks noChangeAspect="1" noChangeArrowheads="1"/>
                      </p:cNvPicPr>
                      <p:nvPr/>
                    </p:nvPicPr>
                    <p:blipFill>
                      <a:blip r:embed="rId24"/>
                      <a:srcRect/>
                      <a:stretch>
                        <a:fillRect/>
                      </a:stretch>
                    </p:blipFill>
                    <p:spPr bwMode="auto">
                      <a:xfrm>
                        <a:off x="4540250" y="1279525"/>
                        <a:ext cx="34671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0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10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10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0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1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11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10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10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4107"/>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410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80160"/>
            <a:ext cx="8229600" cy="4745915"/>
          </a:xfrm>
        </p:spPr>
        <p:txBody>
          <a:bodyPr>
            <a:spAutoFit/>
          </a:bodyPr>
          <a:lstStyle/>
          <a:p>
            <a:pPr marL="465138" indent="-465138">
              <a:buFont typeface="Courier New" pitchFamily="49" charset="0"/>
              <a:buNone/>
              <a:defRPr/>
            </a:pPr>
            <a:r>
              <a:rPr lang="en-US" b="1" dirty="0" smtClean="0"/>
              <a:t>c. 	</a:t>
            </a:r>
            <a:r>
              <a:rPr lang="en-US" dirty="0" smtClean="0"/>
              <a:t>Complete the table below so that each ordered pair will satisfy the equation </a:t>
            </a:r>
            <a:r>
              <a:rPr lang="en-US" i="1" dirty="0" smtClean="0">
                <a:solidFill>
                  <a:srgbClr val="0000FF"/>
                </a:solidFill>
              </a:rPr>
              <a:t>y </a:t>
            </a:r>
            <a:r>
              <a:rPr lang="en-US" dirty="0" smtClean="0">
                <a:solidFill>
                  <a:srgbClr val="0000FF"/>
                </a:solidFill>
              </a:rPr>
              <a:t>= 1</a:t>
            </a:r>
            <a:r>
              <a:rPr lang="en-US" i="1" dirty="0" smtClean="0">
                <a:solidFill>
                  <a:srgbClr val="0000FF"/>
                </a:solidFill>
              </a:rPr>
              <a:t> − </a:t>
            </a:r>
            <a:r>
              <a:rPr lang="en-US" dirty="0" smtClean="0">
                <a:solidFill>
                  <a:srgbClr val="0000FF"/>
                </a:solidFill>
              </a:rPr>
              <a:t>2</a:t>
            </a:r>
            <a:r>
              <a:rPr lang="en-US" i="1" dirty="0" smtClean="0">
                <a:solidFill>
                  <a:srgbClr val="0000FF"/>
                </a:solidFill>
              </a:rPr>
              <a:t>x</a:t>
            </a:r>
            <a:r>
              <a:rPr lang="en-US" i="1" dirty="0" smtClean="0"/>
              <a:t>.</a:t>
            </a:r>
          </a:p>
          <a:p>
            <a:pPr marL="465138" indent="-465138">
              <a:buFont typeface="Courier New" pitchFamily="49" charset="0"/>
              <a:buNone/>
              <a:defRPr/>
            </a:pPr>
            <a:endParaRPr lang="en-US" dirty="0" smtClean="0"/>
          </a:p>
          <a:p>
            <a:pPr marL="465138" indent="-465138">
              <a:buFont typeface="Courier New" pitchFamily="49" charset="0"/>
              <a:buNone/>
              <a:defRPr/>
            </a:pPr>
            <a:endParaRPr lang="en-US" dirty="0" smtClean="0"/>
          </a:p>
          <a:p>
            <a:pPr marL="465138" indent="-465138">
              <a:buFont typeface="Courier New" pitchFamily="49" charset="0"/>
              <a:buNone/>
              <a:defRPr/>
            </a:pPr>
            <a:endParaRPr lang="en-US" dirty="0" smtClean="0"/>
          </a:p>
          <a:p>
            <a:pPr>
              <a:lnSpc>
                <a:spcPct val="200000"/>
              </a:lnSpc>
              <a:buFont typeface="Courier New" pitchFamily="49" charset="0"/>
              <a:buNone/>
              <a:defRPr/>
            </a:pPr>
            <a:r>
              <a:rPr lang="en-US" b="1" dirty="0" smtClean="0"/>
              <a:t>Solution:</a:t>
            </a:r>
          </a:p>
          <a:p>
            <a:pPr marL="0" indent="0">
              <a:spcBef>
                <a:spcPts val="0"/>
              </a:spcBef>
              <a:buFont typeface="Courier New" pitchFamily="49" charset="0"/>
              <a:buNone/>
              <a:defRPr/>
            </a:pPr>
            <a:r>
              <a:rPr lang="en-US" dirty="0" smtClean="0"/>
              <a:t>Substituting each given value for </a:t>
            </a:r>
            <a:r>
              <a:rPr lang="en-US" i="1" dirty="0" smtClean="0"/>
              <a:t>x </a:t>
            </a:r>
            <a:r>
              <a:rPr lang="en-US" dirty="0" smtClean="0"/>
              <a:t>and</a:t>
            </a:r>
            <a:r>
              <a:rPr lang="en-US" i="1" dirty="0" smtClean="0"/>
              <a:t> y </a:t>
            </a:r>
            <a:r>
              <a:rPr lang="en-US" dirty="0" smtClean="0"/>
              <a:t>into the equation </a:t>
            </a:r>
            <a:r>
              <a:rPr lang="en-US" i="1" dirty="0" smtClean="0"/>
              <a:t>y </a:t>
            </a:r>
            <a:r>
              <a:rPr lang="en-US" dirty="0" smtClean="0"/>
              <a:t>= 1</a:t>
            </a:r>
            <a:r>
              <a:rPr lang="en-US" i="1" dirty="0" smtClean="0"/>
              <a:t> − </a:t>
            </a:r>
            <a:r>
              <a:rPr lang="en-US" dirty="0" smtClean="0"/>
              <a:t>2</a:t>
            </a:r>
            <a:r>
              <a:rPr lang="en-US" i="1" dirty="0" smtClean="0"/>
              <a:t>x </a:t>
            </a:r>
            <a:r>
              <a:rPr lang="en-US" dirty="0" smtClean="0"/>
              <a:t>gives the following table of ordered pairs.</a:t>
            </a:r>
            <a:endParaRPr lang="en-US" dirty="0"/>
          </a:p>
        </p:txBody>
      </p:sp>
      <p:graphicFrame>
        <p:nvGraphicFramePr>
          <p:cNvPr id="5" name="Table 4"/>
          <p:cNvGraphicFramePr>
            <a:graphicFrameLocks noGrp="1"/>
          </p:cNvGraphicFramePr>
          <p:nvPr/>
        </p:nvGraphicFramePr>
        <p:xfrm>
          <a:off x="3276600" y="2382520"/>
          <a:ext cx="2651760" cy="1503680"/>
        </p:xfrm>
        <a:graphic>
          <a:graphicData uri="http://schemas.openxmlformats.org/drawingml/2006/table">
            <a:tbl>
              <a:tblPr firstCol="1">
                <a:tableStyleId>{5C22544A-7EE6-4342-B048-85BDC9FD1C3A}</a:tableStyleId>
              </a:tblPr>
              <a:tblGrid>
                <a:gridCol w="530352"/>
                <a:gridCol w="530352"/>
                <a:gridCol w="530352"/>
                <a:gridCol w="530352"/>
                <a:gridCol w="530352"/>
              </a:tblGrid>
              <a:tr h="970280">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533400">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tr>
            </a:tbl>
          </a:graphicData>
        </a:graphic>
      </p:graphicFrame>
      <p:sp>
        <p:nvSpPr>
          <p:cNvPr id="5123" name="Title 1"/>
          <p:cNvSpPr>
            <a:spLocks noGrp="1"/>
          </p:cNvSpPr>
          <p:nvPr>
            <p:ph type="title"/>
          </p:nvPr>
        </p:nvSpPr>
        <p:spPr/>
        <p:txBody>
          <a:bodyPr>
            <a:normAutofit/>
          </a:bodyPr>
          <a:lstStyle/>
          <a:p>
            <a:r>
              <a:rPr lang="en-US" smtClean="0"/>
              <a:t>Example 2: Determining Ordered Pairs (cont.)</a:t>
            </a:r>
          </a:p>
        </p:txBody>
      </p:sp>
      <p:graphicFrame>
        <p:nvGraphicFramePr>
          <p:cNvPr id="5122" name="Object 2"/>
          <p:cNvGraphicFramePr>
            <a:graphicFrameLocks noChangeAspect="1"/>
          </p:cNvGraphicFramePr>
          <p:nvPr/>
        </p:nvGraphicFramePr>
        <p:xfrm>
          <a:off x="3429000" y="2451100"/>
          <a:ext cx="2286000" cy="1358900"/>
        </p:xfrm>
        <a:graphic>
          <a:graphicData uri="http://schemas.openxmlformats.org/presentationml/2006/ole">
            <mc:AlternateContent xmlns:mc="http://schemas.openxmlformats.org/markup-compatibility/2006">
              <mc:Choice xmlns:v="urn:schemas-microsoft-com:vml" Requires="v">
                <p:oleObj spid="_x0000_s5124" name="Equation" r:id="rId3" imgW="2286000" imgH="1358640" progId="Equation.DSMT4">
                  <p:embed/>
                </p:oleObj>
              </mc:Choice>
              <mc:Fallback>
                <p:oleObj name="Equation" r:id="rId3" imgW="2286000" imgH="135864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29000" y="2451100"/>
                        <a:ext cx="2286000" cy="1358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p:cNvGraphicFramePr>
            <a:graphicFrameLocks noGrp="1"/>
          </p:cNvGraphicFramePr>
          <p:nvPr/>
        </p:nvGraphicFramePr>
        <p:xfrm>
          <a:off x="5664200" y="2664460"/>
          <a:ext cx="2926080" cy="1463040"/>
        </p:xfrm>
        <a:graphic>
          <a:graphicData uri="http://schemas.openxmlformats.org/drawingml/2006/table">
            <a:tbl>
              <a:tblPr firstCol="1">
                <a:tableStyleId>{5C22544A-7EE6-4342-B048-85BDC9FD1C3A}</a:tableStyleId>
              </a:tblPr>
              <a:tblGrid>
                <a:gridCol w="585216"/>
                <a:gridCol w="585216"/>
                <a:gridCol w="585216"/>
                <a:gridCol w="585216"/>
                <a:gridCol w="585216"/>
              </a:tblGrid>
              <a:tr h="944056">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518984">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tr>
            </a:tbl>
          </a:graphicData>
        </a:graphic>
      </p:graphicFrame>
      <p:sp>
        <p:nvSpPr>
          <p:cNvPr id="6148" name="Title 1"/>
          <p:cNvSpPr>
            <a:spLocks noGrp="1"/>
          </p:cNvSpPr>
          <p:nvPr>
            <p:ph type="title"/>
          </p:nvPr>
        </p:nvSpPr>
        <p:spPr/>
        <p:txBody>
          <a:bodyPr>
            <a:normAutofit/>
          </a:bodyPr>
          <a:lstStyle/>
          <a:p>
            <a:r>
              <a:rPr lang="en-US" smtClean="0"/>
              <a:t>Example 2: Determining Ordered Pairs (cont.)</a:t>
            </a:r>
          </a:p>
        </p:txBody>
      </p:sp>
      <p:graphicFrame>
        <p:nvGraphicFramePr>
          <p:cNvPr id="6147" name="Object 4"/>
          <p:cNvGraphicFramePr>
            <a:graphicFrameLocks noChangeAspect="1"/>
          </p:cNvGraphicFramePr>
          <p:nvPr/>
        </p:nvGraphicFramePr>
        <p:xfrm>
          <a:off x="5829300" y="2720340"/>
          <a:ext cx="2717800" cy="1358900"/>
        </p:xfrm>
        <a:graphic>
          <a:graphicData uri="http://schemas.openxmlformats.org/presentationml/2006/ole">
            <mc:AlternateContent xmlns:mc="http://schemas.openxmlformats.org/markup-compatibility/2006">
              <mc:Choice xmlns:v="urn:schemas-microsoft-com:vml" Requires="v">
                <p:oleObj spid="_x0000_s6175" name="Equation" r:id="rId3" imgW="2717640" imgH="1358640" progId="Equation.DSMT4">
                  <p:embed/>
                </p:oleObj>
              </mc:Choice>
              <mc:Fallback>
                <p:oleObj name="Equation" r:id="rId3" imgW="2717640" imgH="135864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829300" y="2720340"/>
                        <a:ext cx="2717800" cy="1358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 name="Object 4"/>
          <p:cNvGraphicFramePr>
            <a:graphicFrameLocks noChangeAspect="1"/>
          </p:cNvGraphicFramePr>
          <p:nvPr/>
        </p:nvGraphicFramePr>
        <p:xfrm>
          <a:off x="530352" y="1280160"/>
          <a:ext cx="1371600" cy="292100"/>
        </p:xfrm>
        <a:graphic>
          <a:graphicData uri="http://schemas.openxmlformats.org/presentationml/2006/ole">
            <mc:AlternateContent xmlns:mc="http://schemas.openxmlformats.org/markup-compatibility/2006">
              <mc:Choice xmlns:v="urn:schemas-microsoft-com:vml" Requires="v">
                <p:oleObj spid="_x0000_s6176" name="Equation" r:id="rId5" imgW="1371600" imgH="291960" progId="Equation.DSMT4">
                  <p:embed/>
                </p:oleObj>
              </mc:Choice>
              <mc:Fallback>
                <p:oleObj name="Equation" r:id="rId5" imgW="1371600" imgH="2919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0352" y="1280160"/>
                        <a:ext cx="1371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49" name="Object 5"/>
          <p:cNvGraphicFramePr>
            <a:graphicFrameLocks noChangeAspect="1"/>
          </p:cNvGraphicFramePr>
          <p:nvPr/>
        </p:nvGraphicFramePr>
        <p:xfrm>
          <a:off x="3200400" y="1280160"/>
          <a:ext cx="1358900" cy="355600"/>
        </p:xfrm>
        <a:graphic>
          <a:graphicData uri="http://schemas.openxmlformats.org/presentationml/2006/ole">
            <mc:AlternateContent xmlns:mc="http://schemas.openxmlformats.org/markup-compatibility/2006">
              <mc:Choice xmlns:v="urn:schemas-microsoft-com:vml" Requires="v">
                <p:oleObj spid="_x0000_s6177" name="Equation" r:id="rId7" imgW="1358640" imgH="355320" progId="Equation.DSMT4">
                  <p:embed/>
                </p:oleObj>
              </mc:Choice>
              <mc:Fallback>
                <p:oleObj name="Equation" r:id="rId7" imgW="1358640" imgH="35532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200400" y="1280160"/>
                        <a:ext cx="13589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0" name="Object 6"/>
          <p:cNvGraphicFramePr>
            <a:graphicFrameLocks noChangeAspect="1"/>
          </p:cNvGraphicFramePr>
          <p:nvPr/>
        </p:nvGraphicFramePr>
        <p:xfrm>
          <a:off x="530352" y="3810000"/>
          <a:ext cx="1409700" cy="838200"/>
        </p:xfrm>
        <a:graphic>
          <a:graphicData uri="http://schemas.openxmlformats.org/presentationml/2006/ole">
            <mc:AlternateContent xmlns:mc="http://schemas.openxmlformats.org/markup-compatibility/2006">
              <mc:Choice xmlns:v="urn:schemas-microsoft-com:vml" Requires="v">
                <p:oleObj spid="_x0000_s6178" name="Equation" r:id="rId9" imgW="1409400" imgH="838080" progId="Equation.DSMT4">
                  <p:embed/>
                </p:oleObj>
              </mc:Choice>
              <mc:Fallback>
                <p:oleObj name="Equation" r:id="rId9" imgW="1409400" imgH="8380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30352" y="3810000"/>
                        <a:ext cx="1409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1" name="Object 7"/>
          <p:cNvGraphicFramePr>
            <a:graphicFrameLocks noChangeAspect="1"/>
          </p:cNvGraphicFramePr>
          <p:nvPr/>
        </p:nvGraphicFramePr>
        <p:xfrm>
          <a:off x="3200400" y="4127500"/>
          <a:ext cx="1358900" cy="292100"/>
        </p:xfrm>
        <a:graphic>
          <a:graphicData uri="http://schemas.openxmlformats.org/presentationml/2006/ole">
            <mc:AlternateContent xmlns:mc="http://schemas.openxmlformats.org/markup-compatibility/2006">
              <mc:Choice xmlns:v="urn:schemas-microsoft-com:vml" Requires="v">
                <p:oleObj spid="_x0000_s6179" name="Equation" r:id="rId11" imgW="1358640" imgH="291960" progId="Equation.DSMT4">
                  <p:embed/>
                </p:oleObj>
              </mc:Choice>
              <mc:Fallback>
                <p:oleObj name="Equation" r:id="rId11" imgW="1358640" imgH="29196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200400" y="4127500"/>
                        <a:ext cx="1358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2" name="Object 8"/>
          <p:cNvGraphicFramePr>
            <a:graphicFrameLocks noChangeAspect="1"/>
          </p:cNvGraphicFramePr>
          <p:nvPr/>
        </p:nvGraphicFramePr>
        <p:xfrm>
          <a:off x="530352" y="2108200"/>
          <a:ext cx="1625600" cy="469900"/>
        </p:xfrm>
        <a:graphic>
          <a:graphicData uri="http://schemas.openxmlformats.org/presentationml/2006/ole">
            <mc:AlternateContent xmlns:mc="http://schemas.openxmlformats.org/markup-compatibility/2006">
              <mc:Choice xmlns:v="urn:schemas-microsoft-com:vml" Requires="v">
                <p:oleObj spid="_x0000_s6180" name="Equation" r:id="rId13" imgW="1625400" imgH="469800" progId="Equation.DSMT4">
                  <p:embed/>
                </p:oleObj>
              </mc:Choice>
              <mc:Fallback>
                <p:oleObj name="Equation" r:id="rId13" imgW="1625400" imgH="46980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30352" y="2108200"/>
                        <a:ext cx="1625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3" name="Object 9"/>
          <p:cNvGraphicFramePr>
            <a:graphicFrameLocks noChangeAspect="1"/>
          </p:cNvGraphicFramePr>
          <p:nvPr/>
        </p:nvGraphicFramePr>
        <p:xfrm>
          <a:off x="3543300" y="2946400"/>
          <a:ext cx="927100" cy="279400"/>
        </p:xfrm>
        <a:graphic>
          <a:graphicData uri="http://schemas.openxmlformats.org/presentationml/2006/ole">
            <mc:AlternateContent xmlns:mc="http://schemas.openxmlformats.org/markup-compatibility/2006">
              <mc:Choice xmlns:v="urn:schemas-microsoft-com:vml" Requires="v">
                <p:oleObj spid="_x0000_s6181" name="Equation" r:id="rId15" imgW="927000" imgH="279360" progId="Equation.DSMT4">
                  <p:embed/>
                </p:oleObj>
              </mc:Choice>
              <mc:Fallback>
                <p:oleObj name="Equation" r:id="rId15" imgW="927000" imgH="27936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543300" y="2946400"/>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4" name="Object 10"/>
          <p:cNvGraphicFramePr>
            <a:graphicFrameLocks noChangeAspect="1"/>
          </p:cNvGraphicFramePr>
          <p:nvPr/>
        </p:nvGraphicFramePr>
        <p:xfrm>
          <a:off x="3759200" y="2438400"/>
          <a:ext cx="1104900" cy="279400"/>
        </p:xfrm>
        <a:graphic>
          <a:graphicData uri="http://schemas.openxmlformats.org/presentationml/2006/ole">
            <mc:AlternateContent xmlns:mc="http://schemas.openxmlformats.org/markup-compatibility/2006">
              <mc:Choice xmlns:v="urn:schemas-microsoft-com:vml" Requires="v">
                <p:oleObj spid="_x0000_s6182" name="Equation" r:id="rId17" imgW="1104840" imgH="279360" progId="Equation.DSMT4">
                  <p:embed/>
                </p:oleObj>
              </mc:Choice>
              <mc:Fallback>
                <p:oleObj name="Equation" r:id="rId17" imgW="1104840" imgH="27936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759200" y="2438400"/>
                        <a:ext cx="1104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5" name="Object 11"/>
          <p:cNvGraphicFramePr>
            <a:graphicFrameLocks noChangeAspect="1"/>
          </p:cNvGraphicFramePr>
          <p:nvPr/>
        </p:nvGraphicFramePr>
        <p:xfrm>
          <a:off x="3759200" y="1905000"/>
          <a:ext cx="1358900" cy="292100"/>
        </p:xfrm>
        <a:graphic>
          <a:graphicData uri="http://schemas.openxmlformats.org/presentationml/2006/ole">
            <mc:AlternateContent xmlns:mc="http://schemas.openxmlformats.org/markup-compatibility/2006">
              <mc:Choice xmlns:v="urn:schemas-microsoft-com:vml" Requires="v">
                <p:oleObj spid="_x0000_s6183" name="Equation" r:id="rId19" imgW="1358640" imgH="291960" progId="Equation.DSMT4">
                  <p:embed/>
                </p:oleObj>
              </mc:Choice>
              <mc:Fallback>
                <p:oleObj name="Equation" r:id="rId19" imgW="1358640" imgH="291960" progId="Equation.DSMT4">
                  <p:embed/>
                  <p:pic>
                    <p:nvPicPr>
                      <p:cNvPr id="0" name="Picture 11"/>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3759200" y="1905000"/>
                        <a:ext cx="1358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6" name="Object 12"/>
          <p:cNvGraphicFramePr>
            <a:graphicFrameLocks noChangeAspect="1"/>
          </p:cNvGraphicFramePr>
          <p:nvPr/>
        </p:nvGraphicFramePr>
        <p:xfrm>
          <a:off x="530352" y="4724400"/>
          <a:ext cx="1790700" cy="927100"/>
        </p:xfrm>
        <a:graphic>
          <a:graphicData uri="http://schemas.openxmlformats.org/presentationml/2006/ole">
            <mc:AlternateContent xmlns:mc="http://schemas.openxmlformats.org/markup-compatibility/2006">
              <mc:Choice xmlns:v="urn:schemas-microsoft-com:vml" Requires="v">
                <p:oleObj spid="_x0000_s6184" name="Equation" r:id="rId21" imgW="1790640" imgH="927000" progId="Equation.DSMT4">
                  <p:embed/>
                </p:oleObj>
              </mc:Choice>
              <mc:Fallback>
                <p:oleObj name="Equation" r:id="rId21" imgW="1790640" imgH="927000" progId="Equation.DSMT4">
                  <p:embed/>
                  <p:pic>
                    <p:nvPicPr>
                      <p:cNvPr id="0" name="Picture 12"/>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530352" y="4724400"/>
                        <a:ext cx="17907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7" name="Object 13"/>
          <p:cNvGraphicFramePr>
            <a:graphicFrameLocks noChangeAspect="1"/>
          </p:cNvGraphicFramePr>
          <p:nvPr/>
        </p:nvGraphicFramePr>
        <p:xfrm>
          <a:off x="3200400" y="4940300"/>
          <a:ext cx="1625600" cy="469900"/>
        </p:xfrm>
        <a:graphic>
          <a:graphicData uri="http://schemas.openxmlformats.org/presentationml/2006/ole">
            <mc:AlternateContent xmlns:mc="http://schemas.openxmlformats.org/markup-compatibility/2006">
              <mc:Choice xmlns:v="urn:schemas-microsoft-com:vml" Requires="v">
                <p:oleObj spid="_x0000_s6185" name="Equation" r:id="rId23" imgW="1625400" imgH="469800" progId="Equation.DSMT4">
                  <p:embed/>
                </p:oleObj>
              </mc:Choice>
              <mc:Fallback>
                <p:oleObj name="Equation" r:id="rId23" imgW="1625400" imgH="469800" progId="Equation.DSMT4">
                  <p:embed/>
                  <p:pic>
                    <p:nvPicPr>
                      <p:cNvPr id="0" name="Picture 13"/>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3200400" y="4940300"/>
                        <a:ext cx="1625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8" name="Object 14"/>
          <p:cNvGraphicFramePr>
            <a:graphicFrameLocks noChangeAspect="1"/>
          </p:cNvGraphicFramePr>
          <p:nvPr/>
        </p:nvGraphicFramePr>
        <p:xfrm>
          <a:off x="2209800" y="2209800"/>
          <a:ext cx="457200" cy="279400"/>
        </p:xfrm>
        <a:graphic>
          <a:graphicData uri="http://schemas.openxmlformats.org/presentationml/2006/ole">
            <mc:AlternateContent xmlns:mc="http://schemas.openxmlformats.org/markup-compatibility/2006">
              <mc:Choice xmlns:v="urn:schemas-microsoft-com:vml" Requires="v">
                <p:oleObj spid="_x0000_s6186" name="Equation" r:id="rId25" imgW="457200" imgH="279360" progId="Equation.DSMT4">
                  <p:embed/>
                </p:oleObj>
              </mc:Choice>
              <mc:Fallback>
                <p:oleObj name="Equation" r:id="rId25" imgW="457200" imgH="279360" progId="Equation.DSMT4">
                  <p:embed/>
                  <p:pic>
                    <p:nvPicPr>
                      <p:cNvPr id="0" name="Picture 14"/>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2209800" y="2209800"/>
                        <a:ext cx="457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9" name="Object 15"/>
          <p:cNvGraphicFramePr>
            <a:graphicFrameLocks noChangeAspect="1"/>
          </p:cNvGraphicFramePr>
          <p:nvPr/>
        </p:nvGraphicFramePr>
        <p:xfrm>
          <a:off x="2362200" y="5041900"/>
          <a:ext cx="482600" cy="292100"/>
        </p:xfrm>
        <a:graphic>
          <a:graphicData uri="http://schemas.openxmlformats.org/presentationml/2006/ole">
            <mc:AlternateContent xmlns:mc="http://schemas.openxmlformats.org/markup-compatibility/2006">
              <mc:Choice xmlns:v="urn:schemas-microsoft-com:vml" Requires="v">
                <p:oleObj spid="_x0000_s6187" name="Equation" r:id="rId27" imgW="482400" imgH="291960" progId="Equation.DSMT4">
                  <p:embed/>
                </p:oleObj>
              </mc:Choice>
              <mc:Fallback>
                <p:oleObj name="Equation" r:id="rId27" imgW="482400" imgH="291960" progId="Equation.DSMT4">
                  <p:embed/>
                  <p:pic>
                    <p:nvPicPr>
                      <p:cNvPr id="0" name="Picture 15"/>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2362200" y="5041900"/>
                        <a:ext cx="482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60" name="Object 16"/>
          <p:cNvGraphicFramePr>
            <a:graphicFrameLocks noChangeAspect="1"/>
          </p:cNvGraphicFramePr>
          <p:nvPr/>
        </p:nvGraphicFramePr>
        <p:xfrm>
          <a:off x="4876800" y="5016500"/>
          <a:ext cx="698500" cy="292100"/>
        </p:xfrm>
        <a:graphic>
          <a:graphicData uri="http://schemas.openxmlformats.org/presentationml/2006/ole">
            <mc:AlternateContent xmlns:mc="http://schemas.openxmlformats.org/markup-compatibility/2006">
              <mc:Choice xmlns:v="urn:schemas-microsoft-com:vml" Requires="v">
                <p:oleObj spid="_x0000_s6188" name="Equation" r:id="rId29" imgW="698400" imgH="291960" progId="Equation.DSMT4">
                  <p:embed/>
                </p:oleObj>
              </mc:Choice>
              <mc:Fallback>
                <p:oleObj name="Equation" r:id="rId29" imgW="698400" imgH="291960" progId="Equation.DSMT4">
                  <p:embed/>
                  <p:pic>
                    <p:nvPicPr>
                      <p:cNvPr id="0" name="Picture 16"/>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4876800" y="5016500"/>
                        <a:ext cx="698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5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5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4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15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15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15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15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615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6159"/>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6151"/>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6157"/>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6160"/>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6147"/>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normAutofit/>
          </a:bodyPr>
          <a:lstStyle/>
          <a:p>
            <a:r>
              <a:rPr lang="en-US" smtClean="0"/>
              <a:t>Graphing Ordered Pairs</a:t>
            </a:r>
          </a:p>
        </p:txBody>
      </p:sp>
      <p:sp>
        <p:nvSpPr>
          <p:cNvPr id="3" name="Content Placeholder 2"/>
          <p:cNvSpPr>
            <a:spLocks noGrp="1"/>
          </p:cNvSpPr>
          <p:nvPr>
            <p:ph idx="1"/>
          </p:nvPr>
        </p:nvSpPr>
        <p:spPr>
          <a:xfrm>
            <a:off x="457200" y="1280160"/>
            <a:ext cx="8229600" cy="3625608"/>
          </a:xfrm>
          <a:ln w="28575">
            <a:solidFill>
              <a:srgbClr val="FF0000"/>
            </a:solidFill>
          </a:ln>
        </p:spPr>
        <p:txBody>
          <a:bodyPr>
            <a:spAutoFit/>
          </a:bodyPr>
          <a:lstStyle/>
          <a:p>
            <a:pPr algn="ctr">
              <a:buFont typeface="Courier New" pitchFamily="49" charset="0"/>
              <a:buNone/>
              <a:defRPr/>
            </a:pPr>
            <a:r>
              <a:rPr lang="en-US" b="1" dirty="0" smtClean="0">
                <a:solidFill>
                  <a:srgbClr val="000000"/>
                </a:solidFill>
              </a:rPr>
              <a:t>Notes</a:t>
            </a:r>
          </a:p>
          <a:p>
            <a:pPr marL="0" indent="0">
              <a:buFont typeface="Courier New" pitchFamily="49" charset="0"/>
              <a:buNone/>
              <a:defRPr/>
            </a:pPr>
            <a:r>
              <a:rPr lang="en-US" dirty="0" smtClean="0">
                <a:solidFill>
                  <a:srgbClr val="000000"/>
                </a:solidFill>
              </a:rPr>
              <a:t>Although this discussion is related to ordered pairs of real numbers, most of the examples use ordered pairs of </a:t>
            </a:r>
            <a:r>
              <a:rPr lang="en-US" b="1" dirty="0" smtClean="0">
                <a:solidFill>
                  <a:srgbClr val="C00000"/>
                </a:solidFill>
              </a:rPr>
              <a:t>integers</a:t>
            </a:r>
            <a:r>
              <a:rPr lang="en-US" b="1" dirty="0" smtClean="0">
                <a:solidFill>
                  <a:srgbClr val="000000"/>
                </a:solidFill>
              </a:rPr>
              <a:t>. </a:t>
            </a:r>
            <a:r>
              <a:rPr lang="en-US" dirty="0" smtClean="0">
                <a:solidFill>
                  <a:srgbClr val="000000"/>
                </a:solidFill>
              </a:rPr>
              <a:t>This is because ordered pairs of integers are relatively easy to locate on a graph and relatively easy to read from a graph. Ordered pairs with fractions, decimals, or radicals (irrational numbers) must be located by estimating the positions of the points.</a:t>
            </a:r>
            <a:endParaRPr lang="en-US" dirty="0">
              <a:solidFill>
                <a:srgbClr val="000000"/>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normAutofit/>
          </a:bodyPr>
          <a:lstStyle/>
          <a:p>
            <a:r>
              <a:rPr lang="en-US" smtClean="0"/>
              <a:t>Graphing Ordered Pairs</a:t>
            </a:r>
          </a:p>
        </p:txBody>
      </p:sp>
      <p:sp>
        <p:nvSpPr>
          <p:cNvPr id="3" name="Content Placeholder 2"/>
          <p:cNvSpPr>
            <a:spLocks noGrp="1"/>
          </p:cNvSpPr>
          <p:nvPr>
            <p:ph idx="1"/>
          </p:nvPr>
        </p:nvSpPr>
        <p:spPr>
          <a:xfrm>
            <a:off x="457200" y="1280160"/>
            <a:ext cx="8229600" cy="4056495"/>
          </a:xfrm>
          <a:ln w="28575">
            <a:solidFill>
              <a:srgbClr val="FF0000"/>
            </a:solidFill>
          </a:ln>
        </p:spPr>
        <p:txBody>
          <a:bodyPr>
            <a:spAutoFit/>
          </a:bodyPr>
          <a:lstStyle/>
          <a:p>
            <a:pPr algn="ctr">
              <a:buFont typeface="Courier New" pitchFamily="49" charset="0"/>
              <a:buNone/>
              <a:defRPr/>
            </a:pPr>
            <a:r>
              <a:rPr lang="en-US" b="1" dirty="0" smtClean="0">
                <a:solidFill>
                  <a:srgbClr val="000000"/>
                </a:solidFill>
              </a:rPr>
              <a:t>Notes (cont.)</a:t>
            </a:r>
          </a:p>
          <a:p>
            <a:pPr marL="0" indent="0">
              <a:buFont typeface="Courier New" pitchFamily="49" charset="0"/>
              <a:buNone/>
              <a:defRPr/>
            </a:pPr>
            <a:r>
              <a:rPr lang="en-US" dirty="0" smtClean="0">
                <a:solidFill>
                  <a:srgbClr val="000000"/>
                </a:solidFill>
              </a:rPr>
              <a:t>The precise coordinates intended for such points can be difficult or impossible to read because large dots must be used so the points can be seen. </a:t>
            </a:r>
            <a:r>
              <a:rPr lang="en-US" b="1" dirty="0" smtClean="0">
                <a:solidFill>
                  <a:srgbClr val="C00000"/>
                </a:solidFill>
              </a:rPr>
              <a:t>Even with these difficulties, you should understand that we are discussing ordered pairs of real numbers and that points with fractions, decimals, and radicals as coordinates do exist and should be plotted by estimating their positions.</a:t>
            </a:r>
            <a:endParaRPr lang="en-US" dirty="0">
              <a:solidFill>
                <a:srgbClr val="C00000"/>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normAutofit/>
          </a:bodyPr>
          <a:lstStyle/>
          <a:p>
            <a:r>
              <a:rPr lang="en-US" smtClean="0"/>
              <a:t>Example 3: Reading Points on a Graph</a:t>
            </a:r>
          </a:p>
        </p:txBody>
      </p:sp>
      <p:sp>
        <p:nvSpPr>
          <p:cNvPr id="24579" name="Content Placeholder 2"/>
          <p:cNvSpPr>
            <a:spLocks noGrp="1"/>
          </p:cNvSpPr>
          <p:nvPr>
            <p:ph idx="1"/>
          </p:nvPr>
        </p:nvSpPr>
        <p:spPr>
          <a:xfrm>
            <a:off x="457200" y="1280160"/>
            <a:ext cx="8229600" cy="2212272"/>
          </a:xfrm>
        </p:spPr>
        <p:txBody>
          <a:bodyPr>
            <a:spAutoFit/>
          </a:bodyPr>
          <a:lstStyle/>
          <a:p>
            <a:pPr marL="0" indent="0">
              <a:buFont typeface="Courier New" pitchFamily="49" charset="0"/>
              <a:buNone/>
            </a:pPr>
            <a:r>
              <a:rPr lang="en-US" dirty="0" smtClean="0"/>
              <a:t>The graphs of two straight lines are given. Each line has an infinite number of points. Use the grid to help you locate (or estimate) three points on each line. </a:t>
            </a:r>
          </a:p>
          <a:p>
            <a:pPr marL="0" indent="0">
              <a:lnSpc>
                <a:spcPct val="200000"/>
              </a:lnSpc>
              <a:buFont typeface="Courier New" pitchFamily="49" charset="0"/>
              <a:buNone/>
              <a:tabLst>
                <a:tab pos="4114800" algn="l"/>
              </a:tabLst>
            </a:pPr>
            <a:r>
              <a:rPr lang="en-US" b="1" dirty="0" smtClean="0"/>
              <a:t>a.	b.</a:t>
            </a:r>
          </a:p>
        </p:txBody>
      </p:sp>
      <p:pic>
        <p:nvPicPr>
          <p:cNvPr id="24580" name="Picture 3" descr="sample.png"/>
          <p:cNvPicPr>
            <a:picLocks noChangeAspect="1"/>
          </p:cNvPicPr>
          <p:nvPr/>
        </p:nvPicPr>
        <p:blipFill>
          <a:blip r:embed="rId2"/>
          <a:srcRect/>
          <a:stretch>
            <a:fillRect/>
          </a:stretch>
        </p:blipFill>
        <p:spPr bwMode="auto">
          <a:xfrm>
            <a:off x="966788" y="2695575"/>
            <a:ext cx="3224212" cy="3157538"/>
          </a:xfrm>
          <a:prstGeom prst="rect">
            <a:avLst/>
          </a:prstGeom>
          <a:noFill/>
          <a:ln w="9525">
            <a:noFill/>
            <a:miter lim="800000"/>
            <a:headEnd/>
            <a:tailEnd/>
          </a:ln>
        </p:spPr>
      </p:pic>
      <p:pic>
        <p:nvPicPr>
          <p:cNvPr id="24581" name="Picture 4" descr="sample.png"/>
          <p:cNvPicPr>
            <a:picLocks noChangeAspect="1"/>
          </p:cNvPicPr>
          <p:nvPr/>
        </p:nvPicPr>
        <p:blipFill>
          <a:blip r:embed="rId3"/>
          <a:srcRect/>
          <a:stretch>
            <a:fillRect/>
          </a:stretch>
        </p:blipFill>
        <p:spPr bwMode="auto">
          <a:xfrm>
            <a:off x="5105400" y="2695575"/>
            <a:ext cx="3224213" cy="31718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Title 1"/>
          <p:cNvSpPr>
            <a:spLocks noGrp="1"/>
          </p:cNvSpPr>
          <p:nvPr>
            <p:ph type="title"/>
          </p:nvPr>
        </p:nvSpPr>
        <p:spPr/>
        <p:txBody>
          <a:bodyPr>
            <a:normAutofit/>
          </a:bodyPr>
          <a:lstStyle/>
          <a:p>
            <a:r>
              <a:rPr lang="en-US" smtClean="0"/>
              <a:t>Example 3: Reading Points on a Graph (cont.)</a:t>
            </a:r>
          </a:p>
        </p:txBody>
      </p:sp>
      <p:sp>
        <p:nvSpPr>
          <p:cNvPr id="3" name="Content Placeholder 2"/>
          <p:cNvSpPr>
            <a:spLocks noGrp="1"/>
          </p:cNvSpPr>
          <p:nvPr>
            <p:ph idx="1"/>
          </p:nvPr>
        </p:nvSpPr>
        <p:spPr/>
        <p:txBody>
          <a:bodyPr/>
          <a:lstStyle/>
          <a:p>
            <a:pPr>
              <a:buFont typeface="Courier New" pitchFamily="49" charset="0"/>
              <a:buNone/>
              <a:defRPr/>
            </a:pPr>
            <a:r>
              <a:rPr lang="en-US" b="1" dirty="0" smtClean="0"/>
              <a:t>Solutions: </a:t>
            </a:r>
          </a:p>
          <a:p>
            <a:pPr marL="463550" indent="-463550">
              <a:buFont typeface="Courier New" pitchFamily="49" charset="0"/>
              <a:buNone/>
              <a:defRPr/>
            </a:pPr>
            <a:r>
              <a:rPr lang="en-US" b="1" dirty="0" smtClean="0"/>
              <a:t>a.	</a:t>
            </a:r>
            <a:r>
              <a:rPr lang="en-US" dirty="0" smtClean="0"/>
              <a:t>Three points on this graph are </a:t>
            </a:r>
            <a:r>
              <a:rPr lang="en-US" dirty="0" smtClean="0">
                <a:solidFill>
                  <a:srgbClr val="FF0000"/>
                </a:solidFill>
              </a:rPr>
              <a:t>(−2, −1), (1, 2), and (3, 4)</a:t>
            </a:r>
            <a:r>
              <a:rPr lang="en-US" dirty="0" smtClean="0"/>
              <a:t>. (Of course there is no one answer to this type of question. Use your own judgment.) </a:t>
            </a:r>
          </a:p>
          <a:p>
            <a:pPr marL="463550" indent="-463550">
              <a:buFont typeface="Courier New" pitchFamily="49" charset="0"/>
              <a:buNone/>
              <a:defRPr/>
            </a:pPr>
            <a:r>
              <a:rPr lang="en-US" b="1" dirty="0" smtClean="0"/>
              <a:t>b.	</a:t>
            </a:r>
            <a:r>
              <a:rPr lang="en-US" dirty="0" smtClean="0"/>
              <a:t>Three points on this graph are </a:t>
            </a:r>
            <a:r>
              <a:rPr lang="en-US" dirty="0" smtClean="0">
                <a:solidFill>
                  <a:srgbClr val="FF0000"/>
                </a:solidFill>
              </a:rPr>
              <a:t>(0, 3), (2, −1), and   (1, 1)</a:t>
            </a:r>
            <a:r>
              <a:rPr lang="en-US" dirty="0" smtClean="0"/>
              <a:t>. (You may estimate with fractions. </a:t>
            </a:r>
          </a:p>
          <a:p>
            <a:pPr marL="463550" indent="-463550">
              <a:lnSpc>
                <a:spcPct val="150000"/>
              </a:lnSpc>
              <a:buFont typeface="Courier New" pitchFamily="49" charset="0"/>
              <a:buNone/>
              <a:defRPr/>
            </a:pPr>
            <a:r>
              <a:rPr lang="en-US" dirty="0" smtClean="0"/>
              <a:t>	For example, one point appears to be</a:t>
            </a:r>
            <a:endParaRPr lang="en-US" dirty="0"/>
          </a:p>
        </p:txBody>
      </p:sp>
      <p:graphicFrame>
        <p:nvGraphicFramePr>
          <p:cNvPr id="7170" name="Object 2"/>
          <p:cNvGraphicFramePr>
            <a:graphicFrameLocks noChangeAspect="1"/>
          </p:cNvGraphicFramePr>
          <p:nvPr/>
        </p:nvGraphicFramePr>
        <p:xfrm>
          <a:off x="6527800" y="4102100"/>
          <a:ext cx="1130300" cy="927100"/>
        </p:xfrm>
        <a:graphic>
          <a:graphicData uri="http://schemas.openxmlformats.org/presentationml/2006/ole">
            <mc:AlternateContent xmlns:mc="http://schemas.openxmlformats.org/markup-compatibility/2006">
              <mc:Choice xmlns:v="urn:schemas-microsoft-com:vml" Requires="v">
                <p:oleObj spid="_x0000_s7172" name="Equation" r:id="rId3" imgW="1130040" imgH="927000" progId="Equation.DSMT4">
                  <p:embed/>
                </p:oleObj>
              </mc:Choice>
              <mc:Fallback>
                <p:oleObj name="Equation" r:id="rId3" imgW="1130040" imgH="92700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527800" y="4102100"/>
                        <a:ext cx="11303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717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Title 1"/>
          <p:cNvSpPr>
            <a:spLocks noGrp="1"/>
          </p:cNvSpPr>
          <p:nvPr>
            <p:ph type="title"/>
          </p:nvPr>
        </p:nvSpPr>
        <p:spPr/>
        <p:txBody>
          <a:bodyPr>
            <a:normAutofit/>
          </a:bodyPr>
          <a:lstStyle/>
          <a:p>
            <a:r>
              <a:rPr lang="en-US" smtClean="0"/>
              <a:t>Practice Problems</a:t>
            </a:r>
          </a:p>
        </p:txBody>
      </p:sp>
      <p:sp>
        <p:nvSpPr>
          <p:cNvPr id="8196" name="Content Placeholder 2"/>
          <p:cNvSpPr>
            <a:spLocks noGrp="1"/>
          </p:cNvSpPr>
          <p:nvPr>
            <p:ph idx="1"/>
          </p:nvPr>
        </p:nvSpPr>
        <p:spPr>
          <a:xfrm>
            <a:off x="457200" y="1280160"/>
            <a:ext cx="8229600" cy="3690241"/>
          </a:xfrm>
          <a:solidFill>
            <a:srgbClr val="FFFFCC"/>
          </a:solidFill>
          <a:ln w="28575">
            <a:solidFill>
              <a:srgbClr val="000000"/>
            </a:solidFill>
          </a:ln>
        </p:spPr>
        <p:txBody>
          <a:bodyPr bIns="365760">
            <a:spAutoFit/>
          </a:bodyPr>
          <a:lstStyle/>
          <a:p>
            <a:pPr marL="463550" indent="-463550">
              <a:buFont typeface="Courier New" pitchFamily="49" charset="0"/>
              <a:buNone/>
              <a:tabLst>
                <a:tab pos="914400" algn="l"/>
                <a:tab pos="2743200" algn="l"/>
                <a:tab pos="3206750" algn="l"/>
                <a:tab pos="5035550" algn="l"/>
                <a:tab pos="5486400" algn="l"/>
              </a:tabLst>
            </a:pPr>
            <a:r>
              <a:rPr lang="en-US" b="1" dirty="0" smtClean="0">
                <a:solidFill>
                  <a:srgbClr val="000000"/>
                </a:solidFill>
              </a:rPr>
              <a:t>1.	</a:t>
            </a:r>
            <a:r>
              <a:rPr lang="en-US" dirty="0" smtClean="0">
                <a:solidFill>
                  <a:srgbClr val="000000"/>
                </a:solidFill>
              </a:rPr>
              <a:t>Determine which ordered pairs satisfy the equation 3</a:t>
            </a:r>
            <a:r>
              <a:rPr lang="en-US" i="1" dirty="0" smtClean="0">
                <a:solidFill>
                  <a:srgbClr val="000000"/>
                </a:solidFill>
              </a:rPr>
              <a:t>x</a:t>
            </a:r>
            <a:r>
              <a:rPr lang="en-US" dirty="0" smtClean="0">
                <a:solidFill>
                  <a:srgbClr val="000000"/>
                </a:solidFill>
              </a:rPr>
              <a:t> + </a:t>
            </a:r>
            <a:r>
              <a:rPr lang="en-US" i="1" dirty="0" smtClean="0">
                <a:solidFill>
                  <a:srgbClr val="000000"/>
                </a:solidFill>
              </a:rPr>
              <a:t>y</a:t>
            </a:r>
            <a:r>
              <a:rPr lang="en-US" dirty="0" smtClean="0">
                <a:solidFill>
                  <a:srgbClr val="000000"/>
                </a:solidFill>
              </a:rPr>
              <a:t> = 14. </a:t>
            </a:r>
          </a:p>
          <a:p>
            <a:pPr marL="463550" indent="-463550">
              <a:buFont typeface="Courier New" pitchFamily="49" charset="0"/>
              <a:buNone/>
              <a:tabLst>
                <a:tab pos="914400" algn="l"/>
                <a:tab pos="2743200" algn="l"/>
                <a:tab pos="3206750" algn="l"/>
                <a:tab pos="5035550" algn="l"/>
                <a:tab pos="5486400" algn="l"/>
              </a:tabLst>
            </a:pPr>
            <a:r>
              <a:rPr lang="en-US" b="1" dirty="0" smtClean="0">
                <a:solidFill>
                  <a:srgbClr val="000000"/>
                </a:solidFill>
              </a:rPr>
              <a:t>	a.	</a:t>
            </a:r>
            <a:r>
              <a:rPr lang="en-US" dirty="0" smtClean="0">
                <a:solidFill>
                  <a:srgbClr val="000000"/>
                </a:solidFill>
              </a:rPr>
              <a:t>(5, −1)</a:t>
            </a:r>
            <a:r>
              <a:rPr lang="en-US" b="1" dirty="0" smtClean="0">
                <a:solidFill>
                  <a:srgbClr val="000000"/>
                </a:solidFill>
              </a:rPr>
              <a:t>	b.	</a:t>
            </a:r>
            <a:r>
              <a:rPr lang="en-US" dirty="0" smtClean="0">
                <a:solidFill>
                  <a:srgbClr val="000000"/>
                </a:solidFill>
              </a:rPr>
              <a:t>(4, 2)</a:t>
            </a:r>
            <a:r>
              <a:rPr lang="en-US" b="1" dirty="0" smtClean="0">
                <a:solidFill>
                  <a:srgbClr val="000000"/>
                </a:solidFill>
              </a:rPr>
              <a:t>	c.	</a:t>
            </a:r>
            <a:r>
              <a:rPr lang="en-US" dirty="0" smtClean="0">
                <a:solidFill>
                  <a:srgbClr val="000000"/>
                </a:solidFill>
              </a:rPr>
              <a:t>(−1, 17)</a:t>
            </a:r>
          </a:p>
          <a:p>
            <a:pPr marL="463550" indent="-463550">
              <a:buFont typeface="Courier New" pitchFamily="49" charset="0"/>
              <a:buNone/>
              <a:tabLst>
                <a:tab pos="914400" algn="l"/>
                <a:tab pos="2743200" algn="l"/>
                <a:tab pos="3206750" algn="l"/>
                <a:tab pos="5035550" algn="l"/>
                <a:tab pos="5486400" algn="l"/>
              </a:tabLst>
            </a:pPr>
            <a:r>
              <a:rPr lang="en-US" b="1" dirty="0" smtClean="0">
                <a:solidFill>
                  <a:srgbClr val="000000"/>
                </a:solidFill>
              </a:rPr>
              <a:t>2.	</a:t>
            </a:r>
            <a:r>
              <a:rPr lang="en-US" dirty="0" smtClean="0">
                <a:solidFill>
                  <a:srgbClr val="000000"/>
                </a:solidFill>
              </a:rPr>
              <a:t>Given 3</a:t>
            </a:r>
            <a:r>
              <a:rPr lang="en-US" i="1" dirty="0" smtClean="0">
                <a:solidFill>
                  <a:srgbClr val="000000"/>
                </a:solidFill>
              </a:rPr>
              <a:t>x</a:t>
            </a:r>
            <a:r>
              <a:rPr lang="en-US" dirty="0" smtClean="0">
                <a:solidFill>
                  <a:srgbClr val="000000"/>
                </a:solidFill>
              </a:rPr>
              <a:t> + </a:t>
            </a:r>
            <a:r>
              <a:rPr lang="en-US" i="1" dirty="0" smtClean="0">
                <a:solidFill>
                  <a:srgbClr val="000000"/>
                </a:solidFill>
              </a:rPr>
              <a:t>y</a:t>
            </a:r>
            <a:r>
              <a:rPr lang="en-US" dirty="0" smtClean="0">
                <a:solidFill>
                  <a:srgbClr val="000000"/>
                </a:solidFill>
              </a:rPr>
              <a:t> = 5, find the missing coordinate of each ordered pair so that it will satisfy the equation. </a:t>
            </a:r>
          </a:p>
          <a:p>
            <a:pPr marL="463550" indent="-463550">
              <a:lnSpc>
                <a:spcPct val="200000"/>
              </a:lnSpc>
              <a:buFont typeface="Courier New" pitchFamily="49" charset="0"/>
              <a:buNone/>
              <a:tabLst>
                <a:tab pos="914400" algn="l"/>
                <a:tab pos="2743200" algn="l"/>
                <a:tab pos="3206750" algn="l"/>
                <a:tab pos="5035550" algn="l"/>
                <a:tab pos="5486400" algn="l"/>
              </a:tabLst>
            </a:pPr>
            <a:r>
              <a:rPr lang="en-US" b="1" dirty="0" smtClean="0">
                <a:solidFill>
                  <a:srgbClr val="000000"/>
                </a:solidFill>
              </a:rPr>
              <a:t>	a.	</a:t>
            </a:r>
            <a:r>
              <a:rPr lang="en-US" dirty="0" smtClean="0">
                <a:solidFill>
                  <a:srgbClr val="000000"/>
                </a:solidFill>
              </a:rPr>
              <a:t>(0,  )</a:t>
            </a:r>
            <a:r>
              <a:rPr lang="en-US" b="1" dirty="0" smtClean="0">
                <a:solidFill>
                  <a:srgbClr val="000000"/>
                </a:solidFill>
              </a:rPr>
              <a:t>	b.		c.	</a:t>
            </a:r>
            <a:r>
              <a:rPr lang="en-US" dirty="0" smtClean="0">
                <a:solidFill>
                  <a:srgbClr val="000000"/>
                </a:solidFill>
              </a:rPr>
              <a:t>( , 2)</a:t>
            </a:r>
          </a:p>
        </p:txBody>
      </p:sp>
      <p:graphicFrame>
        <p:nvGraphicFramePr>
          <p:cNvPr id="8194" name="Object 2"/>
          <p:cNvGraphicFramePr>
            <a:graphicFrameLocks noChangeAspect="1"/>
          </p:cNvGraphicFramePr>
          <p:nvPr/>
        </p:nvGraphicFramePr>
        <p:xfrm>
          <a:off x="3733800" y="3810000"/>
          <a:ext cx="838200" cy="927100"/>
        </p:xfrm>
        <a:graphic>
          <a:graphicData uri="http://schemas.openxmlformats.org/presentationml/2006/ole">
            <mc:AlternateContent xmlns:mc="http://schemas.openxmlformats.org/markup-compatibility/2006">
              <mc:Choice xmlns:v="urn:schemas-microsoft-com:vml" Requires="v">
                <p:oleObj spid="_x0000_s8196" name="Equation" r:id="rId3" imgW="838080" imgH="927000" progId="Equation.DSMT4">
                  <p:embed/>
                </p:oleObj>
              </mc:Choice>
              <mc:Fallback>
                <p:oleObj name="Equation" r:id="rId3" imgW="838080" imgH="92700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33800" y="3810000"/>
                        <a:ext cx="8382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pPr eaLnBrk="1" hangingPunct="1">
              <a:lnSpc>
                <a:spcPct val="80000"/>
              </a:lnSpc>
            </a:pPr>
            <a:r>
              <a:rPr lang="en-US" smtClean="0"/>
              <a:t>Objectives</a:t>
            </a:r>
          </a:p>
        </p:txBody>
      </p:sp>
      <p:sp>
        <p:nvSpPr>
          <p:cNvPr id="15363" name="Content Placeholder 2"/>
          <p:cNvSpPr>
            <a:spLocks noGrp="1"/>
          </p:cNvSpPr>
          <p:nvPr>
            <p:ph idx="1"/>
          </p:nvPr>
        </p:nvSpPr>
        <p:spPr>
          <a:xfrm>
            <a:off x="457200" y="1280160"/>
            <a:ext cx="8229600" cy="3367076"/>
          </a:xfrm>
        </p:spPr>
        <p:txBody>
          <a:bodyPr>
            <a:spAutoFit/>
          </a:bodyPr>
          <a:lstStyle/>
          <a:p>
            <a:pPr marL="457200" indent="-457200">
              <a:buFont typeface="Courier New" pitchFamily="49" charset="0"/>
              <a:buChar char="o"/>
            </a:pPr>
            <a:r>
              <a:rPr lang="en-US" dirty="0" smtClean="0"/>
              <a:t>Name ordered pairs of real numbers corresponding to points on a graph.</a:t>
            </a:r>
          </a:p>
          <a:p>
            <a:pPr marL="457200" indent="-457200">
              <a:buFont typeface="Courier New" pitchFamily="49" charset="0"/>
              <a:buChar char="o"/>
            </a:pPr>
            <a:r>
              <a:rPr lang="en-US" dirty="0" smtClean="0"/>
              <a:t>Graph points corresponding to ordered pairs in the Cartesian coordinate system.</a:t>
            </a:r>
          </a:p>
          <a:p>
            <a:pPr marL="457200" indent="-457200">
              <a:buFont typeface="Courier New" pitchFamily="49" charset="0"/>
              <a:buChar char="o"/>
            </a:pPr>
            <a:r>
              <a:rPr lang="en-US" dirty="0" smtClean="0"/>
              <a:t>Find ordered pairs of real numbers that satisfy a given equation.</a:t>
            </a:r>
          </a:p>
          <a:p>
            <a:pPr marL="457200" indent="-457200">
              <a:buFont typeface="Courier New" pitchFamily="49" charset="0"/>
              <a:buChar char="o"/>
            </a:pPr>
            <a:r>
              <a:rPr lang="en-US" dirty="0" smtClean="0"/>
              <a:t>Read points on a given graph of a straight line. </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1" name="Content Placeholder 2"/>
          <p:cNvSpPr>
            <a:spLocks noGrp="1"/>
          </p:cNvSpPr>
          <p:nvPr>
            <p:ph idx="1"/>
          </p:nvPr>
        </p:nvSpPr>
        <p:spPr>
          <a:xfrm>
            <a:off x="457200" y="1280160"/>
            <a:ext cx="8229600" cy="3345531"/>
          </a:xfrm>
          <a:solidFill>
            <a:srgbClr val="FFFFCC"/>
          </a:solidFill>
          <a:ln w="28575">
            <a:solidFill>
              <a:srgbClr val="000000"/>
            </a:solidFill>
          </a:ln>
        </p:spPr>
        <p:txBody>
          <a:bodyPr bIns="365760">
            <a:spAutoFit/>
          </a:bodyPr>
          <a:lstStyle/>
          <a:p>
            <a:pPr marL="463550" indent="-463550">
              <a:buFont typeface="Courier New" pitchFamily="49" charset="0"/>
              <a:buNone/>
            </a:pPr>
            <a:r>
              <a:rPr lang="en-US" b="1" dirty="0" smtClean="0">
                <a:solidFill>
                  <a:srgbClr val="000000"/>
                </a:solidFill>
              </a:rPr>
              <a:t>3.	</a:t>
            </a:r>
            <a:r>
              <a:rPr lang="en-US" dirty="0" smtClean="0">
                <a:solidFill>
                  <a:srgbClr val="000000"/>
                </a:solidFill>
              </a:rPr>
              <a:t>Complete the table so that each ordered pair will </a:t>
            </a:r>
          </a:p>
          <a:p>
            <a:pPr marL="463550" indent="-463550">
              <a:lnSpc>
                <a:spcPct val="150000"/>
              </a:lnSpc>
              <a:buFont typeface="Courier New" pitchFamily="49" charset="0"/>
              <a:buNone/>
            </a:pPr>
            <a:r>
              <a:rPr lang="en-US" dirty="0" smtClean="0">
                <a:solidFill>
                  <a:srgbClr val="000000"/>
                </a:solidFill>
              </a:rPr>
              <a:t>	satisfy the equation</a:t>
            </a:r>
          </a:p>
          <a:p>
            <a:pPr marL="463550" indent="-463550">
              <a:lnSpc>
                <a:spcPct val="150000"/>
              </a:lnSpc>
              <a:buFont typeface="Courier New" pitchFamily="49" charset="0"/>
              <a:buNone/>
            </a:pPr>
            <a:endParaRPr lang="en-US" dirty="0" smtClean="0">
              <a:solidFill>
                <a:srgbClr val="000000"/>
              </a:solidFill>
            </a:endParaRPr>
          </a:p>
          <a:p>
            <a:pPr marL="463550" indent="-463550">
              <a:buFont typeface="Courier New" pitchFamily="49" charset="0"/>
              <a:buNone/>
            </a:pPr>
            <a:endParaRPr lang="en-US" dirty="0" smtClean="0">
              <a:solidFill>
                <a:srgbClr val="000000"/>
              </a:solidFill>
            </a:endParaRPr>
          </a:p>
          <a:p>
            <a:pPr marL="463550" indent="-463550">
              <a:buFont typeface="Courier New" pitchFamily="49" charset="0"/>
              <a:buNone/>
            </a:pPr>
            <a:endParaRPr lang="en-US" dirty="0" smtClean="0">
              <a:solidFill>
                <a:srgbClr val="000000"/>
              </a:solidFill>
            </a:endParaRPr>
          </a:p>
        </p:txBody>
      </p:sp>
      <p:graphicFrame>
        <p:nvGraphicFramePr>
          <p:cNvPr id="7" name="Table 6"/>
          <p:cNvGraphicFramePr>
            <a:graphicFrameLocks noGrp="1"/>
          </p:cNvGraphicFramePr>
          <p:nvPr/>
        </p:nvGraphicFramePr>
        <p:xfrm>
          <a:off x="3048000" y="2895600"/>
          <a:ext cx="3017520" cy="1280160"/>
        </p:xfrm>
        <a:graphic>
          <a:graphicData uri="http://schemas.openxmlformats.org/drawingml/2006/table">
            <a:tbl>
              <a:tblPr firstCol="1">
                <a:tableStyleId>{5C22544A-7EE6-4342-B048-85BDC9FD1C3A}</a:tableStyleId>
              </a:tblPr>
              <a:tblGrid>
                <a:gridCol w="603504"/>
                <a:gridCol w="603504"/>
                <a:gridCol w="603504"/>
                <a:gridCol w="603504"/>
                <a:gridCol w="603504"/>
              </a:tblGrid>
              <a:tr h="678230">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601930">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tr>
            </a:tbl>
          </a:graphicData>
        </a:graphic>
      </p:graphicFrame>
      <p:sp>
        <p:nvSpPr>
          <p:cNvPr id="9220" name="Title 1"/>
          <p:cNvSpPr>
            <a:spLocks noGrp="1"/>
          </p:cNvSpPr>
          <p:nvPr>
            <p:ph type="title"/>
          </p:nvPr>
        </p:nvSpPr>
        <p:spPr/>
        <p:txBody>
          <a:bodyPr>
            <a:normAutofit/>
          </a:bodyPr>
          <a:lstStyle/>
          <a:p>
            <a:r>
              <a:rPr lang="en-US" smtClean="0"/>
              <a:t>Practice Problems (cont.)</a:t>
            </a:r>
          </a:p>
        </p:txBody>
      </p:sp>
      <p:graphicFrame>
        <p:nvGraphicFramePr>
          <p:cNvPr id="9218" name="Object 3"/>
          <p:cNvGraphicFramePr>
            <a:graphicFrameLocks noChangeAspect="1"/>
          </p:cNvGraphicFramePr>
          <p:nvPr/>
        </p:nvGraphicFramePr>
        <p:xfrm>
          <a:off x="4013200" y="1803400"/>
          <a:ext cx="1549400" cy="838200"/>
        </p:xfrm>
        <a:graphic>
          <a:graphicData uri="http://schemas.openxmlformats.org/presentationml/2006/ole">
            <mc:AlternateContent xmlns:mc="http://schemas.openxmlformats.org/markup-compatibility/2006">
              <mc:Choice xmlns:v="urn:schemas-microsoft-com:vml" Requires="v">
                <p:oleObj spid="_x0000_s9222" name="Equation" r:id="rId3" imgW="1549080" imgH="838080" progId="Equation.DSMT4">
                  <p:embed/>
                </p:oleObj>
              </mc:Choice>
              <mc:Fallback>
                <p:oleObj name="Equation" r:id="rId3" imgW="1549080" imgH="838080" progId="Equation.DSMT4">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13200" y="1803400"/>
                        <a:ext cx="154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19" name="Object 4"/>
          <p:cNvGraphicFramePr>
            <a:graphicFrameLocks noChangeAspect="1"/>
          </p:cNvGraphicFramePr>
          <p:nvPr/>
        </p:nvGraphicFramePr>
        <p:xfrm>
          <a:off x="3225800" y="3081338"/>
          <a:ext cx="2667000" cy="952500"/>
        </p:xfrm>
        <a:graphic>
          <a:graphicData uri="http://schemas.openxmlformats.org/presentationml/2006/ole">
            <mc:AlternateContent xmlns:mc="http://schemas.openxmlformats.org/markup-compatibility/2006">
              <mc:Choice xmlns:v="urn:schemas-microsoft-com:vml" Requires="v">
                <p:oleObj spid="_x0000_s9223" name="Equation" r:id="rId5" imgW="2666880" imgH="952200" progId="Equation.DSMT4">
                  <p:embed/>
                </p:oleObj>
              </mc:Choice>
              <mc:Fallback>
                <p:oleObj name="Equation" r:id="rId5" imgW="2666880" imgH="952200" progId="Equation.DSMT4">
                  <p:embed/>
                  <p:pic>
                    <p:nvPicPr>
                      <p:cNvPr id="0" name="Object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25800" y="3081338"/>
                        <a:ext cx="26670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4" name="Title 1"/>
          <p:cNvSpPr>
            <a:spLocks noGrp="1"/>
          </p:cNvSpPr>
          <p:nvPr>
            <p:ph type="title"/>
          </p:nvPr>
        </p:nvSpPr>
        <p:spPr/>
        <p:txBody>
          <a:bodyPr>
            <a:normAutofit/>
          </a:bodyPr>
          <a:lstStyle/>
          <a:p>
            <a:r>
              <a:rPr lang="en-US" smtClean="0"/>
              <a:t>Practice Problem Answers</a:t>
            </a:r>
          </a:p>
        </p:txBody>
      </p:sp>
      <p:sp>
        <p:nvSpPr>
          <p:cNvPr id="10245" name="Content Placeholder 2"/>
          <p:cNvSpPr>
            <a:spLocks noGrp="1"/>
          </p:cNvSpPr>
          <p:nvPr>
            <p:ph idx="1"/>
          </p:nvPr>
        </p:nvSpPr>
        <p:spPr/>
        <p:txBody>
          <a:bodyPr/>
          <a:lstStyle/>
          <a:p>
            <a:pPr marL="465138" indent="-465138">
              <a:buFont typeface="Courier New" pitchFamily="49" charset="0"/>
              <a:buNone/>
              <a:tabLst>
                <a:tab pos="914400" algn="l"/>
                <a:tab pos="1377950" algn="l"/>
                <a:tab pos="2743200" algn="l"/>
                <a:tab pos="3206750" algn="l"/>
                <a:tab pos="5035550" algn="l"/>
                <a:tab pos="5486400" algn="l"/>
              </a:tabLst>
            </a:pPr>
            <a:r>
              <a:rPr lang="en-US" b="1" smtClean="0"/>
              <a:t>1.</a:t>
            </a:r>
            <a:r>
              <a:rPr lang="en-US" smtClean="0"/>
              <a:t>	</a:t>
            </a:r>
            <a:r>
              <a:rPr lang="en-US" smtClean="0">
                <a:solidFill>
                  <a:srgbClr val="FF0000"/>
                </a:solidFill>
              </a:rPr>
              <a:t>All satisfy the equation. </a:t>
            </a:r>
          </a:p>
          <a:p>
            <a:pPr marL="465138" indent="-465138">
              <a:lnSpc>
                <a:spcPct val="150000"/>
              </a:lnSpc>
              <a:buFont typeface="Courier New" pitchFamily="49" charset="0"/>
              <a:buNone/>
              <a:tabLst>
                <a:tab pos="914400" algn="l"/>
                <a:tab pos="1377950" algn="l"/>
                <a:tab pos="2743200" algn="l"/>
                <a:tab pos="3206750" algn="l"/>
                <a:tab pos="5035550" algn="l"/>
                <a:tab pos="5486400" algn="l"/>
              </a:tabLst>
            </a:pPr>
            <a:r>
              <a:rPr lang="en-US" b="1" smtClean="0"/>
              <a:t>2.</a:t>
            </a:r>
            <a:r>
              <a:rPr lang="en-US" smtClean="0"/>
              <a:t>	</a:t>
            </a:r>
            <a:r>
              <a:rPr lang="en-US" b="1" smtClean="0"/>
              <a:t>a.</a:t>
            </a:r>
            <a:r>
              <a:rPr lang="en-US" smtClean="0"/>
              <a:t>	</a:t>
            </a:r>
            <a:r>
              <a:rPr lang="en-US" smtClean="0">
                <a:solidFill>
                  <a:srgbClr val="FF0000"/>
                </a:solidFill>
              </a:rPr>
              <a:t>( 0, 5 )</a:t>
            </a:r>
            <a:r>
              <a:rPr lang="en-US" smtClean="0"/>
              <a:t>	</a:t>
            </a:r>
            <a:r>
              <a:rPr lang="en-US" b="1" smtClean="0"/>
              <a:t>b.</a:t>
            </a:r>
            <a:r>
              <a:rPr lang="en-US" smtClean="0"/>
              <a:t>		</a:t>
            </a:r>
            <a:r>
              <a:rPr lang="en-US" b="1" smtClean="0"/>
              <a:t>c.</a:t>
            </a:r>
            <a:r>
              <a:rPr lang="en-US" smtClean="0"/>
              <a:t>	</a:t>
            </a:r>
            <a:r>
              <a:rPr lang="en-US" smtClean="0">
                <a:solidFill>
                  <a:srgbClr val="FF0000"/>
                </a:solidFill>
              </a:rPr>
              <a:t>( 1, 2 ) </a:t>
            </a:r>
          </a:p>
          <a:p>
            <a:pPr marL="465138" indent="-465138">
              <a:lnSpc>
                <a:spcPct val="300000"/>
              </a:lnSpc>
              <a:buFont typeface="Courier New" pitchFamily="49" charset="0"/>
              <a:buNone/>
              <a:tabLst>
                <a:tab pos="914400" algn="l"/>
                <a:tab pos="1377950" algn="l"/>
                <a:tab pos="2743200" algn="l"/>
                <a:tab pos="3206750" algn="l"/>
                <a:tab pos="5035550" algn="l"/>
                <a:tab pos="5486400" algn="l"/>
              </a:tabLst>
            </a:pPr>
            <a:r>
              <a:rPr lang="en-US" b="1" smtClean="0"/>
              <a:t>3.</a:t>
            </a:r>
            <a:r>
              <a:rPr lang="en-US" smtClean="0"/>
              <a:t>	</a:t>
            </a:r>
          </a:p>
        </p:txBody>
      </p:sp>
      <p:graphicFrame>
        <p:nvGraphicFramePr>
          <p:cNvPr id="10242" name="Object 2"/>
          <p:cNvGraphicFramePr>
            <a:graphicFrameLocks noChangeAspect="1"/>
          </p:cNvGraphicFramePr>
          <p:nvPr/>
        </p:nvGraphicFramePr>
        <p:xfrm>
          <a:off x="3810000" y="1752600"/>
          <a:ext cx="1003300" cy="927100"/>
        </p:xfrm>
        <a:graphic>
          <a:graphicData uri="http://schemas.openxmlformats.org/presentationml/2006/ole">
            <mc:AlternateContent xmlns:mc="http://schemas.openxmlformats.org/markup-compatibility/2006">
              <mc:Choice xmlns:v="urn:schemas-microsoft-com:vml" Requires="v">
                <p:oleObj spid="_x0000_s10246" name="Equation" r:id="rId3" imgW="1002960" imgH="927000" progId="Equation.DSMT4">
                  <p:embed/>
                </p:oleObj>
              </mc:Choice>
              <mc:Fallback>
                <p:oleObj name="Equation" r:id="rId3" imgW="1002960" imgH="92700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10000" y="1752600"/>
                        <a:ext cx="10033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3" name="Object 4"/>
          <p:cNvGraphicFramePr>
            <a:graphicFrameLocks noChangeAspect="1"/>
          </p:cNvGraphicFramePr>
          <p:nvPr/>
        </p:nvGraphicFramePr>
        <p:xfrm>
          <a:off x="1022350" y="2874963"/>
          <a:ext cx="3111500" cy="1536700"/>
        </p:xfrm>
        <a:graphic>
          <a:graphicData uri="http://schemas.openxmlformats.org/presentationml/2006/ole">
            <mc:AlternateContent xmlns:mc="http://schemas.openxmlformats.org/markup-compatibility/2006">
              <mc:Choice xmlns:v="urn:schemas-microsoft-com:vml" Requires="v">
                <p:oleObj spid="_x0000_s10247" name="Equation" r:id="rId5" imgW="3111480" imgH="1536480" progId="Equation.DSMT4">
                  <p:embed/>
                </p:oleObj>
              </mc:Choice>
              <mc:Fallback>
                <p:oleObj name="Equation" r:id="rId5" imgW="3111480" imgH="1536480" progId="Equation.DSMT4">
                  <p:embed/>
                  <p:pic>
                    <p:nvPicPr>
                      <p:cNvPr id="0" name="Object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22350" y="2874963"/>
                        <a:ext cx="3111500" cy="1536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normAutofit/>
          </a:bodyPr>
          <a:lstStyle/>
          <a:p>
            <a:r>
              <a:rPr lang="en-US" smtClean="0"/>
              <a:t>Graphing Ordered Pairs</a:t>
            </a:r>
          </a:p>
        </p:txBody>
      </p:sp>
      <p:sp>
        <p:nvSpPr>
          <p:cNvPr id="3" name="Content Placeholder 2"/>
          <p:cNvSpPr>
            <a:spLocks noGrp="1"/>
          </p:cNvSpPr>
          <p:nvPr>
            <p:ph idx="1"/>
          </p:nvPr>
        </p:nvSpPr>
        <p:spPr>
          <a:xfrm>
            <a:off x="457200" y="1280160"/>
            <a:ext cx="8229600" cy="1471172"/>
          </a:xfrm>
          <a:solidFill>
            <a:srgbClr val="FFFFCC"/>
          </a:solidFill>
          <a:ln w="28575">
            <a:solidFill>
              <a:srgbClr val="000000"/>
            </a:solidFill>
          </a:ln>
        </p:spPr>
        <p:txBody>
          <a:bodyPr>
            <a:spAutoFit/>
          </a:bodyPr>
          <a:lstStyle/>
          <a:p>
            <a:pPr algn="ctr">
              <a:buFont typeface="Courier New" pitchFamily="49" charset="0"/>
              <a:buNone/>
              <a:defRPr/>
            </a:pPr>
            <a:r>
              <a:rPr lang="en-US" b="1" dirty="0" smtClean="0">
                <a:solidFill>
                  <a:srgbClr val="000000"/>
                </a:solidFill>
              </a:rPr>
              <a:t>One-to-One Correspondence</a:t>
            </a:r>
          </a:p>
          <a:p>
            <a:pPr marL="0" indent="0">
              <a:buFont typeface="Courier New" pitchFamily="49" charset="0"/>
              <a:buNone/>
              <a:defRPr/>
            </a:pPr>
            <a:r>
              <a:rPr lang="en-US" dirty="0" smtClean="0">
                <a:solidFill>
                  <a:srgbClr val="000000"/>
                </a:solidFill>
              </a:rPr>
              <a:t>There is a one-to-one correspondence between points in a plane and ordered pairs of real numbers.</a:t>
            </a:r>
            <a:endParaRPr lang="en-US" dirty="0">
              <a:solidFill>
                <a:srgbClr val="000000"/>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normAutofit/>
          </a:bodyPr>
          <a:lstStyle/>
          <a:p>
            <a:r>
              <a:rPr lang="en-US" smtClean="0"/>
              <a:t>Example 1: Graphing the Ordered Pairs</a:t>
            </a:r>
          </a:p>
        </p:txBody>
      </p:sp>
      <p:sp>
        <p:nvSpPr>
          <p:cNvPr id="3" name="Content Placeholder 2"/>
          <p:cNvSpPr>
            <a:spLocks noGrp="1"/>
          </p:cNvSpPr>
          <p:nvPr>
            <p:ph idx="1"/>
          </p:nvPr>
        </p:nvSpPr>
        <p:spPr/>
        <p:txBody>
          <a:bodyPr>
            <a:normAutofit/>
          </a:bodyPr>
          <a:lstStyle/>
          <a:p>
            <a:pPr>
              <a:buFont typeface="Courier New" pitchFamily="49" charset="0"/>
              <a:buNone/>
              <a:defRPr/>
            </a:pPr>
            <a:r>
              <a:rPr lang="en-US" dirty="0" smtClean="0"/>
              <a:t>Graph the sets of ordered pairs. </a:t>
            </a:r>
          </a:p>
          <a:p>
            <a:pPr marL="0" indent="0">
              <a:buFont typeface="Courier New" pitchFamily="49" charset="0"/>
              <a:buNone/>
              <a:tabLst>
                <a:tab pos="465138" algn="l"/>
              </a:tabLst>
              <a:defRPr/>
            </a:pPr>
            <a:r>
              <a:rPr lang="en-US" b="1" dirty="0" smtClean="0"/>
              <a:t>a.	</a:t>
            </a:r>
            <a:r>
              <a:rPr lang="en-US" dirty="0" smtClean="0">
                <a:solidFill>
                  <a:srgbClr val="0000FF"/>
                </a:solidFill>
              </a:rPr>
              <a:t>{(−2, 1), (−1, −4), (0, 2), (1, 3), (2, −3)}</a:t>
            </a:r>
            <a:r>
              <a:rPr lang="en-US" b="1" dirty="0" smtClean="0">
                <a:solidFill>
                  <a:srgbClr val="0000FF"/>
                </a:solidFill>
              </a:rPr>
              <a:t> </a:t>
            </a:r>
          </a:p>
          <a:p>
            <a:pPr marL="0" indent="0">
              <a:buFont typeface="Courier New" pitchFamily="49" charset="0"/>
              <a:buNone/>
              <a:defRPr/>
            </a:pPr>
            <a:r>
              <a:rPr lang="en-US" dirty="0" smtClean="0"/>
              <a:t>(</a:t>
            </a:r>
            <a:r>
              <a:rPr lang="en-US" b="1" dirty="0" smtClean="0"/>
              <a:t>Note: </a:t>
            </a:r>
            <a:r>
              <a:rPr lang="en-US" dirty="0" smtClean="0"/>
              <a:t>The listing of ordered pairs within the braces can be in any order.)</a:t>
            </a:r>
          </a:p>
          <a:p>
            <a:pPr>
              <a:buFont typeface="Courier New" pitchFamily="49" charset="0"/>
              <a:buNone/>
              <a:defRPr/>
            </a:pPr>
            <a:r>
              <a:rPr lang="en-US" b="1" dirty="0" smtClean="0"/>
              <a:t>Solution: </a:t>
            </a:r>
          </a:p>
          <a:p>
            <a:pPr>
              <a:buFont typeface="Courier New" pitchFamily="49" charset="0"/>
              <a:buNone/>
              <a:defRPr/>
            </a:pPr>
            <a:r>
              <a:rPr lang="en-US" b="1" dirty="0" smtClean="0"/>
              <a:t>To locate each point, start at the origin, and: </a:t>
            </a:r>
          </a:p>
          <a:p>
            <a:pPr>
              <a:buFont typeface="Courier New" pitchFamily="49" charset="0"/>
              <a:buNone/>
              <a:defRPr/>
            </a:pPr>
            <a:r>
              <a:rPr lang="en-US" dirty="0" smtClean="0"/>
              <a:t>For </a:t>
            </a:r>
            <a:r>
              <a:rPr lang="en-US" dirty="0" smtClean="0">
                <a:solidFill>
                  <a:srgbClr val="0000FF"/>
                </a:solidFill>
              </a:rPr>
              <a:t>(−2, 1),</a:t>
            </a:r>
            <a:r>
              <a:rPr lang="en-US" dirty="0" smtClean="0"/>
              <a:t> </a:t>
            </a:r>
            <a:r>
              <a:rPr lang="en-US" dirty="0" smtClean="0">
                <a:solidFill>
                  <a:srgbClr val="FF0000"/>
                </a:solidFill>
              </a:rPr>
              <a:t>move 2 units left and 1 unit up. </a:t>
            </a:r>
          </a:p>
          <a:p>
            <a:pPr>
              <a:buFont typeface="Courier New" pitchFamily="49" charset="0"/>
              <a:buNone/>
              <a:defRPr/>
            </a:pPr>
            <a:r>
              <a:rPr lang="en-US" dirty="0" smtClean="0"/>
              <a:t>For </a:t>
            </a:r>
            <a:r>
              <a:rPr lang="en-US" dirty="0" smtClean="0">
                <a:solidFill>
                  <a:srgbClr val="0000FF"/>
                </a:solidFill>
              </a:rPr>
              <a:t>(−1, −4), </a:t>
            </a:r>
            <a:r>
              <a:rPr lang="en-US" dirty="0" smtClean="0">
                <a:solidFill>
                  <a:srgbClr val="FF0000"/>
                </a:solidFill>
              </a:rPr>
              <a:t>move 1 unit left and 4 units down. </a:t>
            </a:r>
          </a:p>
          <a:p>
            <a:pPr>
              <a:buFont typeface="Courier New" pitchFamily="49" charset="0"/>
              <a:buNone/>
              <a:defRPr/>
            </a:pPr>
            <a:r>
              <a:rPr lang="en-US" dirty="0" smtClean="0"/>
              <a:t>For </a:t>
            </a:r>
            <a:r>
              <a:rPr lang="en-US" dirty="0" smtClean="0">
                <a:solidFill>
                  <a:srgbClr val="0000FF"/>
                </a:solidFill>
              </a:rPr>
              <a:t>(0, 2), </a:t>
            </a:r>
            <a:r>
              <a:rPr lang="en-US" dirty="0" smtClean="0">
                <a:solidFill>
                  <a:srgbClr val="FF0000"/>
                </a:solidFill>
              </a:rPr>
              <a:t>move no units left or right and 2 units up.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normAutofit/>
          </a:bodyPr>
          <a:lstStyle/>
          <a:p>
            <a:r>
              <a:rPr lang="en-US" smtClean="0"/>
              <a:t>Example 1: Graphing the Ordered Pairs (cont.)</a:t>
            </a:r>
          </a:p>
        </p:txBody>
      </p:sp>
      <p:sp>
        <p:nvSpPr>
          <p:cNvPr id="18435" name="Content Placeholder 2"/>
          <p:cNvSpPr>
            <a:spLocks noGrp="1"/>
          </p:cNvSpPr>
          <p:nvPr>
            <p:ph idx="1"/>
          </p:nvPr>
        </p:nvSpPr>
        <p:spPr/>
        <p:txBody>
          <a:bodyPr/>
          <a:lstStyle/>
          <a:p>
            <a:pPr>
              <a:buFont typeface="Courier New" pitchFamily="49" charset="0"/>
              <a:buNone/>
            </a:pPr>
            <a:r>
              <a:rPr lang="en-US" dirty="0" smtClean="0"/>
              <a:t>For </a:t>
            </a:r>
            <a:r>
              <a:rPr lang="en-US" dirty="0" smtClean="0">
                <a:solidFill>
                  <a:srgbClr val="0000FF"/>
                </a:solidFill>
              </a:rPr>
              <a:t>(1, 3), </a:t>
            </a:r>
            <a:r>
              <a:rPr lang="en-US" dirty="0" smtClean="0">
                <a:solidFill>
                  <a:srgbClr val="FF0000"/>
                </a:solidFill>
              </a:rPr>
              <a:t>move 1 unit right and 3 units up. </a:t>
            </a:r>
          </a:p>
          <a:p>
            <a:pPr>
              <a:buFont typeface="Courier New" pitchFamily="49" charset="0"/>
              <a:buNone/>
            </a:pPr>
            <a:r>
              <a:rPr lang="en-US" dirty="0" smtClean="0"/>
              <a:t>For </a:t>
            </a:r>
            <a:r>
              <a:rPr lang="en-US" dirty="0" smtClean="0">
                <a:solidFill>
                  <a:srgbClr val="0000FF"/>
                </a:solidFill>
              </a:rPr>
              <a:t>(2, −3), </a:t>
            </a:r>
            <a:r>
              <a:rPr lang="en-US" dirty="0" smtClean="0">
                <a:solidFill>
                  <a:srgbClr val="FF0000"/>
                </a:solidFill>
              </a:rPr>
              <a:t>move 2 units right and 3 units down.</a:t>
            </a:r>
          </a:p>
        </p:txBody>
      </p:sp>
      <p:pic>
        <p:nvPicPr>
          <p:cNvPr id="18436" name="Picture 3" descr="sample.png"/>
          <p:cNvPicPr>
            <a:picLocks noChangeAspect="1"/>
          </p:cNvPicPr>
          <p:nvPr/>
        </p:nvPicPr>
        <p:blipFill>
          <a:blip r:embed="rId2"/>
          <a:srcRect r="2381"/>
          <a:stretch>
            <a:fillRect/>
          </a:stretch>
        </p:blipFill>
        <p:spPr bwMode="auto">
          <a:xfrm>
            <a:off x="2880360" y="2438400"/>
            <a:ext cx="3383280" cy="3404367"/>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43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43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normAutofit/>
          </a:bodyPr>
          <a:lstStyle/>
          <a:p>
            <a:r>
              <a:rPr lang="en-US" smtClean="0"/>
              <a:t>Example 1: Graphing the Ordered Pairs (cont.)</a:t>
            </a:r>
          </a:p>
        </p:txBody>
      </p:sp>
      <p:sp>
        <p:nvSpPr>
          <p:cNvPr id="3" name="Content Placeholder 2"/>
          <p:cNvSpPr>
            <a:spLocks noGrp="1"/>
          </p:cNvSpPr>
          <p:nvPr>
            <p:ph idx="1"/>
          </p:nvPr>
        </p:nvSpPr>
        <p:spPr/>
        <p:txBody>
          <a:bodyPr/>
          <a:lstStyle/>
          <a:p>
            <a:pPr marL="0" indent="0">
              <a:buFont typeface="Courier New" pitchFamily="49" charset="0"/>
              <a:buNone/>
              <a:tabLst>
                <a:tab pos="465138" algn="l"/>
              </a:tabLst>
              <a:defRPr/>
            </a:pPr>
            <a:r>
              <a:rPr lang="en-US" b="1" dirty="0" smtClean="0"/>
              <a:t>b.	</a:t>
            </a:r>
            <a:r>
              <a:rPr lang="en-US" dirty="0" smtClean="0">
                <a:solidFill>
                  <a:srgbClr val="0000FF"/>
                </a:solidFill>
              </a:rPr>
              <a:t>{(−1, 3), (0, 1), (1, −1), (2, −3), (3, −5)}</a:t>
            </a:r>
          </a:p>
          <a:p>
            <a:pPr marL="0" indent="0">
              <a:buFont typeface="Courier New" pitchFamily="49" charset="0"/>
              <a:buNone/>
              <a:tabLst>
                <a:tab pos="465138" algn="l"/>
              </a:tabLst>
              <a:defRPr/>
            </a:pPr>
            <a:r>
              <a:rPr lang="en-US" b="1" dirty="0" smtClean="0"/>
              <a:t>Solution:</a:t>
            </a:r>
          </a:p>
          <a:p>
            <a:pPr marL="0" indent="0">
              <a:buFont typeface="Courier New" pitchFamily="49" charset="0"/>
              <a:buNone/>
              <a:tabLst>
                <a:tab pos="465138" algn="l"/>
              </a:tabLst>
              <a:defRPr/>
            </a:pPr>
            <a:r>
              <a:rPr lang="en-US" dirty="0" smtClean="0"/>
              <a:t>To locate points; start at the origin, move left or right for the </a:t>
            </a:r>
            <a:r>
              <a:rPr lang="en-US" i="1" dirty="0" smtClean="0"/>
              <a:t>x</a:t>
            </a:r>
            <a:r>
              <a:rPr lang="en-US" dirty="0" smtClean="0"/>
              <a:t>-coordinate and up or down for the                   </a:t>
            </a:r>
            <a:r>
              <a:rPr lang="en-US" i="1" dirty="0" smtClean="0"/>
              <a:t>y</a:t>
            </a:r>
            <a:r>
              <a:rPr lang="en-US" dirty="0" smtClean="0"/>
              <a:t>-coordinate.</a:t>
            </a:r>
            <a:r>
              <a:rPr lang="en-US" i="1" dirty="0" smtClean="0"/>
              <a:t> </a:t>
            </a:r>
          </a:p>
          <a:p>
            <a:pPr>
              <a:buFont typeface="Courier New" pitchFamily="49" charset="0"/>
              <a:buNone/>
              <a:defRPr/>
            </a:pPr>
            <a:r>
              <a:rPr lang="en-US" dirty="0" smtClean="0"/>
              <a:t>For </a:t>
            </a:r>
            <a:r>
              <a:rPr lang="en-US" dirty="0" smtClean="0">
                <a:solidFill>
                  <a:srgbClr val="0000FF"/>
                </a:solidFill>
              </a:rPr>
              <a:t>(−1, 3), </a:t>
            </a:r>
            <a:r>
              <a:rPr lang="en-US" dirty="0" smtClean="0">
                <a:solidFill>
                  <a:srgbClr val="FF0000"/>
                </a:solidFill>
              </a:rPr>
              <a:t>move 1 unit left and 3 units up. </a:t>
            </a:r>
          </a:p>
          <a:p>
            <a:pPr>
              <a:buFont typeface="Courier New" pitchFamily="49" charset="0"/>
              <a:buNone/>
              <a:defRPr/>
            </a:pPr>
            <a:r>
              <a:rPr lang="en-US" dirty="0" smtClean="0"/>
              <a:t>For </a:t>
            </a:r>
            <a:r>
              <a:rPr lang="en-US" dirty="0" smtClean="0">
                <a:solidFill>
                  <a:srgbClr val="0000FF"/>
                </a:solidFill>
              </a:rPr>
              <a:t>(0, 1), </a:t>
            </a:r>
            <a:r>
              <a:rPr lang="en-US" dirty="0" smtClean="0">
                <a:solidFill>
                  <a:srgbClr val="FF0000"/>
                </a:solidFill>
              </a:rPr>
              <a:t>move no units left or right and 1 unit up. </a:t>
            </a:r>
          </a:p>
          <a:p>
            <a:pPr>
              <a:buFont typeface="Courier New" pitchFamily="49" charset="0"/>
              <a:buNone/>
              <a:defRPr/>
            </a:pPr>
            <a:r>
              <a:rPr lang="en-US" dirty="0" smtClean="0"/>
              <a:t>For </a:t>
            </a:r>
            <a:r>
              <a:rPr lang="en-US" dirty="0" smtClean="0">
                <a:solidFill>
                  <a:srgbClr val="0000FF"/>
                </a:solidFill>
              </a:rPr>
              <a:t>(1, −1), </a:t>
            </a:r>
            <a:r>
              <a:rPr lang="en-US" dirty="0" smtClean="0">
                <a:solidFill>
                  <a:srgbClr val="FF0000"/>
                </a:solidFill>
              </a:rPr>
              <a:t>move 1 unit right and 1 unit down.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normAutofit/>
          </a:bodyPr>
          <a:lstStyle/>
          <a:p>
            <a:r>
              <a:rPr lang="en-US" smtClean="0"/>
              <a:t>Example 1: Graphing the Ordered Pairs (cont.)</a:t>
            </a:r>
          </a:p>
        </p:txBody>
      </p:sp>
      <p:sp>
        <p:nvSpPr>
          <p:cNvPr id="20483" name="Content Placeholder 2"/>
          <p:cNvSpPr>
            <a:spLocks noGrp="1"/>
          </p:cNvSpPr>
          <p:nvPr>
            <p:ph idx="1"/>
          </p:nvPr>
        </p:nvSpPr>
        <p:spPr/>
        <p:txBody>
          <a:bodyPr>
            <a:spAutoFit/>
          </a:bodyPr>
          <a:lstStyle/>
          <a:p>
            <a:pPr>
              <a:buFont typeface="Courier New" pitchFamily="49" charset="0"/>
              <a:buNone/>
            </a:pPr>
            <a:r>
              <a:rPr lang="en-US" dirty="0" smtClean="0"/>
              <a:t>For </a:t>
            </a:r>
            <a:r>
              <a:rPr lang="en-US" dirty="0" smtClean="0">
                <a:solidFill>
                  <a:srgbClr val="0000FF"/>
                </a:solidFill>
              </a:rPr>
              <a:t>(2, −3), </a:t>
            </a:r>
            <a:r>
              <a:rPr lang="en-US" dirty="0" smtClean="0">
                <a:solidFill>
                  <a:srgbClr val="FF0000"/>
                </a:solidFill>
              </a:rPr>
              <a:t>move 2 units right and 3 units down. </a:t>
            </a:r>
          </a:p>
          <a:p>
            <a:pPr>
              <a:buFont typeface="Courier New" pitchFamily="49" charset="0"/>
              <a:buNone/>
            </a:pPr>
            <a:r>
              <a:rPr lang="en-US" dirty="0" smtClean="0"/>
              <a:t>For </a:t>
            </a:r>
            <a:r>
              <a:rPr lang="en-US" dirty="0" smtClean="0">
                <a:solidFill>
                  <a:srgbClr val="0000FF"/>
                </a:solidFill>
              </a:rPr>
              <a:t>(3, −5), </a:t>
            </a:r>
            <a:r>
              <a:rPr lang="en-US" dirty="0" smtClean="0">
                <a:solidFill>
                  <a:srgbClr val="FF0000"/>
                </a:solidFill>
              </a:rPr>
              <a:t>move 3 units right and 5 units down.</a:t>
            </a:r>
          </a:p>
        </p:txBody>
      </p:sp>
      <p:pic>
        <p:nvPicPr>
          <p:cNvPr id="20484" name="Picture 3" descr="sample.png"/>
          <p:cNvPicPr>
            <a:picLocks noChangeAspect="1"/>
          </p:cNvPicPr>
          <p:nvPr/>
        </p:nvPicPr>
        <p:blipFill>
          <a:blip r:embed="rId2"/>
          <a:srcRect r="3102"/>
          <a:stretch>
            <a:fillRect/>
          </a:stretch>
        </p:blipFill>
        <p:spPr bwMode="auto">
          <a:xfrm>
            <a:off x="2834640" y="2399369"/>
            <a:ext cx="3474720" cy="3517094"/>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48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48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8" name="Title 1"/>
          <p:cNvSpPr>
            <a:spLocks noGrp="1"/>
          </p:cNvSpPr>
          <p:nvPr>
            <p:ph type="title"/>
          </p:nvPr>
        </p:nvSpPr>
        <p:spPr/>
        <p:txBody>
          <a:bodyPr>
            <a:normAutofit/>
          </a:bodyPr>
          <a:lstStyle/>
          <a:p>
            <a:r>
              <a:rPr lang="en-US" smtClean="0"/>
              <a:t>Example 2: Determining Ordered Pairs</a:t>
            </a:r>
          </a:p>
        </p:txBody>
      </p:sp>
      <p:sp>
        <p:nvSpPr>
          <p:cNvPr id="3" name="Content Placeholder 2"/>
          <p:cNvSpPr>
            <a:spLocks noGrp="1"/>
          </p:cNvSpPr>
          <p:nvPr>
            <p:ph idx="1"/>
          </p:nvPr>
        </p:nvSpPr>
        <p:spPr/>
        <p:txBody>
          <a:bodyPr/>
          <a:lstStyle/>
          <a:p>
            <a:pPr marL="0" indent="0">
              <a:spcBef>
                <a:spcPts val="0"/>
              </a:spcBef>
              <a:buFont typeface="Courier New" pitchFamily="49" charset="0"/>
              <a:buNone/>
              <a:tabLst>
                <a:tab pos="465138" algn="l"/>
              </a:tabLst>
              <a:defRPr/>
            </a:pPr>
            <a:r>
              <a:rPr lang="en-US" b="1" dirty="0" smtClean="0"/>
              <a:t>a.	</a:t>
            </a:r>
            <a:r>
              <a:rPr lang="en-US" dirty="0" smtClean="0"/>
              <a:t>Determine which, if any, of the ordered pairs </a:t>
            </a:r>
            <a:r>
              <a:rPr lang="en-US" dirty="0" smtClean="0">
                <a:solidFill>
                  <a:srgbClr val="0000FF"/>
                </a:solidFill>
              </a:rPr>
              <a:t>(0, −2),</a:t>
            </a:r>
          </a:p>
          <a:p>
            <a:pPr marL="0" indent="0">
              <a:lnSpc>
                <a:spcPct val="200000"/>
              </a:lnSpc>
              <a:spcBef>
                <a:spcPts val="0"/>
              </a:spcBef>
              <a:buFont typeface="Courier New" pitchFamily="49" charset="0"/>
              <a:buNone/>
              <a:tabLst>
                <a:tab pos="465138" algn="l"/>
              </a:tabLst>
              <a:defRPr/>
            </a:pPr>
            <a:r>
              <a:rPr lang="en-US" dirty="0" smtClean="0"/>
              <a:t> 	              and </a:t>
            </a:r>
            <a:r>
              <a:rPr lang="en-US" dirty="0" smtClean="0">
                <a:solidFill>
                  <a:srgbClr val="0000FF"/>
                </a:solidFill>
              </a:rPr>
              <a:t>(2, 5) </a:t>
            </a:r>
            <a:r>
              <a:rPr lang="en-US" dirty="0" smtClean="0"/>
              <a:t>satisfy the equation </a:t>
            </a:r>
            <a:r>
              <a:rPr lang="en-US" i="1" dirty="0" smtClean="0">
                <a:solidFill>
                  <a:srgbClr val="0000FF"/>
                </a:solidFill>
              </a:rPr>
              <a:t>y </a:t>
            </a:r>
            <a:r>
              <a:rPr lang="en-US" dirty="0" smtClean="0">
                <a:solidFill>
                  <a:srgbClr val="0000FF"/>
                </a:solidFill>
              </a:rPr>
              <a:t>= 3</a:t>
            </a:r>
            <a:r>
              <a:rPr lang="en-US" i="1" dirty="0" smtClean="0">
                <a:solidFill>
                  <a:srgbClr val="0000FF"/>
                </a:solidFill>
              </a:rPr>
              <a:t>x − </a:t>
            </a:r>
            <a:r>
              <a:rPr lang="en-US" dirty="0" smtClean="0">
                <a:solidFill>
                  <a:srgbClr val="0000FF"/>
                </a:solidFill>
              </a:rPr>
              <a:t>2</a:t>
            </a:r>
            <a:r>
              <a:rPr lang="en-US" dirty="0" smtClean="0"/>
              <a:t>.</a:t>
            </a:r>
            <a:r>
              <a:rPr lang="en-US" i="1" dirty="0" smtClean="0"/>
              <a:t> </a:t>
            </a:r>
          </a:p>
          <a:p>
            <a:pPr>
              <a:lnSpc>
                <a:spcPct val="200000"/>
              </a:lnSpc>
              <a:buFont typeface="Courier New" pitchFamily="49" charset="0"/>
              <a:buNone/>
              <a:defRPr/>
            </a:pPr>
            <a:r>
              <a:rPr lang="en-US" b="1" dirty="0" smtClean="0"/>
              <a:t>Solution: </a:t>
            </a:r>
          </a:p>
          <a:p>
            <a:pPr marL="0" indent="0">
              <a:spcBef>
                <a:spcPts val="0"/>
              </a:spcBef>
              <a:buFont typeface="Courier New" pitchFamily="49" charset="0"/>
              <a:buNone/>
              <a:tabLst>
                <a:tab pos="465138" algn="l"/>
              </a:tabLst>
              <a:defRPr/>
            </a:pPr>
            <a:r>
              <a:rPr lang="en-US" dirty="0" smtClean="0"/>
              <a:t>We will substitute 0,       and 2 for </a:t>
            </a:r>
            <a:r>
              <a:rPr lang="en-US" i="1" dirty="0" smtClean="0"/>
              <a:t>x </a:t>
            </a:r>
            <a:r>
              <a:rPr lang="en-US" dirty="0" smtClean="0"/>
              <a:t>and see if the</a:t>
            </a:r>
          </a:p>
          <a:p>
            <a:pPr marL="0" indent="0">
              <a:spcBef>
                <a:spcPts val="1200"/>
              </a:spcBef>
              <a:buFont typeface="Courier New" pitchFamily="49" charset="0"/>
              <a:buNone/>
              <a:tabLst>
                <a:tab pos="465138" algn="l"/>
              </a:tabLst>
              <a:defRPr/>
            </a:pPr>
            <a:r>
              <a:rPr lang="en-US" dirty="0" smtClean="0"/>
              <a:t>corresponding </a:t>
            </a:r>
            <a:r>
              <a:rPr lang="en-US" i="1" dirty="0" smtClean="0"/>
              <a:t>y</a:t>
            </a:r>
            <a:r>
              <a:rPr lang="en-US" dirty="0" smtClean="0"/>
              <a:t>-values match those in the given ordered pairs.</a:t>
            </a:r>
            <a:r>
              <a:rPr lang="en-US" i="1" dirty="0" smtClean="0"/>
              <a:t> </a:t>
            </a:r>
            <a:endParaRPr lang="en-US" dirty="0"/>
          </a:p>
        </p:txBody>
      </p:sp>
      <p:graphicFrame>
        <p:nvGraphicFramePr>
          <p:cNvPr id="1026" name="Object 2"/>
          <p:cNvGraphicFramePr>
            <a:graphicFrameLocks noChangeAspect="1"/>
          </p:cNvGraphicFramePr>
          <p:nvPr/>
        </p:nvGraphicFramePr>
        <p:xfrm>
          <a:off x="984250" y="1866900"/>
          <a:ext cx="1117600" cy="927100"/>
        </p:xfrm>
        <a:graphic>
          <a:graphicData uri="http://schemas.openxmlformats.org/presentationml/2006/ole">
            <mc:AlternateContent xmlns:mc="http://schemas.openxmlformats.org/markup-compatibility/2006">
              <mc:Choice xmlns:v="urn:schemas-microsoft-com:vml" Requires="v">
                <p:oleObj spid="_x0000_s1030" name="Equation" r:id="rId3" imgW="1117440" imgH="927000" progId="Equation.DSMT4">
                  <p:embed/>
                </p:oleObj>
              </mc:Choice>
              <mc:Fallback>
                <p:oleObj name="Equation" r:id="rId3" imgW="1117440" imgH="92700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84250" y="1866900"/>
                        <a:ext cx="11176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7" name="Object 3"/>
          <p:cNvGraphicFramePr>
            <a:graphicFrameLocks noChangeAspect="1"/>
          </p:cNvGraphicFramePr>
          <p:nvPr/>
        </p:nvGraphicFramePr>
        <p:xfrm>
          <a:off x="3590925" y="3352800"/>
          <a:ext cx="368300" cy="838200"/>
        </p:xfrm>
        <a:graphic>
          <a:graphicData uri="http://schemas.openxmlformats.org/presentationml/2006/ole">
            <mc:AlternateContent xmlns:mc="http://schemas.openxmlformats.org/markup-compatibility/2006">
              <mc:Choice xmlns:v="urn:schemas-microsoft-com:vml" Requires="v">
                <p:oleObj spid="_x0000_s1031" name="Equation" r:id="rId5" imgW="368280" imgH="838080" progId="Equation.DSMT4">
                  <p:embed/>
                </p:oleObj>
              </mc:Choice>
              <mc:Fallback>
                <p:oleObj name="Equation" r:id="rId5" imgW="368280" imgH="838080" progId="Equation.DSMT4">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590925" y="3352800"/>
                        <a:ext cx="368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0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Title 1"/>
          <p:cNvSpPr>
            <a:spLocks noGrp="1"/>
          </p:cNvSpPr>
          <p:nvPr>
            <p:ph type="title"/>
          </p:nvPr>
        </p:nvSpPr>
        <p:spPr/>
        <p:txBody>
          <a:bodyPr>
            <a:normAutofit/>
          </a:bodyPr>
          <a:lstStyle/>
          <a:p>
            <a:r>
              <a:rPr lang="en-US" smtClean="0"/>
              <a:t>Example 2: Determining Ordered Pairs (cont.)</a:t>
            </a:r>
          </a:p>
        </p:txBody>
      </p:sp>
      <p:sp>
        <p:nvSpPr>
          <p:cNvPr id="2052" name="Content Placeholder 2"/>
          <p:cNvSpPr>
            <a:spLocks noGrp="1"/>
          </p:cNvSpPr>
          <p:nvPr>
            <p:ph idx="1"/>
          </p:nvPr>
        </p:nvSpPr>
        <p:spPr>
          <a:xfrm>
            <a:off x="457200" y="4038600"/>
            <a:ext cx="8229600" cy="954107"/>
          </a:xfrm>
          <a:solidFill>
            <a:schemeClr val="bg2"/>
          </a:solidFill>
        </p:spPr>
        <p:txBody>
          <a:bodyPr>
            <a:spAutoFit/>
          </a:bodyPr>
          <a:lstStyle/>
          <a:p>
            <a:pPr marL="0" indent="0">
              <a:buFont typeface="Courier New" pitchFamily="49" charset="0"/>
              <a:buNone/>
            </a:pPr>
            <a:r>
              <a:rPr lang="en-US" dirty="0" smtClean="0"/>
              <a:t>The point </a:t>
            </a:r>
            <a:r>
              <a:rPr lang="en-US" dirty="0" smtClean="0">
                <a:solidFill>
                  <a:srgbClr val="FF0000"/>
                </a:solidFill>
              </a:rPr>
              <a:t>(2, 5) does not satisfy the equation </a:t>
            </a:r>
            <a:r>
              <a:rPr lang="en-US" i="1" dirty="0" smtClean="0"/>
              <a:t>y </a:t>
            </a:r>
            <a:r>
              <a:rPr lang="en-US" dirty="0" smtClean="0"/>
              <a:t>= 3</a:t>
            </a:r>
            <a:r>
              <a:rPr lang="en-US" i="1" dirty="0" smtClean="0"/>
              <a:t>x</a:t>
            </a:r>
            <a:r>
              <a:rPr lang="en-US" dirty="0" smtClean="0"/>
              <a:t> </a:t>
            </a:r>
            <a:r>
              <a:rPr lang="en-US" i="1" dirty="0" smtClean="0"/>
              <a:t>− </a:t>
            </a:r>
            <a:r>
              <a:rPr lang="en-US" dirty="0" smtClean="0"/>
              <a:t>2</a:t>
            </a:r>
            <a:r>
              <a:rPr lang="en-US" i="1" dirty="0" smtClean="0"/>
              <a:t> </a:t>
            </a:r>
            <a:r>
              <a:rPr lang="en-US" dirty="0" smtClean="0"/>
              <a:t>because, as just illustrated,</a:t>
            </a:r>
            <a:r>
              <a:rPr lang="en-US" i="1" dirty="0" smtClean="0"/>
              <a:t> y </a:t>
            </a:r>
            <a:r>
              <a:rPr lang="en-US" dirty="0" smtClean="0"/>
              <a:t>= 4 when</a:t>
            </a:r>
            <a:r>
              <a:rPr lang="en-US" i="1" dirty="0" smtClean="0"/>
              <a:t> x </a:t>
            </a:r>
            <a:r>
              <a:rPr lang="en-US" dirty="0" smtClean="0"/>
              <a:t>= 2.</a:t>
            </a:r>
          </a:p>
        </p:txBody>
      </p:sp>
      <p:graphicFrame>
        <p:nvGraphicFramePr>
          <p:cNvPr id="2" name="Object 3"/>
          <p:cNvGraphicFramePr>
            <a:graphicFrameLocks noChangeAspect="1"/>
          </p:cNvGraphicFramePr>
          <p:nvPr/>
        </p:nvGraphicFramePr>
        <p:xfrm>
          <a:off x="533400" y="3194050"/>
          <a:ext cx="7924800" cy="469900"/>
        </p:xfrm>
        <a:graphic>
          <a:graphicData uri="http://schemas.openxmlformats.org/presentationml/2006/ole">
            <mc:AlternateContent xmlns:mc="http://schemas.openxmlformats.org/markup-compatibility/2006">
              <mc:Choice xmlns:v="urn:schemas-microsoft-com:vml" Requires="v">
                <p:oleObj spid="_x0000_s2057" name="Equation" r:id="rId3" imgW="7924680" imgH="469800" progId="Equation.DSMT4">
                  <p:embed/>
                </p:oleObj>
              </mc:Choice>
              <mc:Fallback>
                <p:oleObj name="Equation" r:id="rId3" imgW="7924680" imgH="4698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3194050"/>
                        <a:ext cx="7924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 name="Object 4"/>
          <p:cNvGraphicFramePr>
            <a:graphicFrameLocks noChangeAspect="1"/>
          </p:cNvGraphicFramePr>
          <p:nvPr/>
        </p:nvGraphicFramePr>
        <p:xfrm>
          <a:off x="533400" y="2021205"/>
          <a:ext cx="8115300" cy="927100"/>
        </p:xfrm>
        <a:graphic>
          <a:graphicData uri="http://schemas.openxmlformats.org/presentationml/2006/ole">
            <mc:AlternateContent xmlns:mc="http://schemas.openxmlformats.org/markup-compatibility/2006">
              <mc:Choice xmlns:v="urn:schemas-microsoft-com:vml" Requires="v">
                <p:oleObj spid="_x0000_s2058" name="Equation" r:id="rId5" imgW="8115120" imgH="927000" progId="Equation.DSMT4">
                  <p:embed/>
                </p:oleObj>
              </mc:Choice>
              <mc:Fallback>
                <p:oleObj name="Equation" r:id="rId5" imgW="8115120" imgH="9270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3400" y="2021205"/>
                        <a:ext cx="81153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3" name="Object 5"/>
          <p:cNvGraphicFramePr>
            <a:graphicFrameLocks noChangeAspect="1"/>
          </p:cNvGraphicFramePr>
          <p:nvPr/>
        </p:nvGraphicFramePr>
        <p:xfrm>
          <a:off x="533400" y="1280160"/>
          <a:ext cx="8102600" cy="495300"/>
        </p:xfrm>
        <a:graphic>
          <a:graphicData uri="http://schemas.openxmlformats.org/presentationml/2006/ole">
            <mc:AlternateContent xmlns:mc="http://schemas.openxmlformats.org/markup-compatibility/2006">
              <mc:Choice xmlns:v="urn:schemas-microsoft-com:vml" Requires="v">
                <p:oleObj spid="_x0000_s2059" name="Equation" r:id="rId7" imgW="8102520" imgH="495000" progId="Equation.DSMT4">
                  <p:embed/>
                </p:oleObj>
              </mc:Choice>
              <mc:Fallback>
                <p:oleObj name="Equation" r:id="rId7" imgW="8102520" imgH="4950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33400" y="1280160"/>
                        <a:ext cx="81026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052">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2" grpId="0" uiExpand="1" build="p"/>
    </p:bld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93</TotalTime>
  <Words>512</Words>
  <Application>Microsoft Office PowerPoint</Application>
  <PresentationFormat>On-screen Show (4:3)</PresentationFormat>
  <Paragraphs>82</Paragraphs>
  <Slides>21</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21</vt:i4>
      </vt:variant>
    </vt:vector>
  </HeadingPairs>
  <TitlesOfParts>
    <vt:vector size="26" baseType="lpstr">
      <vt:lpstr>Calibri</vt:lpstr>
      <vt:lpstr>Courier New</vt:lpstr>
      <vt:lpstr>Arial</vt:lpstr>
      <vt:lpstr>Office Theme</vt:lpstr>
      <vt:lpstr>Equation</vt:lpstr>
      <vt:lpstr>Section 4.1</vt:lpstr>
      <vt:lpstr>Objectives</vt:lpstr>
      <vt:lpstr>Graphing Ordered Pairs</vt:lpstr>
      <vt:lpstr>Example 1: Graphing the Ordered Pairs</vt:lpstr>
      <vt:lpstr>Example 1: Graphing the Ordered Pairs (cont.)</vt:lpstr>
      <vt:lpstr>Example 1: Graphing the Ordered Pairs (cont.)</vt:lpstr>
      <vt:lpstr>Example 1: Graphing the Ordered Pairs (cont.)</vt:lpstr>
      <vt:lpstr>Example 2: Determining Ordered Pairs</vt:lpstr>
      <vt:lpstr>Example 2: Determining Ordered Pairs (cont.)</vt:lpstr>
      <vt:lpstr>Example 2: Determining Ordered Pairs (cont.)</vt:lpstr>
      <vt:lpstr>Example 2: Determining Ordered Pairs (cont.)</vt:lpstr>
      <vt:lpstr>Example 2: Determining Ordered Pairs (cont.)</vt:lpstr>
      <vt:lpstr>Example 2: Determining Ordered Pairs (cont.)</vt:lpstr>
      <vt:lpstr>Example 2: Determining Ordered Pairs (cont.)</vt:lpstr>
      <vt:lpstr>Graphing Ordered Pairs</vt:lpstr>
      <vt:lpstr>Graphing Ordered Pairs</vt:lpstr>
      <vt:lpstr>Example 3: Reading Points on a Graph</vt:lpstr>
      <vt:lpstr>Example 3: Reading Points on a Graph (cont.)</vt:lpstr>
      <vt:lpstr>Practice Problems</vt:lpstr>
      <vt:lpstr>Practice Problems (cont.)</vt:lpstr>
      <vt:lpstr>Practice Problem Answers</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Introductory Algebra</dc:title>
  <dc:creator>Hawkes Learning Systems</dc:creator>
  <cp:lastModifiedBy>ashish.samudre</cp:lastModifiedBy>
  <cp:revision>33</cp:revision>
  <dcterms:created xsi:type="dcterms:W3CDTF">2013-04-26T14:43:13Z</dcterms:created>
  <dcterms:modified xsi:type="dcterms:W3CDTF">2017-08-02T11:43:21Z</dcterms:modified>
</cp:coreProperties>
</file>