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1" r:id="rId13"/>
    <p:sldId id="269" r:id="rId14"/>
    <p:sldId id="270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CC"/>
    <a:srgbClr val="0000FF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24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17" Type="http://schemas.openxmlformats.org/officeDocument/2006/relationships/image" Target="../media/image28.wmf"/><Relationship Id="rId2" Type="http://schemas.openxmlformats.org/officeDocument/2006/relationships/image" Target="../media/image13.wmf"/><Relationship Id="rId16" Type="http://schemas.openxmlformats.org/officeDocument/2006/relationships/image" Target="../media/image27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5" Type="http://schemas.openxmlformats.org/officeDocument/2006/relationships/image" Target="../media/image2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339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473BA-C9DD-4190-96A7-957EC1C3C287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E9030-DADD-4B7B-A344-B1328346F1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41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9849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42.png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45.png"/><Relationship Id="rId4" Type="http://schemas.openxmlformats.org/officeDocument/2006/relationships/image" Target="../media/image4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34" Type="http://schemas.openxmlformats.org/officeDocument/2006/relationships/image" Target="../media/image27.wmf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3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29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2.wmf"/><Relationship Id="rId32" Type="http://schemas.openxmlformats.org/officeDocument/2006/relationships/image" Target="../media/image26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4.wmf"/><Relationship Id="rId36" Type="http://schemas.openxmlformats.org/officeDocument/2006/relationships/image" Target="../media/image28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5.wmf"/><Relationship Id="rId35" Type="http://schemas.openxmlformats.org/officeDocument/2006/relationships/oleObject" Target="../embeddings/oleObject26.bin"/><Relationship Id="rId8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Graphing Linear Equations in Two Variables: Ax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By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 smtClean="0">
                <a:solidFill>
                  <a:srgbClr val="1F497D"/>
                </a:solidFill>
              </a:rPr>
              <a:t> C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 − 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12 </a:t>
            </a:r>
          </a:p>
          <a:p>
            <a:pPr>
              <a:buFont typeface="Courier New" pitchFamily="49" charset="0"/>
              <a:buNone/>
              <a:defRPr/>
            </a:pPr>
            <a:r>
              <a:rPr lang="fr-FR" b="1" dirty="0" smtClean="0"/>
              <a:t>Solution: </a:t>
            </a:r>
          </a:p>
          <a:p>
            <a:pPr>
              <a:buFont typeface="Courier New" pitchFamily="49" charset="0"/>
              <a:buNone/>
              <a:defRPr/>
            </a:pPr>
            <a:endParaRPr lang="en-US" dirty="0" smtClean="0"/>
          </a:p>
          <a:p>
            <a:pPr>
              <a:buFont typeface="Courier New" pitchFamily="49" charset="0"/>
              <a:buNone/>
              <a:defRPr/>
            </a:pPr>
            <a:endParaRPr lang="en-US" dirty="0" smtClean="0"/>
          </a:p>
          <a:p>
            <a:pPr>
              <a:lnSpc>
                <a:spcPct val="200000"/>
              </a:lnSpc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9900"/>
                </a:solidFill>
              </a:rPr>
              <a:t>(0,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9900"/>
                </a:solidFill>
              </a:rPr>
              <a:t>4) </a:t>
            </a:r>
            <a:r>
              <a:rPr lang="en-US" dirty="0" smtClean="0"/>
              <a:t>is the </a:t>
            </a:r>
            <a:r>
              <a:rPr lang="en-US" i="1" dirty="0" smtClean="0"/>
              <a:t>y-</a:t>
            </a:r>
            <a:r>
              <a:rPr lang="en-US" dirty="0" smtClean="0"/>
              <a:t>intercept</a:t>
            </a:r>
            <a:r>
              <a:rPr lang="en-US" i="1" dirty="0" smtClean="0"/>
              <a:t>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FF00FF"/>
                </a:solidFill>
              </a:rPr>
              <a:t>(6, 0) </a:t>
            </a:r>
            <a:r>
              <a:rPr lang="en-US" dirty="0" smtClean="0"/>
              <a:t>is the </a:t>
            </a:r>
            <a:r>
              <a:rPr lang="en-US" i="1" dirty="0" smtClean="0"/>
              <a:t>x-</a:t>
            </a:r>
            <a:r>
              <a:rPr lang="en-US" dirty="0" smtClean="0"/>
              <a:t>intercept</a:t>
            </a:r>
            <a:r>
              <a:rPr lang="en-US" i="1" dirty="0" smtClean="0"/>
              <a:t> </a:t>
            </a:r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3186545"/>
          <a:ext cx="220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209680" imgH="355320" progId="Equation.DSMT4">
                  <p:embed/>
                </p:oleObj>
              </mc:Choice>
              <mc:Fallback>
                <p:oleObj name="Equation" r:id="rId3" imgW="22096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86545"/>
                        <a:ext cx="220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371600" y="3346145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pt-BR" smtClean="0"/>
              <a:t>Example 2: Graph Using the </a:t>
            </a:r>
            <a:r>
              <a:rPr lang="pt-BR" i="1" smtClean="0"/>
              <a:t>y-</a:t>
            </a:r>
            <a:r>
              <a:rPr lang="pt-BR" smtClean="0"/>
              <a:t>and</a:t>
            </a:r>
            <a:r>
              <a:rPr lang="pt-BR" i="1" smtClean="0"/>
              <a:t> x-</a:t>
            </a:r>
            <a:r>
              <a:rPr lang="pt-BR" smtClean="0"/>
              <a:t>Intercepts (cont.)</a:t>
            </a:r>
            <a:endParaRPr lang="en-US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30352" y="2667000"/>
          <a:ext cx="242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2425680" imgH="355320" progId="Equation.DSMT4">
                  <p:embed/>
                </p:oleObj>
              </mc:Choice>
              <mc:Fallback>
                <p:oleObj name="Equation" r:id="rId5" imgW="242568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2425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371600" y="282862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3" name="Picture 8" descr="sampl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19600" y="2057400"/>
            <a:ext cx="3657600" cy="359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3606800"/>
          <a:ext cx="220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2209680" imgH="355320" progId="Equation.DSMT4">
                  <p:embed/>
                </p:oleObj>
              </mc:Choice>
              <mc:Fallback>
                <p:oleObj name="Equation" r:id="rId3" imgW="22096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06800"/>
                        <a:ext cx="220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Lines that Contain the Origin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Graph the linear equation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/>
              <a:t>.</a:t>
            </a:r>
          </a:p>
          <a:p>
            <a:pPr>
              <a:buFont typeface="Courier New" pitchFamily="49" charset="0"/>
              <a:buNone/>
            </a:pPr>
            <a:r>
              <a:rPr lang="en-US" b="1" dirty="0" smtClean="0"/>
              <a:t>Solution:</a:t>
            </a:r>
          </a:p>
          <a:p>
            <a:pPr>
              <a:buFont typeface="Courier New" pitchFamily="49" charset="0"/>
              <a:buNone/>
            </a:pPr>
            <a:r>
              <a:rPr lang="en-US" dirty="0" smtClean="0"/>
              <a:t>Locate two points on the graph.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30352" y="3089565"/>
          <a:ext cx="220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2209680" imgH="355320" progId="Equation.DSMT4">
                  <p:embed/>
                </p:oleObj>
              </mc:Choice>
              <mc:Fallback>
                <p:oleObj name="Equation" r:id="rId5" imgW="220968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89565"/>
                        <a:ext cx="220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1452415" y="32512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452415" y="3768725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7" name="Picture 6" descr="sampl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05400" y="2362201"/>
            <a:ext cx="3657600" cy="359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and Vertical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pt-BR" b="1" dirty="0" smtClean="0">
                <a:solidFill>
                  <a:srgbClr val="000000"/>
                </a:solidFill>
              </a:rPr>
              <a:t>Horizontal and Vertical Lines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We can make the following two statements about horizontal and vertical lines: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The graph of any equation of the form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a 	</a:t>
            </a:r>
            <a:r>
              <a:rPr lang="en-US" b="1" dirty="0" smtClean="0">
                <a:solidFill>
                  <a:srgbClr val="C00000"/>
                </a:solidFill>
              </a:rPr>
              <a:t>horizontal line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The graph of any equation of the form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	</a:t>
            </a:r>
            <a:r>
              <a:rPr lang="en-US" b="1" dirty="0" smtClean="0">
                <a:solidFill>
                  <a:srgbClr val="C00000"/>
                </a:solidFill>
              </a:rPr>
              <a:t>vertical line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4: Horizontal and Vertical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dirty="0" smtClean="0"/>
              <a:t>Graph each of the following linear equations. 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y =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b="1" dirty="0" smtClean="0"/>
              <a:t>Solution: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dirty="0" smtClean="0"/>
              <a:t>Solving for </a:t>
            </a:r>
            <a:r>
              <a:rPr lang="en-US" i="1" dirty="0" smtClean="0"/>
              <a:t>y:</a:t>
            </a:r>
            <a:endParaRPr 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143000" y="3657600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888840" imgH="355320" progId="Equation.DSMT4">
                  <p:embed/>
                </p:oleObj>
              </mc:Choice>
              <mc:Fallback>
                <p:oleObj name="Equation" r:id="rId3" imgW="88884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657600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9" name="Picture 4" descr="sample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2286000"/>
            <a:ext cx="3657600" cy="359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316180" y="4191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6" imgW="774360" imgH="838080" progId="Equation.DSMT4">
                  <p:embed/>
                </p:oleObj>
              </mc:Choice>
              <mc:Fallback>
                <p:oleObj name="Equation" r:id="rId6" imgW="774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180" y="4191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4: Horizontal and Vertical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/>
              <a:t>b.	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+ 6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 0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b="1" dirty="0" smtClean="0"/>
              <a:t>Solution: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dirty="0" smtClean="0"/>
              <a:t>Solving for </a:t>
            </a:r>
            <a:r>
              <a:rPr lang="en-US" i="1" dirty="0" smtClean="0"/>
              <a:t>x</a:t>
            </a:r>
            <a:r>
              <a:rPr lang="en-US" dirty="0" smtClean="0"/>
              <a:t>: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066800" y="32004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218960" imgH="291960" progId="Equation.DSMT4">
                  <p:embed/>
                </p:oleObj>
              </mc:Choice>
              <mc:Fallback>
                <p:oleObj name="Equation" r:id="rId3" imgW="121896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004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3" name="Picture 4" descr="sample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95650" y="2286001"/>
            <a:ext cx="3657600" cy="359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572490" y="3699165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6" imgW="939600" imgH="291960" progId="Equation.DSMT4">
                  <p:embed/>
                </p:oleObj>
              </mc:Choice>
              <mc:Fallback>
                <p:oleObj name="Equation" r:id="rId6" imgW="939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490" y="3699165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Plot points that satisfy a linear equation and draw the graph of the corresponding line.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Recognize the standard form of a linear equation in two variables: </a:t>
            </a:r>
            <a:r>
              <a:rPr lang="en-US" b="1" i="1" dirty="0" smtClean="0"/>
              <a:t>Ax</a:t>
            </a:r>
            <a:r>
              <a:rPr lang="en-US" b="1" dirty="0" smtClean="0"/>
              <a:t> + </a:t>
            </a:r>
            <a:r>
              <a:rPr lang="en-US" b="1" i="1" dirty="0" smtClean="0"/>
              <a:t>By</a:t>
            </a:r>
            <a:r>
              <a:rPr lang="en-US" b="1" dirty="0" smtClean="0"/>
              <a:t> = </a:t>
            </a:r>
            <a:r>
              <a:rPr lang="en-US" b="1" i="1" dirty="0" smtClean="0"/>
              <a:t>C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</a:t>
            </a:r>
            <a:r>
              <a:rPr lang="en-US" b="1" i="1" dirty="0" smtClean="0"/>
              <a:t>x</a:t>
            </a:r>
            <a:r>
              <a:rPr lang="en-US" b="1" dirty="0" smtClean="0"/>
              <a:t>-intercept</a:t>
            </a:r>
            <a:r>
              <a:rPr lang="en-US" dirty="0" smtClean="0"/>
              <a:t> and </a:t>
            </a:r>
            <a:r>
              <a:rPr lang="en-US" b="1" i="1" dirty="0" smtClean="0"/>
              <a:t>y</a:t>
            </a:r>
            <a:r>
              <a:rPr lang="en-US" b="1" dirty="0" smtClean="0"/>
              <a:t>-intercept</a:t>
            </a:r>
            <a:r>
              <a:rPr lang="en-US" dirty="0" smtClean="0"/>
              <a:t> of a line and graph the corresponding line.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Recognize equations of the form </a:t>
            </a:r>
            <a:r>
              <a:rPr lang="en-US" b="1" i="1" dirty="0" smtClean="0"/>
              <a:t>x</a:t>
            </a:r>
            <a:r>
              <a:rPr lang="en-US" b="1" dirty="0" smtClean="0"/>
              <a:t> = </a:t>
            </a:r>
            <a:r>
              <a:rPr lang="en-US" b="1" i="1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i="1" dirty="0" smtClean="0"/>
              <a:t>y</a:t>
            </a:r>
            <a:r>
              <a:rPr lang="en-US" b="1" dirty="0" smtClean="0"/>
              <a:t> = </a:t>
            </a:r>
            <a:r>
              <a:rPr lang="en-US" b="1" i="1" dirty="0" smtClean="0"/>
              <a:t>b</a:t>
            </a:r>
            <a:r>
              <a:rPr lang="en-US" b="1" dirty="0" smtClean="0"/>
              <a:t> </a:t>
            </a:r>
            <a:r>
              <a:rPr lang="en-US" dirty="0" smtClean="0"/>
              <a:t>as the forms for vertical and horizontal lines, respectively.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 Standard Form: </a:t>
            </a:r>
            <a:r>
              <a:rPr lang="en-US" i="1" smtClean="0"/>
              <a:t>Ax + By = C 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Note that in the standard form </a:t>
            </a:r>
            <a:r>
              <a:rPr lang="en-US" i="1" dirty="0" smtClean="0">
                <a:solidFill>
                  <a:srgbClr val="000000"/>
                </a:solidFill>
              </a:rPr>
              <a:t>Ax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i="1" dirty="0" smtClean="0">
                <a:solidFill>
                  <a:srgbClr val="000000"/>
                </a:solidFill>
              </a:rPr>
              <a:t> By </a:t>
            </a:r>
            <a:r>
              <a:rPr lang="en-US" dirty="0" smtClean="0">
                <a:solidFill>
                  <a:srgbClr val="000000"/>
                </a:solidFill>
              </a:rPr>
              <a:t>=</a:t>
            </a:r>
            <a:r>
              <a:rPr lang="en-US" i="1" dirty="0" smtClean="0">
                <a:solidFill>
                  <a:srgbClr val="000000"/>
                </a:solidFill>
              </a:rPr>
              <a:t> C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i="1" dirty="0" smtClean="0">
                <a:solidFill>
                  <a:srgbClr val="000000"/>
                </a:solidFill>
              </a:rPr>
              <a:t> A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i="1" dirty="0" smtClean="0">
                <a:solidFill>
                  <a:srgbClr val="000000"/>
                </a:solidFill>
              </a:rPr>
              <a:t> B </a:t>
            </a:r>
            <a:r>
              <a:rPr lang="en-US" dirty="0" smtClean="0">
                <a:solidFill>
                  <a:srgbClr val="000000"/>
                </a:solidFill>
              </a:rPr>
              <a:t>may be positive, negative, or 0, but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cannot </a:t>
            </a:r>
            <a:r>
              <a:rPr lang="en-US" b="1" dirty="0" smtClean="0">
                <a:solidFill>
                  <a:srgbClr val="000000"/>
                </a:solidFill>
              </a:rPr>
              <a:t>both be 0.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1: Graph by Plotting Points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a.	</a:t>
            </a:r>
            <a:r>
              <a:rPr lang="en-US" dirty="0" smtClean="0"/>
              <a:t>Draw the graph of the linear equation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6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</a:p>
          <a:p>
            <a:pPr marL="463550" indent="-463550">
              <a:lnSpc>
                <a:spcPct val="150000"/>
              </a:lnSpc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123210" y="2098965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1587240" imgH="380880" progId="Equation.DSMT4">
                  <p:embed/>
                </p:oleObj>
              </mc:Choice>
              <mc:Fallback>
                <p:oleObj name="Equation" r:id="rId3" imgW="15872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210" y="2098965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095010" y="2098965"/>
          <a:ext cx="156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1562040" imgH="380880" progId="Equation.DSMT4">
                  <p:embed/>
                </p:oleObj>
              </mc:Choice>
              <mc:Fallback>
                <p:oleObj name="Equation" r:id="rId5" imgW="1562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010" y="2098965"/>
                        <a:ext cx="156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820555" y="4156365"/>
          <a:ext cx="78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7" imgW="787320" imgH="368280" progId="Equation.DSMT4">
                  <p:embed/>
                </p:oleObj>
              </mc:Choice>
              <mc:Fallback>
                <p:oleObj name="Equation" r:id="rId7" imgW="7873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555" y="4156365"/>
                        <a:ext cx="787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896755" y="3479031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9" imgW="711000" imgH="355320" progId="Equation.DSMT4">
                  <p:embed/>
                </p:oleObj>
              </mc:Choice>
              <mc:Fallback>
                <p:oleObj name="Equation" r:id="rId9" imgW="711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6755" y="3479031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23655" y="280169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1" imgW="1384200" imgH="355320" progId="Equation.DSMT4">
                  <p:embed/>
                </p:oleObj>
              </mc:Choice>
              <mc:Fallback>
                <p:oleObj name="Equation" r:id="rId11" imgW="13842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655" y="280169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831610" y="4156365"/>
          <a:ext cx="749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3" imgW="749160" imgH="368280" progId="Equation.DSMT4">
                  <p:embed/>
                </p:oleObj>
              </mc:Choice>
              <mc:Fallback>
                <p:oleObj name="Equation" r:id="rId13" imgW="74916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1610" y="4156365"/>
                        <a:ext cx="749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882410" y="3648365"/>
          <a:ext cx="698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5" imgW="698400" imgH="355320" progId="Equation.DSMT4">
                  <p:embed/>
                </p:oleObj>
              </mc:Choice>
              <mc:Fallback>
                <p:oleObj name="Equation" r:id="rId15" imgW="6984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410" y="3648365"/>
                        <a:ext cx="698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704610" y="3140365"/>
          <a:ext cx="876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7" imgW="876240" imgH="355320" progId="Equation.DSMT4">
                  <p:embed/>
                </p:oleObj>
              </mc:Choice>
              <mc:Fallback>
                <p:oleObj name="Equation" r:id="rId17" imgW="87624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4610" y="3140365"/>
                        <a:ext cx="876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09310" y="2632365"/>
          <a:ext cx="1371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9" imgW="1371600" imgH="355320" progId="Equation.DSMT4">
                  <p:embed/>
                </p:oleObj>
              </mc:Choice>
              <mc:Fallback>
                <p:oleObj name="Equation" r:id="rId19" imgW="1371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9310" y="2632365"/>
                        <a:ext cx="1371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1: Graph by Plotting Points (cont.)</a:t>
            </a:r>
          </a:p>
        </p:txBody>
      </p:sp>
      <p:pic>
        <p:nvPicPr>
          <p:cNvPr id="14339" name="Content Placeholder 3" descr="sampl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512630"/>
            <a:ext cx="3657600" cy="3592770"/>
          </a:xfrm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267200" y="2185631"/>
            <a:ext cx="4572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Two points on the graph are (0, 2) and (3</a:t>
            </a:r>
            <a:r>
              <a:rPr lang="en-US" sz="2000" dirty="0" smtClean="0">
                <a:solidFill>
                  <a:srgbClr val="008080"/>
                </a:solidFill>
              </a:rPr>
              <a:t>, 1</a:t>
            </a:r>
            <a:r>
              <a:rPr lang="en-US" sz="2000" dirty="0">
                <a:solidFill>
                  <a:srgbClr val="008080"/>
                </a:solidFill>
              </a:rPr>
              <a:t>). You may have chosen two other values for 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and calculated the corresponding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-values. You would still get the same straight line as the graph. </a:t>
            </a:r>
            <a:r>
              <a:rPr lang="en-US" sz="2000" b="1" dirty="0">
                <a:solidFill>
                  <a:srgbClr val="008080"/>
                </a:solidFill>
              </a:rPr>
              <a:t>For accuracy in graphing, avoid choosing two points close together. 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1: Graph by Plotting Points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/>
              <a:t>b.	</a:t>
            </a:r>
            <a:r>
              <a:rPr lang="en-US" dirty="0" smtClean="0"/>
              <a:t>Draw the graph of the linear equation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 −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10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buFont typeface="Courier New" pitchFamily="49" charset="0"/>
              <a:buNone/>
              <a:defRPr/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522840" y="5372100"/>
          <a:ext cx="78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787320" imgH="368280" progId="Equation.DSMT4">
                  <p:embed/>
                </p:oleObj>
              </mc:Choice>
              <mc:Fallback>
                <p:oleObj name="Equation" r:id="rId3" imgW="7873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40" y="5372100"/>
                        <a:ext cx="787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586340" y="483870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723600" imgH="355320" progId="Equation.DSMT4">
                  <p:embed/>
                </p:oleObj>
              </mc:Choice>
              <mc:Fallback>
                <p:oleObj name="Equation" r:id="rId5" imgW="723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340" y="483870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205340" y="4298950"/>
          <a:ext cx="1104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1104840" imgH="355320" progId="Equation.DSMT4">
                  <p:embed/>
                </p:oleObj>
              </mc:Choice>
              <mc:Fallback>
                <p:oleObj name="Equation" r:id="rId7" imgW="110484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340" y="4298950"/>
                        <a:ext cx="1104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62000" y="3771900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9" imgW="1714320" imgH="355320" progId="Equation.DSMT4">
                  <p:embed/>
                </p:oleObj>
              </mc:Choice>
              <mc:Fallback>
                <p:oleObj name="Equation" r:id="rId9" imgW="171432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71900"/>
                        <a:ext cx="1714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609600" y="3314700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1" imgW="1866600" imgH="355320" progId="Equation.DSMT4">
                  <p:embed/>
                </p:oleObj>
              </mc:Choice>
              <mc:Fallback>
                <p:oleObj name="Equation" r:id="rId11" imgW="186660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314700"/>
                        <a:ext cx="1866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073725" y="2743200"/>
          <a:ext cx="133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3" imgW="1333440" imgH="380880" progId="Equation.DSMT4">
                  <p:embed/>
                </p:oleObj>
              </mc:Choice>
              <mc:Fallback>
                <p:oleObj name="Equation" r:id="rId13" imgW="133344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725" y="2743200"/>
                        <a:ext cx="133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165600" y="5334000"/>
          <a:ext cx="1016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5" imgW="1015920" imgH="406080" progId="Equation.DSMT4">
                  <p:embed/>
                </p:oleObj>
              </mc:Choice>
              <mc:Fallback>
                <p:oleObj name="Equation" r:id="rId15" imgW="101592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5334000"/>
                        <a:ext cx="1016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254500" y="4692650"/>
          <a:ext cx="92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7" imgW="927000" imgH="355320" progId="Equation.DSMT4">
                  <p:embed/>
                </p:oleObj>
              </mc:Choice>
              <mc:Fallback>
                <p:oleObj name="Equation" r:id="rId17" imgW="92700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4692650"/>
                        <a:ext cx="92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3577935" y="4051300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9" imgW="1562040" imgH="355320" progId="Equation.DSMT4">
                  <p:embed/>
                </p:oleObj>
              </mc:Choice>
              <mc:Fallback>
                <p:oleObj name="Equation" r:id="rId19" imgW="1562040" imgH="3553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935" y="4051300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3260435" y="3409950"/>
          <a:ext cx="1879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21" imgW="1879560" imgH="355320" progId="Equation.DSMT4">
                  <p:embed/>
                </p:oleObj>
              </mc:Choice>
              <mc:Fallback>
                <p:oleObj name="Equation" r:id="rId21" imgW="1879560" imgH="3553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435" y="3409950"/>
                        <a:ext cx="1879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3738415" y="2743200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23" imgW="1346040" imgH="380880" progId="Equation.DSMT4">
                  <p:embed/>
                </p:oleObj>
              </mc:Choice>
              <mc:Fallback>
                <p:oleObj name="Equation" r:id="rId23" imgW="134604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415" y="2743200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6938820" y="5334000"/>
          <a:ext cx="1231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5" imgW="1231560" imgH="406080" progId="Equation.DSMT4">
                  <p:embed/>
                </p:oleObj>
              </mc:Choice>
              <mc:Fallback>
                <p:oleObj name="Equation" r:id="rId25" imgW="1231560" imgH="406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8820" y="5334000"/>
                        <a:ext cx="1231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7230920" y="48387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27" imgW="939600" imgH="355320" progId="Equation.DSMT4">
                  <p:embed/>
                </p:oleObj>
              </mc:Choice>
              <mc:Fallback>
                <p:oleObj name="Equation" r:id="rId27" imgW="939600" imgH="3553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0920" y="48387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/>
        </p:nvGraphicFramePr>
        <p:xfrm>
          <a:off x="6845300" y="4298950"/>
          <a:ext cx="1270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29" imgW="1269720" imgH="355320" progId="Equation.DSMT4">
                  <p:embed/>
                </p:oleObj>
              </mc:Choice>
              <mc:Fallback>
                <p:oleObj name="Equation" r:id="rId29" imgW="1269720" imgH="355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4298950"/>
                        <a:ext cx="1270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6172200" y="3771900"/>
          <a:ext cx="194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1" imgW="1942920" imgH="355320" progId="Equation.DSMT4">
                  <p:embed/>
                </p:oleObj>
              </mc:Choice>
              <mc:Fallback>
                <p:oleObj name="Equation" r:id="rId31" imgW="1942920" imgH="3553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771900"/>
                        <a:ext cx="1943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6019800" y="3302000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33" imgW="2095200" imgH="380880" progId="Equation.DSMT4">
                  <p:embed/>
                </p:oleObj>
              </mc:Choice>
              <mc:Fallback>
                <p:oleObj name="Equation" r:id="rId33" imgW="209520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02000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6689440" y="27432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35" imgW="1536480" imgH="380880" progId="Equation.DSMT4">
                  <p:embed/>
                </p:oleObj>
              </mc:Choice>
              <mc:Fallback>
                <p:oleObj name="Equation" r:id="rId35" imgW="153648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440" y="27432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1: Graph by Plotting Points (cont.)</a:t>
            </a:r>
          </a:p>
        </p:txBody>
      </p:sp>
      <p:pic>
        <p:nvPicPr>
          <p:cNvPr id="15363" name="Content Placeholder 3" descr="sampl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632615"/>
            <a:ext cx="3657600" cy="3592770"/>
          </a:xfrm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343400" y="2767281"/>
            <a:ext cx="457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Graphing three points is a good idea, if only to be sure the graph is in the right position and no error has been made in the calculations for the other points.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smtClean="0"/>
              <a:t>y</a:t>
            </a:r>
            <a:r>
              <a:rPr lang="en-US" smtClean="0"/>
              <a:t>-intercept and </a:t>
            </a:r>
            <a:r>
              <a:rPr lang="en-US" i="1" smtClean="0"/>
              <a:t>x</a:t>
            </a:r>
            <a:r>
              <a:rPr lang="en-US" smtClean="0"/>
              <a:t>-intercept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Intercepts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To find the </a:t>
            </a:r>
            <a:r>
              <a:rPr lang="en-US" b="1" i="1" dirty="0" smtClean="0">
                <a:solidFill>
                  <a:srgbClr val="C00000"/>
                </a:solidFill>
              </a:rPr>
              <a:t>y</a:t>
            </a:r>
            <a:r>
              <a:rPr lang="en-US" b="1" dirty="0" smtClean="0">
                <a:solidFill>
                  <a:srgbClr val="C00000"/>
                </a:solidFill>
              </a:rPr>
              <a:t>-intercept</a:t>
            </a:r>
            <a:r>
              <a:rPr lang="en-US" dirty="0" smtClean="0">
                <a:solidFill>
                  <a:srgbClr val="000000"/>
                </a:solidFill>
              </a:rPr>
              <a:t> (where 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	the line crosses 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-axis), 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	substitute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0 and solve for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To find the 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C00000"/>
                </a:solidFill>
              </a:rPr>
              <a:t>-intercept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(where 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	the line crosses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-axis), 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	substitute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0 and solve 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6388" name="Picture 3" descr="sampl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057400"/>
            <a:ext cx="3017520" cy="2625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/>
              <a:t>Graph the following linear equations by locating the    </a:t>
            </a:r>
            <a:r>
              <a:rPr lang="en-US" i="1" dirty="0" smtClean="0"/>
              <a:t>y</a:t>
            </a:r>
            <a:r>
              <a:rPr lang="en-US" dirty="0" smtClean="0"/>
              <a:t>-intercepts and the </a:t>
            </a:r>
            <a:r>
              <a:rPr lang="en-US" i="1" dirty="0" smtClean="0"/>
              <a:t>x-</a:t>
            </a:r>
            <a:r>
              <a:rPr lang="en-US" dirty="0" smtClean="0"/>
              <a:t>intercepts</a:t>
            </a:r>
            <a:r>
              <a:rPr lang="en-US" i="1" dirty="0" smtClean="0"/>
              <a:t>. 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+ 2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= 6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r>
              <a:rPr lang="fr-FR" b="1" dirty="0" smtClean="0"/>
              <a:t>Solution: </a:t>
            </a:r>
          </a:p>
          <a:p>
            <a:pPr>
              <a:buFont typeface="Courier New" pitchFamily="49" charset="0"/>
              <a:buNone/>
              <a:defRPr/>
            </a:pPr>
            <a:endParaRPr lang="en-US" dirty="0" smtClean="0"/>
          </a:p>
          <a:p>
            <a:pPr>
              <a:buFont typeface="Courier New" pitchFamily="49" charset="0"/>
              <a:buNone/>
              <a:defRPr/>
            </a:pPr>
            <a:endParaRPr lang="en-US" dirty="0" smtClean="0"/>
          </a:p>
          <a:p>
            <a:pPr>
              <a:lnSpc>
                <a:spcPct val="200000"/>
              </a:lnSpc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9900"/>
                </a:solidFill>
              </a:rPr>
              <a:t>(0, 2) </a:t>
            </a:r>
            <a:r>
              <a:rPr lang="en-US" dirty="0" smtClean="0"/>
              <a:t>is the </a:t>
            </a:r>
            <a:r>
              <a:rPr lang="en-US" i="1" dirty="0" smtClean="0"/>
              <a:t>y-</a:t>
            </a:r>
            <a:r>
              <a:rPr lang="en-US" dirty="0" smtClean="0"/>
              <a:t>intercept</a:t>
            </a:r>
            <a:r>
              <a:rPr lang="en-US" i="1" dirty="0" smtClean="0"/>
              <a:t>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FF00FF"/>
                </a:solidFill>
              </a:rPr>
              <a:t>(3, 0) </a:t>
            </a:r>
            <a:r>
              <a:rPr lang="en-US" dirty="0" smtClean="0"/>
              <a:t>is the </a:t>
            </a:r>
            <a:r>
              <a:rPr lang="en-US" i="1" dirty="0" smtClean="0"/>
              <a:t>x-</a:t>
            </a:r>
            <a:r>
              <a:rPr lang="en-US" dirty="0" smtClean="0"/>
              <a:t>intercept</a:t>
            </a:r>
            <a:r>
              <a:rPr lang="en-US" i="1" dirty="0" smtClean="0"/>
              <a:t> </a:t>
            </a:r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4038600"/>
          <a:ext cx="219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197080" imgH="355320" progId="Equation.DSMT4">
                  <p:embed/>
                </p:oleObj>
              </mc:Choice>
              <mc:Fallback>
                <p:oleObj name="Equation" r:id="rId3" imgW="21970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219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mtClean="0"/>
              <a:t>Example 2: Graph Using the </a:t>
            </a:r>
            <a:r>
              <a:rPr lang="pt-BR" i="1" smtClean="0"/>
              <a:t>y-</a:t>
            </a:r>
            <a:r>
              <a:rPr lang="pt-BR" smtClean="0"/>
              <a:t>and</a:t>
            </a:r>
            <a:r>
              <a:rPr lang="pt-BR" i="1" smtClean="0"/>
              <a:t> x-</a:t>
            </a:r>
            <a:r>
              <a:rPr lang="pt-BR" smtClean="0"/>
              <a:t>Intercepts</a:t>
            </a:r>
            <a:endParaRPr lang="en-US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30352" y="3581400"/>
          <a:ext cx="219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197080" imgH="355320" progId="Equation.DSMT4">
                  <p:embed/>
                </p:oleObj>
              </mc:Choice>
              <mc:Fallback>
                <p:oleObj name="Equation" r:id="rId5" imgW="219708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81400"/>
                        <a:ext cx="219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371600" y="3720377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371600" y="4196337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9" name="Picture 7" descr="sampl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43400" y="2274338"/>
            <a:ext cx="3657600" cy="359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335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Courier New</vt:lpstr>
      <vt:lpstr>Arial</vt:lpstr>
      <vt:lpstr>Symbol</vt:lpstr>
      <vt:lpstr>Office Theme</vt:lpstr>
      <vt:lpstr>Equation</vt:lpstr>
      <vt:lpstr>Section 4.2</vt:lpstr>
      <vt:lpstr>Objectives</vt:lpstr>
      <vt:lpstr>The Standard Form: Ax + By = C </vt:lpstr>
      <vt:lpstr>Example 1: Graph by Plotting Points</vt:lpstr>
      <vt:lpstr>Example 1: Graph by Plotting Points (cont.)</vt:lpstr>
      <vt:lpstr>Example 1: Graph by Plotting Points (cont.)</vt:lpstr>
      <vt:lpstr>Example 1: Graph by Plotting Points (cont.)</vt:lpstr>
      <vt:lpstr>y-intercept and x-intercept</vt:lpstr>
      <vt:lpstr>Example 2: Graph Using the y-and x-Intercepts</vt:lpstr>
      <vt:lpstr>Example 2: Graph Using the y-and x-Intercepts (cont.)</vt:lpstr>
      <vt:lpstr>Example 3: Lines that Contain the Origin</vt:lpstr>
      <vt:lpstr>Horizontal and Vertical Lines</vt:lpstr>
      <vt:lpstr>Example 4: Horizontal and Vertical Lines</vt:lpstr>
      <vt:lpstr>Example 4: Horizontal and Vertical Lines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32</cp:revision>
  <dcterms:created xsi:type="dcterms:W3CDTF">2013-04-26T14:43:13Z</dcterms:created>
  <dcterms:modified xsi:type="dcterms:W3CDTF">2017-08-02T11:44:29Z</dcterms:modified>
</cp:coreProperties>
</file>