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9" r:id="rId3"/>
    <p:sldId id="260" r:id="rId4"/>
    <p:sldId id="285" r:id="rId5"/>
    <p:sldId id="261" r:id="rId6"/>
    <p:sldId id="286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7" r:id="rId24"/>
    <p:sldId id="278" r:id="rId25"/>
    <p:sldId id="279" r:id="rId26"/>
    <p:sldId id="280" r:id="rId27"/>
    <p:sldId id="288" r:id="rId28"/>
    <p:sldId id="281" r:id="rId29"/>
    <p:sldId id="282" r:id="rId30"/>
    <p:sldId id="283" r:id="rId31"/>
    <p:sldId id="284" r:id="rId3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5"/>
      <p:bold r:id="rId36"/>
      <p:italic r:id="rId37"/>
      <p:boldItalic r:id="rId3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00"/>
    <a:srgbClr val="0000FF"/>
    <a:srgbClr val="1F497D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3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1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9515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13529-94E3-49C0-B451-059154F0BEB7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6E3FB-D004-45FB-99E2-5A9D086B3B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795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410D52-C72A-4D67-AC73-8174D6C071A2}" type="slidenum">
              <a:rPr lang="en-US" smtClean="0"/>
              <a:pPr/>
              <a:t>5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81329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410D52-C72A-4D67-AC73-8174D6C071A2}" type="slidenum">
              <a:rPr lang="en-US" smtClean="0"/>
              <a:pPr/>
              <a:t>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2396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FD864C-D88A-4FCB-8D7B-21FCA7EDEABD}" type="slidenum">
              <a:rPr lang="en-US" smtClean="0"/>
              <a:pPr/>
              <a:t>7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5222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8.wmf"/><Relationship Id="rId3" Type="http://schemas.openxmlformats.org/officeDocument/2006/relationships/image" Target="../media/image29.png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6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37.wmf"/><Relationship Id="rId3" Type="http://schemas.openxmlformats.org/officeDocument/2006/relationships/image" Target="../media/image38.png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9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1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6.wmf"/><Relationship Id="rId3" Type="http://schemas.openxmlformats.org/officeDocument/2006/relationships/image" Target="../media/image47.png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4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8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7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4.bin"/><Relationship Id="rId5" Type="http://schemas.openxmlformats.org/officeDocument/2006/relationships/oleObject" Target="../embeddings/oleObject43.bin"/><Relationship Id="rId4" Type="http://schemas.openxmlformats.org/officeDocument/2006/relationships/image" Target="../media/image50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52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55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56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0.bin"/><Relationship Id="rId25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15.wmf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28" Type="http://schemas.openxmlformats.org/officeDocument/2006/relationships/image" Target="../media/image17.wmf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Relationship Id="rId27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4.3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The Slope-Intercept Form: </a:t>
            </a:r>
          </a:p>
          <a:p>
            <a:pPr algn="ctr">
              <a:spcBef>
                <a:spcPts val="0"/>
              </a:spcBef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y </a:t>
            </a:r>
            <a:r>
              <a:rPr lang="en-US" dirty="0" smtClean="0">
                <a:solidFill>
                  <a:srgbClr val="1F497D"/>
                </a:solidFill>
                <a:latin typeface="Symbol" pitchFamily="18" charset="2"/>
              </a:rPr>
              <a:t>=</a:t>
            </a:r>
            <a:r>
              <a:rPr lang="en-US" b="1" i="1" dirty="0" smtClean="0">
                <a:solidFill>
                  <a:srgbClr val="1F497D"/>
                </a:solidFill>
              </a:rPr>
              <a:t> mx </a:t>
            </a:r>
            <a:r>
              <a:rPr lang="en-US" dirty="0" smtClean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 smtClean="0">
                <a:solidFill>
                  <a:srgbClr val="1F497D"/>
                </a:solidFill>
              </a:rPr>
              <a:t> b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Calculating the Slope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Note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Lines with </a:t>
            </a:r>
            <a:r>
              <a:rPr lang="en-US" b="1" dirty="0" smtClean="0">
                <a:solidFill>
                  <a:srgbClr val="C00000"/>
                </a:solidFill>
              </a:rPr>
              <a:t>positive slope </a:t>
            </a:r>
            <a:r>
              <a:rPr lang="en-US" dirty="0" smtClean="0">
                <a:solidFill>
                  <a:srgbClr val="000000"/>
                </a:solidFill>
              </a:rPr>
              <a:t>go up as we move along the line from left to right.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Lines with </a:t>
            </a:r>
            <a:r>
              <a:rPr lang="en-US" b="1" dirty="0" smtClean="0">
                <a:solidFill>
                  <a:srgbClr val="C00000"/>
                </a:solidFill>
              </a:rPr>
              <a:t>negative slope </a:t>
            </a:r>
            <a:r>
              <a:rPr lang="en-US" dirty="0" smtClean="0">
                <a:solidFill>
                  <a:srgbClr val="000000"/>
                </a:solidFill>
              </a:rPr>
              <a:t>go down as we move along the line from left to right.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Slopes of Horizontal and Vertical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Horizontal and Vertical Lines</a:t>
            </a:r>
          </a:p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The following two general statements are true for horizontal and vertical lines: </a:t>
            </a:r>
          </a:p>
          <a:p>
            <a:pPr marL="457200" indent="-45720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b="1" dirty="0" smtClean="0">
                <a:solidFill>
                  <a:srgbClr val="C00000"/>
                </a:solidFill>
              </a:rPr>
              <a:t>For horizontal lines (of the form </a:t>
            </a:r>
            <a:r>
              <a:rPr lang="en-US" b="1" i="1" dirty="0" smtClean="0">
                <a:solidFill>
                  <a:srgbClr val="0000FF"/>
                </a:solidFill>
              </a:rPr>
              <a:t>y</a:t>
            </a:r>
            <a:r>
              <a:rPr lang="en-US" b="1" dirty="0" smtClean="0">
                <a:solidFill>
                  <a:srgbClr val="0000FF"/>
                </a:solidFill>
              </a:rPr>
              <a:t> = </a:t>
            </a:r>
            <a:r>
              <a:rPr lang="en-US" b="1" i="1" dirty="0" smtClean="0">
                <a:solidFill>
                  <a:srgbClr val="0000FF"/>
                </a:solidFill>
              </a:rPr>
              <a:t>b</a:t>
            </a:r>
            <a:r>
              <a:rPr lang="en-US" b="1" dirty="0" smtClean="0">
                <a:solidFill>
                  <a:srgbClr val="C00000"/>
                </a:solidFill>
              </a:rPr>
              <a:t>), the slope is 0. </a:t>
            </a:r>
          </a:p>
          <a:p>
            <a:pPr marL="457200" indent="-45720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b="1" dirty="0" smtClean="0">
                <a:solidFill>
                  <a:srgbClr val="C00000"/>
                </a:solidFill>
              </a:rPr>
              <a:t>For vertical lines (of the form </a:t>
            </a:r>
            <a:r>
              <a:rPr lang="en-US" b="1" i="1" dirty="0" smtClean="0">
                <a:solidFill>
                  <a:srgbClr val="0000FF"/>
                </a:solidFill>
              </a:rPr>
              <a:t>x</a:t>
            </a:r>
            <a:r>
              <a:rPr lang="en-US" b="1" dirty="0" smtClean="0">
                <a:solidFill>
                  <a:srgbClr val="0000FF"/>
                </a:solidFill>
              </a:rPr>
              <a:t> = </a:t>
            </a:r>
            <a:r>
              <a:rPr lang="en-US" b="1" i="1" dirty="0" smtClean="0">
                <a:solidFill>
                  <a:srgbClr val="0000FF"/>
                </a:solidFill>
              </a:rPr>
              <a:t>a</a:t>
            </a:r>
            <a:r>
              <a:rPr lang="en-US" b="1" dirty="0" smtClean="0">
                <a:solidFill>
                  <a:srgbClr val="C00000"/>
                </a:solidFill>
              </a:rPr>
              <a:t>), the slope is undefined.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Slopes of Vertical and </a:t>
            </a:r>
            <a:br>
              <a:rPr lang="en-US" dirty="0" smtClean="0"/>
            </a:br>
            <a:r>
              <a:rPr lang="en-US" dirty="0" smtClean="0"/>
              <a:t>Horizontal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en-US" b="1" dirty="0" smtClean="0"/>
              <a:t>a.	</a:t>
            </a:r>
            <a:r>
              <a:rPr lang="en-US" dirty="0" smtClean="0"/>
              <a:t>Find the equation and slope of the horizontal line through the point </a:t>
            </a:r>
            <a:r>
              <a:rPr lang="en-US" dirty="0" smtClean="0">
                <a:solidFill>
                  <a:srgbClr val="0000FF"/>
                </a:solidFill>
              </a:rPr>
              <a:t>(−2, 6)</a:t>
            </a:r>
            <a:r>
              <a:rPr lang="en-US" dirty="0" smtClean="0"/>
              <a:t>. </a:t>
            </a:r>
          </a:p>
          <a:p>
            <a:pPr>
              <a:defRPr/>
            </a:pPr>
            <a:r>
              <a:rPr lang="en-US" b="1" dirty="0" smtClean="0"/>
              <a:t>Solution: </a:t>
            </a:r>
          </a:p>
        </p:txBody>
      </p:sp>
      <p:pic>
        <p:nvPicPr>
          <p:cNvPr id="23556" name="Picture 3" descr="74_ex4b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2590800"/>
            <a:ext cx="3224213" cy="316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2819400"/>
            <a:ext cx="3276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 smtClean="0"/>
              <a:t>The equation is </a:t>
            </a:r>
            <a:r>
              <a:rPr lang="en-US" sz="2800" i="1" dirty="0" smtClean="0">
                <a:solidFill>
                  <a:srgbClr val="FF0000"/>
                </a:solidFill>
              </a:rPr>
              <a:t>y </a:t>
            </a:r>
            <a:r>
              <a:rPr lang="en-US" sz="2800" dirty="0" smtClean="0">
                <a:solidFill>
                  <a:srgbClr val="FF0000"/>
                </a:solidFill>
              </a:rPr>
              <a:t>= 6 </a:t>
            </a:r>
            <a:r>
              <a:rPr lang="en-US" sz="2800" dirty="0" smtClean="0"/>
              <a:t>and the </a:t>
            </a:r>
            <a:r>
              <a:rPr lang="en-US" sz="2800" dirty="0" smtClean="0">
                <a:solidFill>
                  <a:srgbClr val="FF0000"/>
                </a:solidFill>
              </a:rPr>
              <a:t>slope is 0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Slopes of Vertical and </a:t>
            </a:r>
            <a:br>
              <a:rPr lang="en-US" dirty="0" smtClean="0"/>
            </a:br>
            <a:r>
              <a:rPr lang="en-US" dirty="0" smtClean="0"/>
              <a:t>Horizontal Lines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en-US" b="1" dirty="0" smtClean="0"/>
              <a:t>b.	</a:t>
            </a:r>
            <a:r>
              <a:rPr lang="en-US" dirty="0" smtClean="0"/>
              <a:t>Find the equation and slope of the vertical line through the point </a:t>
            </a:r>
            <a:r>
              <a:rPr lang="en-US" dirty="0" smtClean="0">
                <a:solidFill>
                  <a:srgbClr val="0000FF"/>
                </a:solidFill>
              </a:rPr>
              <a:t>(5, 2)</a:t>
            </a:r>
            <a:r>
              <a:rPr lang="en-US" dirty="0" smtClean="0"/>
              <a:t>. </a:t>
            </a:r>
          </a:p>
          <a:p>
            <a:pPr>
              <a:defRPr/>
            </a:pPr>
            <a:r>
              <a:rPr lang="en-US" b="1" dirty="0" smtClean="0"/>
              <a:t>Solution:</a:t>
            </a:r>
            <a:endParaRPr lang="en-US" dirty="0"/>
          </a:p>
        </p:txBody>
      </p:sp>
      <p:pic>
        <p:nvPicPr>
          <p:cNvPr id="24580" name="Picture 4" descr="74_ex4a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9587" y="2667000"/>
            <a:ext cx="3224213" cy="316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2819400"/>
            <a:ext cx="3810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The equation is </a:t>
            </a:r>
            <a:r>
              <a:rPr lang="en-US" sz="2800" i="1" dirty="0" smtClean="0">
                <a:solidFill>
                  <a:srgbClr val="FF0000"/>
                </a:solidFill>
              </a:rPr>
              <a:t>x </a:t>
            </a:r>
            <a:r>
              <a:rPr lang="en-US" sz="2800" dirty="0" smtClean="0">
                <a:solidFill>
                  <a:srgbClr val="FF0000"/>
                </a:solidFill>
              </a:rPr>
              <a:t>= 5 </a:t>
            </a:r>
            <a:r>
              <a:rPr lang="en-US" sz="2800" dirty="0" smtClean="0"/>
              <a:t>and the </a:t>
            </a:r>
            <a:r>
              <a:rPr lang="en-US" sz="2800" dirty="0" smtClean="0">
                <a:solidFill>
                  <a:srgbClr val="FF0000"/>
                </a:solidFill>
              </a:rPr>
              <a:t>slope is undefined</a:t>
            </a:r>
            <a:r>
              <a:rPr lang="en-US" sz="2800" dirty="0" smtClean="0"/>
              <a:t> 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Slopes of Horizontal and Vertical Lines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Special Note About Slopes of Lines 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All lines that slant downward to the right have negative slopes. 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All lines that slant upward to the right have positive slopes. 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All horizontal lines have slope 0. 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All vertical lines have slope undefined.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Slope-Intercept Form: </a:t>
            </a:r>
            <a:r>
              <a:rPr lang="en-US" i="1" dirty="0" smtClean="0"/>
              <a:t>y </a:t>
            </a:r>
            <a:r>
              <a:rPr lang="en-US" dirty="0" smtClean="0"/>
              <a:t>=</a:t>
            </a:r>
            <a:r>
              <a:rPr lang="en-US" i="1" dirty="0" smtClean="0"/>
              <a:t> mx </a:t>
            </a:r>
            <a:r>
              <a:rPr lang="en-US" dirty="0" smtClean="0"/>
              <a:t>+</a:t>
            </a:r>
            <a:r>
              <a:rPr lang="en-US" i="1" dirty="0" smtClean="0"/>
              <a:t> b</a:t>
            </a:r>
            <a:endParaRPr lang="en-US" dirty="0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For </a:t>
            </a:r>
            <a:r>
              <a:rPr lang="en-US" b="1" i="1" dirty="0" smtClean="0">
                <a:solidFill>
                  <a:srgbClr val="000000"/>
                </a:solidFill>
              </a:rPr>
              <a:t>y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b="1" i="1" dirty="0" smtClean="0">
                <a:solidFill>
                  <a:srgbClr val="000000"/>
                </a:solidFill>
              </a:rPr>
              <a:t> mx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b="1" i="1" dirty="0" smtClean="0">
                <a:solidFill>
                  <a:srgbClr val="000000"/>
                </a:solidFill>
              </a:rPr>
              <a:t> b, m </a:t>
            </a:r>
            <a:r>
              <a:rPr lang="en-US" b="1" dirty="0" smtClean="0">
                <a:solidFill>
                  <a:srgbClr val="000000"/>
                </a:solidFill>
              </a:rPr>
              <a:t>is the slope</a:t>
            </a:r>
          </a:p>
          <a:p>
            <a:pPr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Statement: </a:t>
            </a:r>
            <a:r>
              <a:rPr lang="en-US" dirty="0" smtClean="0">
                <a:solidFill>
                  <a:srgbClr val="000000"/>
                </a:solidFill>
              </a:rPr>
              <a:t>Given an equation in the form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mx</a:t>
            </a:r>
            <a:r>
              <a:rPr lang="en-US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, then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is the slope. </a:t>
            </a:r>
          </a:p>
          <a:p>
            <a:pPr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Proof: </a:t>
            </a:r>
            <a:r>
              <a:rPr lang="en-US" dirty="0" smtClean="0">
                <a:solidFill>
                  <a:srgbClr val="000000"/>
                </a:solidFill>
              </a:rPr>
              <a:t>Suppose that the equation is solved for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</a:p>
          <a:p>
            <a:pPr>
              <a:spcBef>
                <a:spcPct val="0"/>
              </a:spcBef>
              <a:tabLst>
                <a:tab pos="457200" algn="l"/>
              </a:tabLst>
            </a:pP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mx</a:t>
            </a:r>
            <a:r>
              <a:rPr lang="en-US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. Let 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) and 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) be two points on the line where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-25000" dirty="0" smtClean="0">
                <a:solidFill>
                  <a:srgbClr val="000000"/>
                </a:solidFill>
              </a:rPr>
              <a:t>1 </a:t>
            </a:r>
            <a:r>
              <a:rPr lang="en-US" dirty="0" smtClean="0">
                <a:solidFill>
                  <a:srgbClr val="000000"/>
                </a:solidFill>
              </a:rPr>
              <a:t>≠</a:t>
            </a:r>
            <a:r>
              <a:rPr lang="en-US" i="1" dirty="0" smtClean="0">
                <a:solidFill>
                  <a:srgbClr val="000000"/>
                </a:solidFill>
              </a:rPr>
              <a:t> x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. Then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mx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mx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+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so the slope can be calculated as follows: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Slope-Intercept Form: </a:t>
            </a:r>
            <a:r>
              <a:rPr lang="en-US" i="1" dirty="0" smtClean="0"/>
              <a:t>y </a:t>
            </a:r>
            <a:r>
              <a:rPr lang="en-US" dirty="0" smtClean="0"/>
              <a:t>=</a:t>
            </a:r>
            <a:r>
              <a:rPr lang="en-US" i="1" dirty="0" smtClean="0"/>
              <a:t> mx </a:t>
            </a:r>
            <a:r>
              <a:rPr lang="en-US" dirty="0" smtClean="0"/>
              <a:t>+</a:t>
            </a:r>
            <a:r>
              <a:rPr lang="en-US" i="1" dirty="0" smtClean="0"/>
              <a:t> b</a:t>
            </a:r>
            <a:endParaRPr lang="en-US" dirty="0" smtClean="0"/>
          </a:p>
        </p:txBody>
      </p:sp>
      <p:sp>
        <p:nvSpPr>
          <p:cNvPr id="7172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1821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For </a:t>
            </a:r>
            <a:r>
              <a:rPr lang="en-US" b="1" i="1" dirty="0" smtClean="0">
                <a:solidFill>
                  <a:srgbClr val="000000"/>
                </a:solidFill>
              </a:rPr>
              <a:t>y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b="1" i="1" dirty="0" smtClean="0">
                <a:solidFill>
                  <a:srgbClr val="000000"/>
                </a:solidFill>
              </a:rPr>
              <a:t> mx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b="1" i="1" dirty="0" smtClean="0">
                <a:solidFill>
                  <a:srgbClr val="000000"/>
                </a:solidFill>
              </a:rPr>
              <a:t> b, m </a:t>
            </a:r>
            <a:r>
              <a:rPr lang="en-US" b="1" dirty="0" smtClean="0">
                <a:solidFill>
                  <a:srgbClr val="000000"/>
                </a:solidFill>
              </a:rPr>
              <a:t>is the slope (cont.)</a:t>
            </a:r>
          </a:p>
          <a:p>
            <a:pPr algn="ctr">
              <a:tabLst>
                <a:tab pos="457200" algn="l"/>
              </a:tabLst>
            </a:pPr>
            <a:endParaRPr lang="en-US" b="1" dirty="0" smtClean="0">
              <a:solidFill>
                <a:srgbClr val="000000"/>
              </a:solidFill>
            </a:endParaRPr>
          </a:p>
          <a:p>
            <a:pPr algn="ctr">
              <a:tabLst>
                <a:tab pos="457200" algn="l"/>
              </a:tabLst>
            </a:pPr>
            <a:endParaRPr lang="en-US" b="1" dirty="0" smtClean="0">
              <a:solidFill>
                <a:srgbClr val="000000"/>
              </a:solidFill>
            </a:endParaRPr>
          </a:p>
          <a:p>
            <a:pPr algn="ctr">
              <a:tabLst>
                <a:tab pos="457200" algn="l"/>
              </a:tabLst>
            </a:pPr>
            <a:endParaRPr lang="en-US" b="1" dirty="0" smtClean="0">
              <a:solidFill>
                <a:srgbClr val="000000"/>
              </a:solidFill>
            </a:endParaRPr>
          </a:p>
          <a:p>
            <a:pPr algn="ctr">
              <a:tabLst>
                <a:tab pos="457200" algn="l"/>
              </a:tabLst>
            </a:pPr>
            <a:endParaRPr lang="en-US" b="1" dirty="0" smtClean="0">
              <a:solidFill>
                <a:srgbClr val="000000"/>
              </a:solidFill>
            </a:endParaRPr>
          </a:p>
          <a:p>
            <a:pPr algn="ctr">
              <a:tabLst>
                <a:tab pos="457200" algn="l"/>
              </a:tabLst>
            </a:pPr>
            <a:endParaRPr lang="en-US" b="1" dirty="0" smtClean="0">
              <a:solidFill>
                <a:srgbClr val="000000"/>
              </a:solidFill>
            </a:endParaRPr>
          </a:p>
          <a:p>
            <a:pPr algn="ctr">
              <a:tabLst>
                <a:tab pos="457200" algn="l"/>
              </a:tabLst>
            </a:pPr>
            <a:endParaRPr lang="en-US" b="1" dirty="0" smtClean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Therefore, for an equation in the form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mx</a:t>
            </a:r>
            <a:r>
              <a:rPr lang="en-US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, the slope of the line is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b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289050" y="1767840"/>
          <a:ext cx="6565900" cy="321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3" imgW="6565680" imgH="3213000" progId="Equation.DSMT4">
                  <p:embed/>
                </p:oleObj>
              </mc:Choice>
              <mc:Fallback>
                <p:oleObj name="Equation" r:id="rId3" imgW="6565680" imgH="3213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1767840"/>
                        <a:ext cx="6565900" cy="321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Slope-Intercept Form: </a:t>
            </a:r>
            <a:r>
              <a:rPr lang="en-US" i="1" dirty="0" smtClean="0"/>
              <a:t>y </a:t>
            </a:r>
            <a:r>
              <a:rPr lang="en-US" dirty="0" smtClean="0"/>
              <a:t>=</a:t>
            </a:r>
            <a:r>
              <a:rPr lang="en-US" i="1" dirty="0" smtClean="0"/>
              <a:t> mx </a:t>
            </a:r>
            <a:r>
              <a:rPr lang="en-US" dirty="0" smtClean="0"/>
              <a:t>+</a:t>
            </a:r>
            <a:r>
              <a:rPr lang="en-US" i="1" dirty="0" smtClean="0"/>
              <a:t> b</a:t>
            </a:r>
            <a:endParaRPr lang="en-US" dirty="0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Slope-Intercept Form</a:t>
            </a:r>
          </a:p>
          <a:p>
            <a:r>
              <a:rPr lang="en-US" b="1" i="1" dirty="0" smtClean="0">
                <a:solidFill>
                  <a:srgbClr val="0000FF"/>
                </a:solidFill>
              </a:rPr>
              <a:t>y </a:t>
            </a:r>
            <a:r>
              <a:rPr lang="en-US" b="1" dirty="0" smtClean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i="1" dirty="0" smtClean="0">
                <a:solidFill>
                  <a:srgbClr val="0000FF"/>
                </a:solidFill>
              </a:rPr>
              <a:t> mx </a:t>
            </a:r>
            <a:r>
              <a:rPr lang="en-US" b="1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="1" i="1" dirty="0" smtClean="0">
                <a:solidFill>
                  <a:srgbClr val="0000FF"/>
                </a:solidFill>
              </a:rPr>
              <a:t> b </a:t>
            </a:r>
            <a:r>
              <a:rPr lang="en-US" dirty="0" smtClean="0">
                <a:solidFill>
                  <a:srgbClr val="000000"/>
                </a:solidFill>
              </a:rPr>
              <a:t>is called the </a:t>
            </a:r>
            <a:r>
              <a:rPr lang="en-US" b="1" dirty="0" smtClean="0">
                <a:solidFill>
                  <a:srgbClr val="C00000"/>
                </a:solidFill>
              </a:rPr>
              <a:t>slope-intercept form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for the equation of a line.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is the </a:t>
            </a:r>
            <a:r>
              <a:rPr lang="en-US" b="1" dirty="0" smtClean="0">
                <a:solidFill>
                  <a:srgbClr val="C00000"/>
                </a:solidFill>
              </a:rPr>
              <a:t>slope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is the                 </a:t>
            </a:r>
            <a:r>
              <a:rPr lang="en-US" b="1" i="1" dirty="0" smtClean="0">
                <a:solidFill>
                  <a:srgbClr val="C00000"/>
                </a:solidFill>
              </a:rPr>
              <a:t>y</a:t>
            </a:r>
            <a:r>
              <a:rPr lang="en-US" b="1" dirty="0" smtClean="0">
                <a:solidFill>
                  <a:srgbClr val="C00000"/>
                </a:solidFill>
              </a:rPr>
              <a:t>-intercept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r>
              <a:rPr lang="en-US" dirty="0" smtClean="0"/>
              <a:t> 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Using the Form </a:t>
            </a:r>
            <a:r>
              <a:rPr lang="en-US" i="1" dirty="0" smtClean="0"/>
              <a:t>y </a:t>
            </a:r>
            <a:r>
              <a:rPr lang="en-US" dirty="0" smtClean="0">
                <a:latin typeface="Symbol" pitchFamily="18" charset="2"/>
              </a:rPr>
              <a:t>=</a:t>
            </a:r>
            <a:r>
              <a:rPr lang="en-US" i="1" dirty="0" smtClean="0"/>
              <a:t> mx </a:t>
            </a:r>
            <a:r>
              <a:rPr lang="en-US" dirty="0" smtClean="0">
                <a:latin typeface="Symbol" pitchFamily="18" charset="2"/>
              </a:rPr>
              <a:t>+</a:t>
            </a:r>
            <a:r>
              <a:rPr lang="en-US" i="1" dirty="0" smtClean="0"/>
              <a:t> b</a:t>
            </a:r>
            <a:endParaRPr lang="en-US" dirty="0" smtClean="0"/>
          </a:p>
        </p:txBody>
      </p:sp>
      <p:sp>
        <p:nvSpPr>
          <p:cNvPr id="819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 smtClean="0"/>
              <a:t>a.	</a:t>
            </a:r>
            <a:r>
              <a:rPr lang="en-US" dirty="0" smtClean="0"/>
              <a:t>Find the slope and </a:t>
            </a:r>
            <a:r>
              <a:rPr lang="en-US" i="1" dirty="0" smtClean="0"/>
              <a:t>y</a:t>
            </a:r>
            <a:r>
              <a:rPr lang="en-US" dirty="0" smtClean="0"/>
              <a:t>-intercept of 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3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 3 </a:t>
            </a:r>
            <a:r>
              <a:rPr lang="en-US" dirty="0" smtClean="0"/>
              <a:t>and graph the line.</a:t>
            </a:r>
            <a:r>
              <a:rPr lang="en-US" i="1" dirty="0" smtClean="0"/>
              <a:t> </a:t>
            </a:r>
          </a:p>
          <a:p>
            <a:pPr marL="457200" indent="-457200"/>
            <a:r>
              <a:rPr lang="en-US" b="1" dirty="0" smtClean="0"/>
              <a:t>Solution: </a:t>
            </a:r>
            <a:endParaRPr lang="en-US" dirty="0" smtClean="0"/>
          </a:p>
        </p:txBody>
      </p:sp>
      <p:pic>
        <p:nvPicPr>
          <p:cNvPr id="8198" name="Picture 5" descr="73_ex2a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2743200"/>
            <a:ext cx="3224213" cy="316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3023755" y="5167745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4" imgW="1701720" imgH="838080" progId="Equation.DSMT4">
                  <p:embed/>
                </p:oleObj>
              </mc:Choice>
              <mc:Fallback>
                <p:oleObj name="Equation" r:id="rId4" imgW="17017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3755" y="5167745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3023755" y="4231408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6" imgW="1714320" imgH="838080" progId="Equation.DSMT4">
                  <p:embed/>
                </p:oleObj>
              </mc:Choice>
              <mc:Fallback>
                <p:oleObj name="Equation" r:id="rId6" imgW="17143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3755" y="4231408"/>
                        <a:ext cx="171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3023755" y="3295072"/>
          <a:ext cx="165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8" imgW="1650960" imgH="838080" progId="Equation.DSMT4">
                  <p:embed/>
                </p:oleObj>
              </mc:Choice>
              <mc:Fallback>
                <p:oleObj name="Equation" r:id="rId8" imgW="1650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3755" y="3295072"/>
                        <a:ext cx="165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2854035" y="2841336"/>
          <a:ext cx="1765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0" imgW="1765080" imgH="355320" progId="Equation.DSMT4">
                  <p:embed/>
                </p:oleObj>
              </mc:Choice>
              <mc:Fallback>
                <p:oleObj name="Equation" r:id="rId10" imgW="176508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4035" y="2841336"/>
                        <a:ext cx="1765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182080" y="2336800"/>
          <a:ext cx="3619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2" imgW="3619440" imgH="406080" progId="Equation.DSMT4">
                  <p:embed/>
                </p:oleObj>
              </mc:Choice>
              <mc:Fallback>
                <p:oleObj name="Equation" r:id="rId12" imgW="3619440" imgH="406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080" y="2336800"/>
                        <a:ext cx="3619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Using the Form </a:t>
            </a:r>
            <a:r>
              <a:rPr lang="en-US" i="1" dirty="0" smtClean="0"/>
              <a:t>y = mx + b </a:t>
            </a:r>
            <a:r>
              <a:rPr lang="en-US" dirty="0" smtClean="0"/>
              <a:t>(cont.)</a:t>
            </a:r>
          </a:p>
        </p:txBody>
      </p:sp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1815882"/>
          </a:xfrm>
        </p:spPr>
        <p:txBody>
          <a:bodyPr>
            <a:spAutoFit/>
          </a:bodyPr>
          <a:lstStyle/>
          <a:p>
            <a:r>
              <a:rPr lang="en-US" dirty="0" smtClean="0"/>
              <a:t>As shown in the figure, if we first “run” 3 units to the right and “rise” 2 units down </a:t>
            </a:r>
            <a:r>
              <a:rPr lang="en-US" b="1" dirty="0" smtClean="0"/>
              <a:t>from the </a:t>
            </a:r>
            <a:r>
              <a:rPr lang="en-US" b="1" i="1" dirty="0" smtClean="0"/>
              <a:t>y</a:t>
            </a:r>
            <a:r>
              <a:rPr lang="en-US" b="1" dirty="0" smtClean="0"/>
              <a:t>-intercept (0, 1),</a:t>
            </a:r>
            <a:r>
              <a:rPr lang="en-US" b="1" i="1" dirty="0" smtClean="0"/>
              <a:t> </a:t>
            </a:r>
            <a:r>
              <a:rPr lang="en-US" dirty="0" smtClean="0"/>
              <a:t>we locate another point (3, –1). The line can be drawn through these two points.</a:t>
            </a:r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530352" y="1280160"/>
          <a:ext cx="563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5638680" imgH="838080" progId="Equation.DSMT4">
                  <p:embed/>
                </p:oleObj>
              </mc:Choice>
              <mc:Fallback>
                <p:oleObj name="Equation" r:id="rId3" imgW="563868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563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Find the slopes of lines given two points.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Write the equations of lines given the slopes and </a:t>
            </a:r>
          </a:p>
          <a:p>
            <a:pPr marL="457200" indent="-457200">
              <a:spcBef>
                <a:spcPct val="0"/>
              </a:spcBef>
            </a:pPr>
            <a:r>
              <a:rPr lang="en-US" i="1" dirty="0" smtClean="0"/>
              <a:t>	y</a:t>
            </a:r>
            <a:r>
              <a:rPr lang="en-US" dirty="0" smtClean="0"/>
              <a:t>-intercepts.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Graph lines given the slopes and </a:t>
            </a:r>
            <a:r>
              <a:rPr lang="en-US" i="1" dirty="0" smtClean="0"/>
              <a:t>y</a:t>
            </a:r>
            <a:r>
              <a:rPr lang="en-US" dirty="0" smtClean="0"/>
              <a:t>-intercepts.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Find the slopes and </a:t>
            </a:r>
            <a:r>
              <a:rPr lang="en-US" i="1" dirty="0" smtClean="0"/>
              <a:t>y</a:t>
            </a:r>
            <a:r>
              <a:rPr lang="en-US" dirty="0" smtClean="0"/>
              <a:t>-intercepts of lines.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Find the slopes of horizontal and vertical lines.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Using the Form </a:t>
            </a:r>
            <a:r>
              <a:rPr lang="en-US" i="1" dirty="0" smtClean="0"/>
              <a:t>y = mx + b </a:t>
            </a:r>
            <a:r>
              <a:rPr lang="en-US" dirty="0" smtClean="0"/>
              <a:t>(cont.)</a:t>
            </a: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Note: </a:t>
            </a:r>
            <a:r>
              <a:rPr lang="en-US" dirty="0" smtClean="0"/>
              <a:t>We could also first “rise” 2 units up and “run” 3 units to the left from (0, 1) and locate another point on the graph, (−3, 3).</a:t>
            </a:r>
          </a:p>
        </p:txBody>
      </p:sp>
      <p:pic>
        <p:nvPicPr>
          <p:cNvPr id="10245" name="Picture 4" descr="73_ex2a_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471737"/>
            <a:ext cx="3224213" cy="316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42" name="Object 3"/>
          <p:cNvGraphicFramePr>
            <a:graphicFrameLocks noChangeAspect="1"/>
          </p:cNvGraphicFramePr>
          <p:nvPr/>
        </p:nvGraphicFramePr>
        <p:xfrm>
          <a:off x="530352" y="3005137"/>
          <a:ext cx="31369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4" imgW="3136680" imgH="1333440" progId="Equation.DSMT4">
                  <p:embed/>
                </p:oleObj>
              </mc:Choice>
              <mc:Fallback>
                <p:oleObj name="Equation" r:id="rId4" imgW="3136680" imgH="13334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05137"/>
                        <a:ext cx="31369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Using the Form </a:t>
            </a:r>
            <a:r>
              <a:rPr lang="en-US" i="1" dirty="0" smtClean="0"/>
              <a:t>y </a:t>
            </a:r>
            <a:r>
              <a:rPr lang="en-US" dirty="0" smtClean="0"/>
              <a:t>=</a:t>
            </a:r>
            <a:r>
              <a:rPr lang="en-US" i="1" dirty="0" smtClean="0"/>
              <a:t> mx </a:t>
            </a:r>
            <a:r>
              <a:rPr lang="en-US" dirty="0" smtClean="0"/>
              <a:t>+</a:t>
            </a:r>
            <a:r>
              <a:rPr lang="en-US" i="1" dirty="0" smtClean="0"/>
              <a:t> b </a:t>
            </a:r>
            <a:r>
              <a:rPr lang="en-US" dirty="0" smtClean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defRPr/>
            </a:pPr>
            <a:r>
              <a:rPr lang="en-US" b="1" dirty="0" smtClean="0"/>
              <a:t>b.	</a:t>
            </a:r>
            <a:r>
              <a:rPr lang="en-US" dirty="0" smtClean="0"/>
              <a:t>Find the slope and </a:t>
            </a:r>
            <a:r>
              <a:rPr lang="en-US" i="1" dirty="0" smtClean="0"/>
              <a:t>y</a:t>
            </a:r>
            <a:r>
              <a:rPr lang="en-US" dirty="0" smtClean="0"/>
              <a:t>-intercept of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 2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 6</a:t>
            </a:r>
            <a:r>
              <a:rPr lang="en-US" dirty="0" smtClean="0"/>
              <a:t> and graph the line.</a:t>
            </a:r>
            <a:r>
              <a:rPr lang="en-US" i="1" dirty="0" smtClean="0"/>
              <a:t> </a:t>
            </a:r>
          </a:p>
          <a:p>
            <a:pPr>
              <a:defRPr/>
            </a:pPr>
            <a:r>
              <a:rPr lang="en-US" b="1" dirty="0" smtClean="0"/>
              <a:t>Solution: </a:t>
            </a:r>
            <a:endParaRPr lang="en-US" dirty="0"/>
          </a:p>
        </p:txBody>
      </p:sp>
      <p:pic>
        <p:nvPicPr>
          <p:cNvPr id="11269" name="Picture 4" descr="73_ex2b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2743200"/>
            <a:ext cx="3224213" cy="316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881745" y="513715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4" imgW="1460160" imgH="838080" progId="Equation.DSMT4">
                  <p:embed/>
                </p:oleObj>
              </mc:Choice>
              <mc:Fallback>
                <p:oleObj name="Equation" r:id="rId4" imgW="1460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745" y="5137150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2881745" y="419100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6" imgW="1765080" imgH="838080" progId="Equation.DSMT4">
                  <p:embed/>
                </p:oleObj>
              </mc:Choice>
              <mc:Fallback>
                <p:oleObj name="Equation" r:id="rId6" imgW="1765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745" y="4191000"/>
                        <a:ext cx="176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881745" y="32893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8" imgW="1498320" imgH="838080" progId="Equation.DSMT4">
                  <p:embed/>
                </p:oleObj>
              </mc:Choice>
              <mc:Fallback>
                <p:oleObj name="Equation" r:id="rId8" imgW="14983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745" y="32893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486885" y="2825750"/>
          <a:ext cx="1828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10" imgW="1828800" imgH="355320" progId="Equation.DSMT4">
                  <p:embed/>
                </p:oleObj>
              </mc:Choice>
              <mc:Fallback>
                <p:oleObj name="Equation" r:id="rId10" imgW="18288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885" y="2825750"/>
                        <a:ext cx="1828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209800" y="2362200"/>
          <a:ext cx="1397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12" imgW="1396800" imgH="355320" progId="Equation.DSMT4">
                  <p:embed/>
                </p:oleObj>
              </mc:Choice>
              <mc:Fallback>
                <p:oleObj name="Equation" r:id="rId12" imgW="139680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362200"/>
                        <a:ext cx="1397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Using the Form </a:t>
            </a:r>
            <a:r>
              <a:rPr lang="en-US" i="1" dirty="0" smtClean="0"/>
              <a:t>y </a:t>
            </a:r>
            <a:r>
              <a:rPr lang="en-US" dirty="0" smtClean="0"/>
              <a:t>=</a:t>
            </a:r>
            <a:r>
              <a:rPr lang="en-US" i="1" dirty="0" smtClean="0"/>
              <a:t> mx </a:t>
            </a:r>
            <a:r>
              <a:rPr lang="en-US" dirty="0" smtClean="0"/>
              <a:t>+</a:t>
            </a:r>
            <a:r>
              <a:rPr lang="en-US" i="1" dirty="0" smtClean="0"/>
              <a:t> b </a:t>
            </a:r>
            <a:r>
              <a:rPr lang="en-US" dirty="0" smtClean="0"/>
              <a:t>(cont.)</a:t>
            </a:r>
          </a:p>
        </p:txBody>
      </p:sp>
      <p:sp>
        <p:nvSpPr>
          <p:cNvPr id="12294" name="Content Placeholder 2"/>
          <p:cNvSpPr>
            <a:spLocks noGrp="1"/>
          </p:cNvSpPr>
          <p:nvPr>
            <p:ph idx="1"/>
          </p:nvPr>
        </p:nvSpPr>
        <p:spPr>
          <a:xfrm>
            <a:off x="457200" y="2423160"/>
            <a:ext cx="8229600" cy="2400657"/>
          </a:xfrm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dirty="0" smtClean="0"/>
              <a:t>Because            and the </a:t>
            </a:r>
            <a:r>
              <a:rPr lang="en-US" i="1" dirty="0" smtClean="0"/>
              <a:t>y</a:t>
            </a:r>
            <a:r>
              <a:rPr lang="en-US" dirty="0" smtClean="0"/>
              <a:t>-intercept is </a:t>
            </a:r>
            <a:r>
              <a:rPr lang="en-US" dirty="0" smtClean="0">
                <a:solidFill>
                  <a:srgbClr val="FF00FF"/>
                </a:solidFill>
              </a:rPr>
              <a:t>(0, –3)</a:t>
            </a:r>
            <a:r>
              <a:rPr lang="en-US" dirty="0" smtClean="0"/>
              <a:t>, we can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locate another point by moving first [from (0, –3)] a “run” of 2 units right and a “rise” of 1 unit up. This gives the point </a:t>
            </a:r>
            <a:r>
              <a:rPr lang="en-US" dirty="0" smtClean="0">
                <a:solidFill>
                  <a:srgbClr val="002060"/>
                </a:solidFill>
              </a:rPr>
              <a:t>(2, –2)</a:t>
            </a:r>
            <a:r>
              <a:rPr lang="en-US" dirty="0" smtClean="0"/>
              <a:t> and we can draw the line through these two points.</a:t>
            </a:r>
          </a:p>
        </p:txBody>
      </p:sp>
      <p:graphicFrame>
        <p:nvGraphicFramePr>
          <p:cNvPr id="12291" name="Object 4"/>
          <p:cNvGraphicFramePr>
            <a:graphicFrameLocks noChangeAspect="1"/>
          </p:cNvGraphicFramePr>
          <p:nvPr/>
        </p:nvGraphicFramePr>
        <p:xfrm>
          <a:off x="1780310" y="22860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3" imgW="863280" imgH="838080" progId="Equation.DSMT4">
                  <p:embed/>
                </p:oleObj>
              </mc:Choice>
              <mc:Fallback>
                <p:oleObj name="Equation" r:id="rId3" imgW="8632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0310" y="22860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280160"/>
          <a:ext cx="411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5" imgW="4114800" imgH="838080" progId="Equation.DSMT4">
                  <p:embed/>
                </p:oleObj>
              </mc:Choice>
              <mc:Fallback>
                <p:oleObj name="Equation" r:id="rId5" imgW="411480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411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Using the Form </a:t>
            </a:r>
            <a:r>
              <a:rPr lang="en-US" i="1" dirty="0" smtClean="0"/>
              <a:t>y </a:t>
            </a:r>
            <a:r>
              <a:rPr lang="en-US" dirty="0" smtClean="0"/>
              <a:t>=</a:t>
            </a:r>
            <a:r>
              <a:rPr lang="en-US" i="1" dirty="0" smtClean="0"/>
              <a:t> mx </a:t>
            </a:r>
            <a:r>
              <a:rPr lang="en-US" dirty="0" smtClean="0"/>
              <a:t>+</a:t>
            </a:r>
            <a:r>
              <a:rPr lang="en-US" i="1" dirty="0" smtClean="0"/>
              <a:t> b </a:t>
            </a:r>
            <a:r>
              <a:rPr lang="en-US" dirty="0" smtClean="0"/>
              <a:t>(cont.)</a:t>
            </a:r>
          </a:p>
        </p:txBody>
      </p:sp>
      <p:sp>
        <p:nvSpPr>
          <p:cNvPr id="1229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21093"/>
          </a:xfrm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dirty="0" smtClean="0"/>
              <a:t>Or, we can first move a “rise” of 2 units up and a “run” of 4 units right and locate the point </a:t>
            </a:r>
            <a:r>
              <a:rPr lang="en-US" dirty="0" smtClean="0">
                <a:solidFill>
                  <a:srgbClr val="002060"/>
                </a:solidFill>
              </a:rPr>
              <a:t>(4, –1)</a:t>
            </a:r>
            <a:r>
              <a:rPr lang="en-US" dirty="0" smtClean="0"/>
              <a:t>. [Note: The ratio of the rise to run must be 1 to 2, which is the</a:t>
            </a:r>
          </a:p>
          <a:p>
            <a:pPr>
              <a:lnSpc>
                <a:spcPct val="150000"/>
              </a:lnSpc>
              <a:spcBef>
                <a:spcPts val="672"/>
              </a:spcBef>
            </a:pPr>
            <a:r>
              <a:rPr lang="en-US" dirty="0" smtClean="0"/>
              <a:t>slope of the line:</a:t>
            </a:r>
          </a:p>
        </p:txBody>
      </p:sp>
      <p:graphicFrame>
        <p:nvGraphicFramePr>
          <p:cNvPr id="12292" name="Object 5"/>
          <p:cNvGraphicFramePr>
            <a:graphicFrameLocks noChangeAspect="1"/>
          </p:cNvGraphicFramePr>
          <p:nvPr/>
        </p:nvGraphicFramePr>
        <p:xfrm>
          <a:off x="3048000" y="2632360"/>
          <a:ext cx="254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8" name="Equation" r:id="rId3" imgW="2539800" imgH="838080" progId="Equation.DSMT4">
                  <p:embed/>
                </p:oleObj>
              </mc:Choice>
              <mc:Fallback>
                <p:oleObj name="Equation" r:id="rId3" imgW="253980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632360"/>
                        <a:ext cx="254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Using the Form </a:t>
            </a:r>
            <a:r>
              <a:rPr lang="en-US" i="1" dirty="0" smtClean="0"/>
              <a:t>y </a:t>
            </a:r>
            <a:r>
              <a:rPr lang="en-US" dirty="0" smtClean="0"/>
              <a:t>=</a:t>
            </a:r>
            <a:r>
              <a:rPr lang="en-US" i="1" dirty="0" smtClean="0"/>
              <a:t> mx </a:t>
            </a:r>
            <a:r>
              <a:rPr lang="en-US" dirty="0" smtClean="0"/>
              <a:t>+</a:t>
            </a:r>
            <a:r>
              <a:rPr lang="en-US" i="1" dirty="0" smtClean="0"/>
              <a:t> b </a:t>
            </a:r>
            <a:r>
              <a:rPr lang="en-US" dirty="0" smtClean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defRPr/>
            </a:pPr>
            <a:r>
              <a:rPr lang="en-US" b="1" dirty="0" smtClean="0"/>
              <a:t>c.	</a:t>
            </a:r>
            <a:r>
              <a:rPr lang="en-US" dirty="0" smtClean="0"/>
              <a:t>Find the slope and </a:t>
            </a:r>
            <a:r>
              <a:rPr lang="en-US" i="1" dirty="0" smtClean="0"/>
              <a:t>y</a:t>
            </a:r>
            <a:r>
              <a:rPr lang="en-US" dirty="0" smtClean="0"/>
              <a:t>-intercept of </a:t>
            </a:r>
            <a:r>
              <a:rPr lang="en-US" i="1" dirty="0" smtClean="0">
                <a:solidFill>
                  <a:srgbClr val="0000FF"/>
                </a:solidFill>
              </a:rPr>
              <a:t>−</a:t>
            </a:r>
            <a:r>
              <a:rPr lang="en-US" dirty="0" smtClean="0">
                <a:solidFill>
                  <a:srgbClr val="0000FF"/>
                </a:solidFill>
              </a:rPr>
              <a:t>4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+ 2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 7</a:t>
            </a:r>
            <a:r>
              <a:rPr lang="en-US" dirty="0" smtClean="0"/>
              <a:t> and graph the line.</a:t>
            </a:r>
          </a:p>
          <a:p>
            <a:pPr>
              <a:defRPr/>
            </a:pPr>
            <a:r>
              <a:rPr lang="en-US" b="1" dirty="0" smtClean="0"/>
              <a:t>Solution: </a:t>
            </a:r>
            <a:r>
              <a:rPr lang="en-US" b="1" i="1" dirty="0" smtClean="0"/>
              <a:t> </a:t>
            </a:r>
            <a:endParaRPr lang="en-US" dirty="0"/>
          </a:p>
        </p:txBody>
      </p:sp>
      <p:pic>
        <p:nvPicPr>
          <p:cNvPr id="13317" name="Picture 7" descr="73_ex2c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2624137"/>
            <a:ext cx="3224213" cy="316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3186545" y="510540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4" imgW="1447560" imgH="838080" progId="Equation.DSMT4">
                  <p:embed/>
                </p:oleObj>
              </mc:Choice>
              <mc:Fallback>
                <p:oleObj name="Equation" r:id="rId4" imgW="14475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545" y="5105400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86545" y="4173105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6" imgW="1523880" imgH="838080" progId="Equation.DSMT4">
                  <p:embed/>
                </p:oleObj>
              </mc:Choice>
              <mc:Fallback>
                <p:oleObj name="Equation" r:id="rId6" imgW="1523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545" y="4173105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3186545" y="324081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8" imgW="1460160" imgH="838080" progId="Equation.DSMT4">
                  <p:embed/>
                </p:oleObj>
              </mc:Choice>
              <mc:Fallback>
                <p:oleObj name="Equation" r:id="rId8" imgW="1460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545" y="3240810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3013365" y="2791115"/>
          <a:ext cx="1574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10" imgW="1574640" imgH="355320" progId="Equation.DSMT4">
                  <p:embed/>
                </p:oleObj>
              </mc:Choice>
              <mc:Fallback>
                <p:oleObj name="Equation" r:id="rId10" imgW="157464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365" y="2791115"/>
                        <a:ext cx="1574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2133600" y="2341420"/>
          <a:ext cx="177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2" imgW="1777680" imgH="355320" progId="Equation.DSMT4">
                  <p:embed/>
                </p:oleObj>
              </mc:Choice>
              <mc:Fallback>
                <p:oleObj name="Equation" r:id="rId12" imgW="177768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341420"/>
                        <a:ext cx="1778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Using the Form </a:t>
            </a:r>
            <a:r>
              <a:rPr lang="en-US" i="1" dirty="0" smtClean="0"/>
              <a:t>y </a:t>
            </a:r>
            <a:r>
              <a:rPr lang="en-US" dirty="0" smtClean="0"/>
              <a:t>=</a:t>
            </a:r>
            <a:r>
              <a:rPr lang="en-US" i="1" dirty="0" smtClean="0"/>
              <a:t> mx </a:t>
            </a:r>
            <a:r>
              <a:rPr lang="en-US" dirty="0" smtClean="0"/>
              <a:t>+</a:t>
            </a:r>
            <a:r>
              <a:rPr lang="en-US" i="1" dirty="0" smtClean="0"/>
              <a:t> b </a:t>
            </a:r>
            <a:r>
              <a:rPr lang="en-US" dirty="0" smtClean="0"/>
              <a:t>(cont.)</a:t>
            </a:r>
          </a:p>
        </p:txBody>
      </p:sp>
      <p:sp>
        <p:nvSpPr>
          <p:cNvPr id="14341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1840504"/>
          </a:xfrm>
        </p:spPr>
        <p:txBody>
          <a:bodyPr>
            <a:spAutoFit/>
          </a:bodyPr>
          <a:lstStyle/>
          <a:p>
            <a:r>
              <a:rPr lang="en-US" dirty="0" smtClean="0"/>
              <a:t>(Note that the whole number 2 is written as a ratio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(fraction),      because we must have two numbers, one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for the rise and one for the run, in analyzing the slope.)</a:t>
            </a:r>
          </a:p>
        </p:txBody>
      </p:sp>
      <p:graphicFrame>
        <p:nvGraphicFramePr>
          <p:cNvPr id="14338" name="Object 3"/>
          <p:cNvGraphicFramePr>
            <a:graphicFrameLocks noChangeAspect="1"/>
          </p:cNvGraphicFramePr>
          <p:nvPr/>
        </p:nvGraphicFramePr>
        <p:xfrm>
          <a:off x="530352" y="1280160"/>
          <a:ext cx="457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3" imgW="4572000" imgH="838080" progId="Equation.DSMT4">
                  <p:embed/>
                </p:oleObj>
              </mc:Choice>
              <mc:Fallback>
                <p:oleObj name="Equation" r:id="rId3" imgW="457200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457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4"/>
          <p:cNvGraphicFramePr>
            <a:graphicFrameLocks noChangeAspect="1"/>
          </p:cNvGraphicFramePr>
          <p:nvPr/>
        </p:nvGraphicFramePr>
        <p:xfrm>
          <a:off x="2038350" y="2808304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5" imgW="368280" imgH="838080" progId="Equation.DSMT4">
                  <p:embed/>
                </p:oleObj>
              </mc:Choice>
              <mc:Fallback>
                <p:oleObj name="Equation" r:id="rId5" imgW="3682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2808304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Finding the Equation of a Line</a:t>
            </a:r>
          </a:p>
        </p:txBody>
      </p:sp>
      <p:sp>
        <p:nvSpPr>
          <p:cNvPr id="1536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85029"/>
          </a:xfrm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ts val="672"/>
              </a:spcBef>
            </a:pPr>
            <a:r>
              <a:rPr lang="en-US" dirty="0" smtClean="0"/>
              <a:t>Find the equation of the line with </a:t>
            </a:r>
            <a:r>
              <a:rPr lang="en-US" i="1" dirty="0" smtClean="0"/>
              <a:t>y</a:t>
            </a:r>
            <a:r>
              <a:rPr lang="en-US" dirty="0" smtClean="0"/>
              <a:t>-intercept </a:t>
            </a:r>
            <a:r>
              <a:rPr lang="en-US" dirty="0" smtClean="0">
                <a:solidFill>
                  <a:srgbClr val="0000FF"/>
                </a:solidFill>
              </a:rPr>
              <a:t>(0, −2)</a:t>
            </a:r>
            <a:r>
              <a:rPr lang="en-US" dirty="0" smtClean="0"/>
              <a:t> </a:t>
            </a:r>
          </a:p>
          <a:p>
            <a:pPr>
              <a:lnSpc>
                <a:spcPct val="110000"/>
              </a:lnSpc>
              <a:spcBef>
                <a:spcPts val="672"/>
              </a:spcBef>
            </a:pPr>
            <a:r>
              <a:rPr lang="en-US" dirty="0" smtClean="0"/>
              <a:t>and slope</a:t>
            </a:r>
            <a:r>
              <a:rPr lang="en-US" i="1" dirty="0" smtClean="0"/>
              <a:t> </a:t>
            </a:r>
          </a:p>
          <a:p>
            <a:pPr>
              <a:lnSpc>
                <a:spcPct val="110000"/>
              </a:lnSpc>
              <a:spcBef>
                <a:spcPts val="672"/>
              </a:spcBef>
            </a:pPr>
            <a:r>
              <a:rPr lang="en-US" b="1" dirty="0" smtClean="0"/>
              <a:t>Solution: </a:t>
            </a:r>
          </a:p>
          <a:p>
            <a:pPr>
              <a:lnSpc>
                <a:spcPct val="110000"/>
              </a:lnSpc>
              <a:spcBef>
                <a:spcPts val="672"/>
              </a:spcBef>
            </a:pPr>
            <a:r>
              <a:rPr lang="en-US" dirty="0" smtClean="0"/>
              <a:t>In this case, we can substitute directly into the slope-</a:t>
            </a:r>
          </a:p>
          <a:p>
            <a:pPr>
              <a:lnSpc>
                <a:spcPct val="110000"/>
              </a:lnSpc>
              <a:spcBef>
                <a:spcPts val="672"/>
              </a:spcBef>
            </a:pPr>
            <a:r>
              <a:rPr lang="en-US" dirty="0" smtClean="0"/>
              <a:t>intercept form </a:t>
            </a:r>
            <a:r>
              <a:rPr lang="en-US" i="1" dirty="0" smtClean="0">
                <a:solidFill>
                  <a:srgbClr val="FF00FF"/>
                </a:solidFill>
              </a:rPr>
              <a:t>y </a:t>
            </a:r>
            <a:r>
              <a:rPr lang="en-US" dirty="0" smtClean="0">
                <a:solidFill>
                  <a:srgbClr val="FF00FF"/>
                </a:solidFill>
              </a:rPr>
              <a:t>= </a:t>
            </a:r>
            <a:r>
              <a:rPr lang="en-US" i="1" dirty="0" smtClean="0">
                <a:solidFill>
                  <a:srgbClr val="FF00FF"/>
                </a:solidFill>
              </a:rPr>
              <a:t>mx </a:t>
            </a:r>
            <a:r>
              <a:rPr lang="en-US" dirty="0" smtClean="0">
                <a:solidFill>
                  <a:srgbClr val="FF00FF"/>
                </a:solidFill>
              </a:rPr>
              <a:t>+</a:t>
            </a:r>
            <a:r>
              <a:rPr lang="en-US" i="1" dirty="0" smtClean="0">
                <a:solidFill>
                  <a:srgbClr val="FF00FF"/>
                </a:solidFill>
              </a:rPr>
              <a:t> b </a:t>
            </a:r>
            <a:r>
              <a:rPr lang="en-US" dirty="0" smtClean="0"/>
              <a:t>with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0000FF"/>
                </a:solidFill>
              </a:rPr>
              <a:t>b </a:t>
            </a:r>
            <a:r>
              <a:rPr lang="en-US" dirty="0" smtClean="0">
                <a:solidFill>
                  <a:srgbClr val="0000FF"/>
                </a:solidFill>
              </a:rPr>
              <a:t>= −2 </a:t>
            </a:r>
            <a:r>
              <a:rPr lang="en-US" dirty="0" smtClean="0"/>
              <a:t>and</a:t>
            </a:r>
            <a:endParaRPr lang="en-US" i="1" dirty="0" smtClean="0"/>
          </a:p>
          <a:p>
            <a:pPr>
              <a:lnSpc>
                <a:spcPct val="110000"/>
              </a:lnSpc>
              <a:spcBef>
                <a:spcPts val="672"/>
              </a:spcBef>
            </a:pPr>
            <a:endParaRPr lang="en-US" b="1" i="1" dirty="0" smtClean="0"/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017713" y="170411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3" imgW="990360" imgH="838080" progId="Equation.DSMT4">
                  <p:embed/>
                </p:oleObj>
              </mc:Choice>
              <mc:Fallback>
                <p:oleObj name="Equation" r:id="rId3" imgW="9903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713" y="170411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6553200" y="3366655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5" imgW="990360" imgH="838080" progId="Equation.DSMT4">
                  <p:embed/>
                </p:oleObj>
              </mc:Choice>
              <mc:Fallback>
                <p:oleObj name="Equation" r:id="rId5" imgW="9903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366655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495550" y="4495800"/>
          <a:ext cx="415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6" imgW="4152600" imgH="838080" progId="Equation.DSMT4">
                  <p:embed/>
                </p:oleObj>
              </mc:Choice>
              <mc:Fallback>
                <p:oleObj name="Equation" r:id="rId6" imgW="415260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4495800"/>
                        <a:ext cx="415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Finding the Equation of a Line (cont.)</a:t>
            </a:r>
          </a:p>
        </p:txBody>
      </p:sp>
      <p:sp>
        <p:nvSpPr>
          <p:cNvPr id="1536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8005"/>
          </a:xfrm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ts val="672"/>
              </a:spcBef>
            </a:pPr>
            <a:r>
              <a:rPr lang="en-US" dirty="0" smtClean="0"/>
              <a:t>In standard form, </a:t>
            </a:r>
            <a:r>
              <a:rPr lang="en-US" dirty="0" smtClean="0">
                <a:solidFill>
                  <a:srgbClr val="002060"/>
                </a:solidFill>
              </a:rPr>
              <a:t>3</a:t>
            </a:r>
            <a:r>
              <a:rPr lang="en-US" i="1" dirty="0" smtClean="0">
                <a:solidFill>
                  <a:srgbClr val="002060"/>
                </a:solidFill>
              </a:rPr>
              <a:t>x </a:t>
            </a:r>
            <a:r>
              <a:rPr lang="en-US" dirty="0" smtClean="0">
                <a:solidFill>
                  <a:srgbClr val="002060"/>
                </a:solidFill>
              </a:rPr>
              <a:t>−</a:t>
            </a:r>
            <a:r>
              <a:rPr lang="en-US" i="1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4</a:t>
            </a:r>
            <a:r>
              <a:rPr lang="en-US" i="1" dirty="0" smtClean="0">
                <a:solidFill>
                  <a:srgbClr val="002060"/>
                </a:solidFill>
              </a:rPr>
              <a:t>y </a:t>
            </a:r>
            <a:r>
              <a:rPr lang="en-US" dirty="0" smtClean="0">
                <a:solidFill>
                  <a:srgbClr val="002060"/>
                </a:solidFill>
              </a:rPr>
              <a:t>= 8</a:t>
            </a:r>
            <a:r>
              <a:rPr lang="en-US" dirty="0" smtClean="0"/>
              <a:t>. Note that           </a:t>
            </a:r>
          </a:p>
          <a:p>
            <a:pPr>
              <a:lnSpc>
                <a:spcPct val="110000"/>
              </a:lnSpc>
              <a:spcBef>
                <a:spcPts val="672"/>
              </a:spcBef>
            </a:pPr>
            <a:r>
              <a:rPr lang="en-US" dirty="0" smtClean="0"/>
              <a:t>is also in standard form. For convenience, we multiply by 4 so that the coefficients are integers. Both forms are correct and either form is an acceptable answer.</a:t>
            </a:r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6334848" y="112222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4" name="Equation" r:id="rId3" imgW="1485720" imgH="838080" progId="Equation.DSMT4">
                  <p:embed/>
                </p:oleObj>
              </mc:Choice>
              <mc:Fallback>
                <p:oleObj name="Equation" r:id="rId3" imgW="148572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848" y="112222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Graphing Horizontal </a:t>
            </a:r>
            <a:br>
              <a:rPr lang="en-US" dirty="0" smtClean="0"/>
            </a:br>
            <a:r>
              <a:rPr lang="en-US" dirty="0" smtClean="0"/>
              <a:t>and Vertical Lines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Graph the horizontal line 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 2</a:t>
            </a:r>
            <a:r>
              <a:rPr lang="en-US" dirty="0" smtClean="0"/>
              <a:t>.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Solution: </a:t>
            </a:r>
            <a:r>
              <a:rPr lang="en-US" i="1" dirty="0" smtClean="0"/>
              <a:t> </a:t>
            </a:r>
            <a:endParaRPr lang="en-US" dirty="0" smtClean="0"/>
          </a:p>
        </p:txBody>
      </p:sp>
      <p:sp>
        <p:nvSpPr>
          <p:cNvPr id="28676" name="TextBox 3"/>
          <p:cNvSpPr txBox="1">
            <a:spLocks noChangeArrowheads="1"/>
          </p:cNvSpPr>
          <p:nvPr/>
        </p:nvSpPr>
        <p:spPr bwMode="auto">
          <a:xfrm>
            <a:off x="457200" y="2362200"/>
            <a:ext cx="50292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/>
              <a:t>Two points with </a:t>
            </a:r>
            <a:r>
              <a:rPr lang="en-US" sz="2800" i="1" dirty="0"/>
              <a:t>y</a:t>
            </a:r>
            <a:r>
              <a:rPr lang="en-US" sz="2800" dirty="0"/>
              <a:t>-value 2 are </a:t>
            </a:r>
            <a:r>
              <a:rPr lang="en-US" sz="2800" dirty="0">
                <a:solidFill>
                  <a:srgbClr val="000099"/>
                </a:solidFill>
              </a:rPr>
              <a:t>(−4, 2) </a:t>
            </a:r>
            <a:r>
              <a:rPr lang="en-US" sz="2800" dirty="0"/>
              <a:t>and </a:t>
            </a:r>
            <a:r>
              <a:rPr lang="en-US" sz="2800" dirty="0">
                <a:solidFill>
                  <a:srgbClr val="000099"/>
                </a:solidFill>
              </a:rPr>
              <a:t>(3, 2)</a:t>
            </a:r>
            <a:r>
              <a:rPr lang="en-US" sz="2800" dirty="0">
                <a:solidFill>
                  <a:srgbClr val="002060"/>
                </a:solidFill>
              </a:rPr>
              <a:t>. </a:t>
            </a:r>
            <a:r>
              <a:rPr lang="en-US" sz="2800" dirty="0"/>
              <a:t>The line can be drawn through these two points. </a:t>
            </a:r>
          </a:p>
          <a:p>
            <a:endParaRPr lang="en-US" sz="2800" dirty="0" smtClean="0"/>
          </a:p>
          <a:p>
            <a:r>
              <a:rPr lang="en-US" sz="2800" dirty="0" smtClean="0"/>
              <a:t>Note </a:t>
            </a:r>
            <a:r>
              <a:rPr lang="en-US" sz="2800" dirty="0"/>
              <a:t>that the slope </a:t>
            </a:r>
            <a:r>
              <a:rPr lang="en-US" sz="2800" i="1" dirty="0">
                <a:solidFill>
                  <a:srgbClr val="000099"/>
                </a:solidFill>
              </a:rPr>
              <a:t>m</a:t>
            </a:r>
            <a:r>
              <a:rPr lang="en-US" sz="2800" dirty="0">
                <a:solidFill>
                  <a:srgbClr val="000099"/>
                </a:solidFill>
              </a:rPr>
              <a:t> = 0 </a:t>
            </a:r>
            <a:r>
              <a:rPr lang="en-US" sz="2800" dirty="0"/>
              <a:t>and the </a:t>
            </a:r>
            <a:r>
              <a:rPr lang="en-US" sz="2800" i="1" dirty="0"/>
              <a:t>y</a:t>
            </a:r>
            <a:r>
              <a:rPr lang="en-US" sz="2800" dirty="0"/>
              <a:t>-intercept is </a:t>
            </a:r>
            <a:r>
              <a:rPr lang="en-US" sz="2800" dirty="0">
                <a:solidFill>
                  <a:srgbClr val="000099"/>
                </a:solidFill>
              </a:rPr>
              <a:t>(0, 2)</a:t>
            </a:r>
            <a:r>
              <a:rPr lang="en-US" sz="2800" dirty="0">
                <a:solidFill>
                  <a:srgbClr val="002060"/>
                </a:solidFill>
              </a:rPr>
              <a:t>. </a:t>
            </a:r>
          </a:p>
        </p:txBody>
      </p:sp>
      <p:pic>
        <p:nvPicPr>
          <p:cNvPr id="28677" name="Picture 4" descr="FigureExample4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2057400"/>
            <a:ext cx="3224213" cy="316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Graphing Horizontal </a:t>
            </a:r>
            <a:br>
              <a:rPr lang="en-US" dirty="0" smtClean="0"/>
            </a:br>
            <a:r>
              <a:rPr lang="en-US" dirty="0" smtClean="0"/>
              <a:t>and Vertical Lines (cont.)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Graph the vertical line 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=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3</a:t>
            </a:r>
            <a:r>
              <a:rPr lang="en-US" dirty="0" smtClean="0"/>
              <a:t>.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Solution: </a:t>
            </a:r>
            <a:r>
              <a:rPr lang="en-US" i="1" dirty="0" smtClean="0"/>
              <a:t> </a:t>
            </a:r>
            <a:endParaRPr lang="en-US" dirty="0" smtClean="0"/>
          </a:p>
        </p:txBody>
      </p:sp>
      <p:sp>
        <p:nvSpPr>
          <p:cNvPr id="29700" name="TextBox 3"/>
          <p:cNvSpPr txBox="1">
            <a:spLocks noChangeArrowheads="1"/>
          </p:cNvSpPr>
          <p:nvPr/>
        </p:nvSpPr>
        <p:spPr bwMode="auto">
          <a:xfrm>
            <a:off x="457200" y="2286000"/>
            <a:ext cx="5029200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/>
              <a:t>Two points with </a:t>
            </a:r>
            <a:r>
              <a:rPr lang="en-US" sz="2800" i="1" dirty="0"/>
              <a:t>x</a:t>
            </a:r>
            <a:r>
              <a:rPr lang="en-US" sz="2800" dirty="0"/>
              <a:t>-value −3 are </a:t>
            </a:r>
            <a:r>
              <a:rPr lang="en-US" sz="2800" dirty="0">
                <a:solidFill>
                  <a:srgbClr val="000099"/>
                </a:solidFill>
              </a:rPr>
              <a:t>(−3, 5)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99"/>
                </a:solidFill>
              </a:rPr>
              <a:t>(−3, −1)</a:t>
            </a:r>
            <a:r>
              <a:rPr lang="en-US" sz="2800" dirty="0"/>
              <a:t>. The line can be drawn through these two points. </a:t>
            </a:r>
          </a:p>
          <a:p>
            <a:r>
              <a:rPr lang="en-US" sz="2800" dirty="0"/>
              <a:t>Note that the slope </a:t>
            </a:r>
            <a:r>
              <a:rPr lang="en-US" sz="2800" i="1" dirty="0"/>
              <a:t>m </a:t>
            </a:r>
            <a:r>
              <a:rPr lang="en-US" sz="2800" dirty="0"/>
              <a:t>is undefined and there is no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i="1" dirty="0" smtClean="0"/>
              <a:t>y­-</a:t>
            </a:r>
            <a:r>
              <a:rPr lang="en-US" sz="2800" dirty="0" smtClean="0"/>
              <a:t>intercept</a:t>
            </a:r>
            <a:r>
              <a:rPr lang="en-US" sz="2800" dirty="0"/>
              <a:t>.</a:t>
            </a:r>
            <a:r>
              <a:rPr lang="en-US" sz="2800" i="1" dirty="0"/>
              <a:t> </a:t>
            </a:r>
            <a:endParaRPr lang="en-US" sz="2800" dirty="0"/>
          </a:p>
        </p:txBody>
      </p:sp>
      <p:pic>
        <p:nvPicPr>
          <p:cNvPr id="29701" name="Picture 5" descr="FigureExample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2209800"/>
            <a:ext cx="3224213" cy="316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l"/>
            <a:r>
              <a:rPr lang="en-US" dirty="0" smtClean="0"/>
              <a:t>The Meaning of Slope</a:t>
            </a:r>
          </a:p>
        </p:txBody>
      </p:sp>
      <p:sp>
        <p:nvSpPr>
          <p:cNvPr id="102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Slope</a:t>
            </a:r>
          </a:p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 smtClean="0">
              <a:solidFill>
                <a:srgbClr val="000000"/>
              </a:solidFill>
            </a:endParaRPr>
          </a:p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endParaRPr lang="en-US" b="1" dirty="0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3676650" y="1828800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1790640" imgH="838080" progId="Equation.DSMT4">
                  <p:embed/>
                </p:oleObj>
              </mc:Choice>
              <mc:Fallback>
                <p:oleObj name="Equation" r:id="rId3" imgW="179064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1828800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 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320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>
              <a:spcBef>
                <a:spcPts val="20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Find the slope of the line determined by the points (1, 5) and (2, −2). </a:t>
            </a:r>
          </a:p>
          <a:p>
            <a:pPr marL="457200" indent="-457200">
              <a:spcBef>
                <a:spcPts val="20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Find the equation of the line through the point (0, 3) </a:t>
            </a:r>
          </a:p>
          <a:p>
            <a:pPr marL="457200" indent="-457200">
              <a:spcBef>
                <a:spcPts val="600"/>
              </a:spcBef>
            </a:pPr>
            <a:r>
              <a:rPr lang="en-US" dirty="0" smtClean="0">
                <a:solidFill>
                  <a:srgbClr val="000000"/>
                </a:solidFill>
              </a:rPr>
              <a:t>	with slope</a:t>
            </a:r>
          </a:p>
          <a:p>
            <a:pPr marL="457200" indent="-457200">
              <a:spcBef>
                <a:spcPts val="60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Find the slope,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, and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-intercept,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, for the equation 2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+ 3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6. </a:t>
            </a:r>
          </a:p>
          <a:p>
            <a:pPr marL="457200" indent="-457200">
              <a:spcBef>
                <a:spcPts val="20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4.	</a:t>
            </a:r>
            <a:r>
              <a:rPr lang="en-US" dirty="0" smtClean="0">
                <a:solidFill>
                  <a:srgbClr val="000000"/>
                </a:solidFill>
              </a:rPr>
              <a:t>Write an equation for the horizontal line through the point (−2, 3). </a:t>
            </a:r>
          </a:p>
          <a:p>
            <a:pPr marL="457200" indent="-457200">
              <a:spcBef>
                <a:spcPts val="20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5.	</a:t>
            </a:r>
            <a:r>
              <a:rPr lang="en-US" dirty="0" smtClean="0">
                <a:solidFill>
                  <a:srgbClr val="000000"/>
                </a:solidFill>
              </a:rPr>
              <a:t>Write an equation for the vertical line through the point (−1, −2). </a:t>
            </a:r>
          </a:p>
        </p:txBody>
      </p:sp>
      <p:graphicFrame>
        <p:nvGraphicFramePr>
          <p:cNvPr id="44033" name="Object 3"/>
          <p:cNvGraphicFramePr>
            <a:graphicFrameLocks noChangeAspect="1"/>
          </p:cNvGraphicFramePr>
          <p:nvPr/>
        </p:nvGraphicFramePr>
        <p:xfrm>
          <a:off x="2590800" y="25146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6" name="Equation" r:id="rId3" imgW="596880" imgH="838080" progId="Equation.DSMT4">
                  <p:embed/>
                </p:oleObj>
              </mc:Choice>
              <mc:Fallback>
                <p:oleObj name="Equation" r:id="rId3" imgW="59688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5146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530225" y="1280160"/>
          <a:ext cx="3086100" cy="332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Equation" r:id="rId3" imgW="3085920" imgH="3327120" progId="Equation.DSMT4">
                  <p:embed/>
                </p:oleObj>
              </mc:Choice>
              <mc:Fallback>
                <p:oleObj name="Equation" r:id="rId3" imgW="3085920" imgH="33271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1280160"/>
                        <a:ext cx="3086100" cy="332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l"/>
            <a:r>
              <a:rPr lang="en-US" dirty="0" smtClean="0"/>
              <a:t>Calculating the Slope</a:t>
            </a:r>
          </a:p>
        </p:txBody>
      </p:sp>
      <p:sp>
        <p:nvSpPr>
          <p:cNvPr id="102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To Calculate the Slope of a Line</a:t>
            </a:r>
          </a:p>
          <a:p>
            <a:pPr marL="457200" indent="-45720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Locate </a:t>
            </a:r>
            <a:r>
              <a:rPr lang="en-US" b="1" dirty="0" smtClean="0">
                <a:solidFill>
                  <a:srgbClr val="C00000"/>
                </a:solidFill>
              </a:rPr>
              <a:t>any two </a:t>
            </a:r>
            <a:r>
              <a:rPr lang="en-US" dirty="0" smtClean="0">
                <a:solidFill>
                  <a:srgbClr val="000000"/>
                </a:solidFill>
              </a:rPr>
              <a:t>points on the line.</a:t>
            </a:r>
          </a:p>
          <a:p>
            <a:pPr marL="457200" indent="-45720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Find the difference in the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-values and divide by the difference in the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-values.</a:t>
            </a:r>
          </a:p>
          <a:p>
            <a:pPr marL="457200" indent="-45720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This ratio (of rise divided by run) is the slope of the line.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l"/>
            <a:r>
              <a:rPr lang="en-US" sz="3200" dirty="0" smtClean="0">
                <a:solidFill>
                  <a:schemeClr val="accent1"/>
                </a:solidFill>
              </a:rPr>
              <a:t>Calculating the Slope</a:t>
            </a:r>
          </a:p>
        </p:txBody>
      </p:sp>
      <p:sp>
        <p:nvSpPr>
          <p:cNvPr id="205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In the notation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i="0" baseline="-25000" dirty="0" smtClean="0">
                <a:solidFill>
                  <a:srgbClr val="000000"/>
                </a:solidFill>
              </a:rPr>
              <a:t>1</a:t>
            </a:r>
            <a:r>
              <a:rPr lang="en-US" i="0" dirty="0" smtClean="0">
                <a:solidFill>
                  <a:srgbClr val="000000"/>
                </a:solidFill>
              </a:rPr>
              <a:t>, 1 is called a </a:t>
            </a:r>
            <a:r>
              <a:rPr lang="en-US" b="1" i="0" dirty="0" smtClean="0">
                <a:solidFill>
                  <a:srgbClr val="C00000"/>
                </a:solidFill>
              </a:rPr>
              <a:t>subscript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and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i="0" baseline="-25000" dirty="0" smtClean="0">
                <a:solidFill>
                  <a:srgbClr val="000000"/>
                </a:solidFill>
              </a:rPr>
              <a:t>1</a:t>
            </a:r>
            <a:r>
              <a:rPr lang="en-US" i="0" dirty="0" smtClean="0">
                <a:solidFill>
                  <a:srgbClr val="000000"/>
                </a:solidFill>
              </a:rPr>
              <a:t> is read “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i="0" dirty="0" smtClean="0">
                <a:solidFill>
                  <a:srgbClr val="000000"/>
                </a:solidFill>
              </a:rPr>
              <a:t> sub 1”. Similarly,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i="0" baseline="-25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 is read “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i="0" dirty="0" smtClean="0">
                <a:solidFill>
                  <a:srgbClr val="000000"/>
                </a:solidFill>
              </a:rPr>
              <a:t> sub 2” and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i="0" baseline="-25000" dirty="0" smtClean="0">
                <a:solidFill>
                  <a:srgbClr val="000000"/>
                </a:solidFill>
              </a:rPr>
              <a:t>3</a:t>
            </a:r>
            <a:r>
              <a:rPr lang="en-US" i="0" dirty="0" smtClean="0">
                <a:solidFill>
                  <a:srgbClr val="000000"/>
                </a:solidFill>
              </a:rPr>
              <a:t> is read “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i="0" dirty="0" smtClean="0">
                <a:solidFill>
                  <a:srgbClr val="000000"/>
                </a:solidFill>
              </a:rPr>
              <a:t> sub 3.”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l"/>
            <a:r>
              <a:rPr lang="en-US" sz="3200" dirty="0" smtClean="0">
                <a:solidFill>
                  <a:schemeClr val="accent1"/>
                </a:solidFill>
              </a:rPr>
              <a:t>Calculating the Slope</a:t>
            </a:r>
          </a:p>
        </p:txBody>
      </p:sp>
      <p:sp>
        <p:nvSpPr>
          <p:cNvPr id="205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>
              <a:tabLst>
                <a:tab pos="4572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All lines with the same slope are parallel.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l"/>
            <a:r>
              <a:rPr lang="en-US" dirty="0" smtClean="0">
                <a:solidFill>
                  <a:schemeClr val="accent1"/>
                </a:solidFill>
              </a:rPr>
              <a:t>Calculating the Slope</a:t>
            </a:r>
            <a:endParaRPr lang="en-US" sz="3200" dirty="0" smtClean="0">
              <a:solidFill>
                <a:schemeClr val="accent1"/>
              </a:solidFill>
            </a:endParaRPr>
          </a:p>
        </p:txBody>
      </p:sp>
      <p:sp>
        <p:nvSpPr>
          <p:cNvPr id="307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Slope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Let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i="0" baseline="-25000" dirty="0" smtClean="0">
                <a:solidFill>
                  <a:srgbClr val="000000"/>
                </a:solidFill>
              </a:rPr>
              <a:t>1</a:t>
            </a:r>
            <a:r>
              <a:rPr lang="en-US" i="0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baseline="-25000" dirty="0" smtClean="0">
                <a:solidFill>
                  <a:srgbClr val="000000"/>
                </a:solidFill>
              </a:rPr>
              <a:t>1</a:t>
            </a:r>
            <a:r>
              <a:rPr lang="en-US" i="0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baseline="-25000" dirty="0" smtClean="0">
                <a:solidFill>
                  <a:srgbClr val="000000"/>
                </a:solidFill>
              </a:rPr>
              <a:t>1</a:t>
            </a:r>
            <a:r>
              <a:rPr lang="en-US" i="0" dirty="0" smtClean="0">
                <a:solidFill>
                  <a:srgbClr val="000000"/>
                </a:solidFill>
              </a:rPr>
              <a:t>) and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i="0" baseline="-25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baseline="-25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baseline="-25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) be two points on a line. Then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i="0" baseline="-25000" dirty="0" smtClean="0">
                <a:solidFill>
                  <a:srgbClr val="000000"/>
                </a:solidFill>
              </a:rPr>
              <a:t>3</a:t>
            </a:r>
            <a:r>
              <a:rPr lang="en-US" i="0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baseline="-25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baseline="-25000" dirty="0" smtClean="0">
                <a:solidFill>
                  <a:srgbClr val="000000"/>
                </a:solidFill>
              </a:rPr>
              <a:t>1</a:t>
            </a:r>
            <a:r>
              <a:rPr lang="en-US" i="0" dirty="0" smtClean="0">
                <a:solidFill>
                  <a:srgbClr val="000000"/>
                </a:solidFill>
              </a:rPr>
              <a:t>) is at the right angle shown in Figure, and the </a:t>
            </a:r>
            <a:r>
              <a:rPr lang="en-US" b="1" i="0" dirty="0" smtClean="0">
                <a:solidFill>
                  <a:srgbClr val="C00000"/>
                </a:solidFill>
              </a:rPr>
              <a:t>slope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can be calculated as follows.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524000" y="3874712"/>
          <a:ext cx="3073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4" imgW="3073320" imgH="927000" progId="Equation.DSMT4">
                  <p:embed/>
                </p:oleObj>
              </mc:Choice>
              <mc:Fallback>
                <p:oleObj name="Equation" r:id="rId4" imgW="3073320" imgH="927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74712"/>
                        <a:ext cx="3073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8" name="Picture 6" descr="Fig7_12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10200" y="2743200"/>
            <a:ext cx="3200400" cy="298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the Slope of a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defRPr/>
            </a:pPr>
            <a:r>
              <a:rPr lang="en-US" b="1" dirty="0" smtClean="0"/>
              <a:t>a.	</a:t>
            </a:r>
            <a:r>
              <a:rPr lang="en-US" dirty="0" smtClean="0"/>
              <a:t>Using the formula for slope, find the slope of the line 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+ 3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6</a:t>
            </a:r>
            <a:r>
              <a:rPr lang="en-US" dirty="0" smtClean="0"/>
              <a:t>.</a:t>
            </a:r>
          </a:p>
          <a:p>
            <a:pPr>
              <a:defRPr/>
            </a:pPr>
            <a:r>
              <a:rPr lang="en-US" b="1" dirty="0" smtClean="0"/>
              <a:t>Solution:</a:t>
            </a:r>
            <a:endParaRPr lang="en-US" dirty="0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0352" y="5029200"/>
          <a:ext cx="2120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3" imgW="2120760" imgH="927000" progId="Equation.DSMT4">
                  <p:embed/>
                </p:oleObj>
              </mc:Choice>
              <mc:Fallback>
                <p:oleObj name="Equation" r:id="rId3" imgW="2120760" imgH="927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029200"/>
                        <a:ext cx="2120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0352" y="4457700"/>
          <a:ext cx="5359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5" imgW="5359320" imgH="495000" progId="Equation.DSMT4">
                  <p:embed/>
                </p:oleObj>
              </mc:Choice>
              <mc:Fallback>
                <p:oleObj name="Equation" r:id="rId5" imgW="5359320" imgH="495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57700"/>
                        <a:ext cx="5359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2355275" y="2311400"/>
          <a:ext cx="1409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7" imgW="1409400" imgH="431640" progId="Equation.DSMT4">
                  <p:embed/>
                </p:oleObj>
              </mc:Choice>
              <mc:Fallback>
                <p:oleObj name="Equation" r:id="rId7" imgW="140940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275" y="2311400"/>
                        <a:ext cx="1409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866900" y="2836333"/>
          <a:ext cx="1828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9" imgW="1828800" imgH="431640" progId="Equation.DSMT4">
                  <p:embed/>
                </p:oleObj>
              </mc:Choice>
              <mc:Fallback>
                <p:oleObj name="Equation" r:id="rId9" imgW="1828800" imgH="431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2836333"/>
                        <a:ext cx="1828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692400" y="3361266"/>
          <a:ext cx="1003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11" imgW="1002960" imgH="431640" progId="Equation.DSMT4">
                  <p:embed/>
                </p:oleObj>
              </mc:Choice>
              <mc:Fallback>
                <p:oleObj name="Equation" r:id="rId11" imgW="100296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3361266"/>
                        <a:ext cx="1003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870200" y="3886200"/>
          <a:ext cx="825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13" imgW="825480" imgH="431640" progId="Equation.DSMT4">
                  <p:embed/>
                </p:oleObj>
              </mc:Choice>
              <mc:Fallback>
                <p:oleObj name="Equation" r:id="rId13" imgW="82548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3886200"/>
                        <a:ext cx="825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971310" y="2311400"/>
          <a:ext cx="1600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15" imgW="1600200" imgH="431640" progId="Equation.DSMT4">
                  <p:embed/>
                </p:oleObj>
              </mc:Choice>
              <mc:Fallback>
                <p:oleObj name="Equation" r:id="rId15" imgW="1600200" imgH="431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1310" y="2311400"/>
                        <a:ext cx="1600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181600" y="2790825"/>
          <a:ext cx="213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17" imgW="2133360" imgH="469800" progId="Equation.DSMT4">
                  <p:embed/>
                </p:oleObj>
              </mc:Choice>
              <mc:Fallback>
                <p:oleObj name="Equation" r:id="rId17" imgW="213336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790825"/>
                        <a:ext cx="213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600700" y="3308350"/>
          <a:ext cx="1714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19" imgW="1714320" imgH="431640" progId="Equation.DSMT4">
                  <p:embed/>
                </p:oleObj>
              </mc:Choice>
              <mc:Fallback>
                <p:oleObj name="Equation" r:id="rId19" imgW="1714320" imgH="431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0" y="3308350"/>
                        <a:ext cx="1714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6326910" y="3787775"/>
          <a:ext cx="1168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Equation" r:id="rId21" imgW="1168200" imgH="431640" progId="Equation.DSMT4">
                  <p:embed/>
                </p:oleObj>
              </mc:Choice>
              <mc:Fallback>
                <p:oleObj name="Equation" r:id="rId21" imgW="1168200" imgH="431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6910" y="3787775"/>
                        <a:ext cx="1168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6505865" y="4267200"/>
          <a:ext cx="850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9" name="Equation" r:id="rId23" imgW="850680" imgH="431640" progId="Equation.DSMT4">
                  <p:embed/>
                </p:oleObj>
              </mc:Choice>
              <mc:Fallback>
                <p:oleObj name="Equation" r:id="rId23" imgW="850680" imgH="4316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5865" y="4267200"/>
                        <a:ext cx="8509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2743200" y="5059795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0" name="Equation" r:id="rId25" imgW="1231560" imgH="838080" progId="Equation.DSMT4">
                  <p:embed/>
                </p:oleObj>
              </mc:Choice>
              <mc:Fallback>
                <p:oleObj name="Equation" r:id="rId25" imgW="123156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059795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4089400" y="5059795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Equation" r:id="rId27" imgW="1536480" imgH="838080" progId="Equation.DSMT4">
                  <p:embed/>
                </p:oleObj>
              </mc:Choice>
              <mc:Fallback>
                <p:oleObj name="Equation" r:id="rId27" imgW="153648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5059795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the Slope of a Line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en-US" b="1" dirty="0" smtClean="0"/>
              <a:t>b.	</a:t>
            </a:r>
            <a:r>
              <a:rPr lang="en-US" dirty="0" smtClean="0"/>
              <a:t> Suppose that the order of the points in Example 1a is changed. That is, 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>
                <a:solidFill>
                  <a:srgbClr val="0000FF"/>
                </a:solidFill>
              </a:rPr>
              <a:t>)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FF00FF"/>
                </a:solidFill>
              </a:rPr>
              <a:t>(−3, 4) </a:t>
            </a:r>
            <a:r>
              <a:rPr lang="en-US" dirty="0" smtClean="0"/>
              <a:t>and </a:t>
            </a:r>
            <a:br>
              <a:rPr lang="en-US" dirty="0" smtClean="0"/>
            </a:b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FF"/>
                </a:solidFill>
              </a:rPr>
              <a:t>(0, 2)</a:t>
            </a:r>
            <a:r>
              <a:rPr lang="en-US" dirty="0" smtClean="0"/>
              <a:t>. Will this make a difference in the slope?</a:t>
            </a:r>
            <a:r>
              <a:rPr lang="en-US" i="1" dirty="0" smtClean="0"/>
              <a:t> </a:t>
            </a:r>
            <a:endParaRPr lang="en-US" dirty="0" smtClean="0"/>
          </a:p>
          <a:p>
            <a:pPr>
              <a:defRPr/>
            </a:pPr>
            <a:r>
              <a:rPr lang="en-US" b="1" dirty="0" smtClean="0"/>
              <a:t>Solution:</a:t>
            </a:r>
          </a:p>
          <a:p>
            <a:pPr>
              <a:defRPr/>
            </a:pPr>
            <a:endParaRPr lang="en-US" b="1" dirty="0" smtClean="0"/>
          </a:p>
          <a:p>
            <a:pPr>
              <a:defRPr/>
            </a:pPr>
            <a:endParaRPr lang="en-US" b="1" dirty="0" smtClean="0"/>
          </a:p>
          <a:p>
            <a:pPr>
              <a:defRPr/>
            </a:pPr>
            <a:r>
              <a:rPr lang="en-US" dirty="0" smtClean="0"/>
              <a:t>Thus, </a:t>
            </a:r>
            <a:r>
              <a:rPr lang="en-US" b="1" dirty="0" smtClean="0"/>
              <a:t>the slope is the same even if the order of the points is reversed.</a:t>
            </a:r>
            <a:endParaRPr lang="en-US" dirty="0"/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1676400" y="3429000"/>
          <a:ext cx="2146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2145960" imgH="927000" progId="Equation.DSMT4">
                  <p:embed/>
                </p:oleObj>
              </mc:Choice>
              <mc:Fallback>
                <p:oleObj name="Equation" r:id="rId3" imgW="2145960" imgH="927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2146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3962400" y="3449780"/>
          <a:ext cx="1473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5" imgW="1473120" imgH="952200" progId="Equation.DSMT4">
                  <p:embed/>
                </p:oleObj>
              </mc:Choice>
              <mc:Fallback>
                <p:oleObj name="Equation" r:id="rId5" imgW="147312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449780"/>
                        <a:ext cx="1473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562600" y="3449785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7" imgW="1549080" imgH="838080" progId="Equation.DSMT4">
                  <p:embed/>
                </p:oleObj>
              </mc:Choice>
              <mc:Fallback>
                <p:oleObj name="Equation" r:id="rId7" imgW="15490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449785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1073</Words>
  <Application>Microsoft Office PowerPoint</Application>
  <PresentationFormat>On-screen Show (4:3)</PresentationFormat>
  <Paragraphs>132</Paragraphs>
  <Slides>31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Calibri</vt:lpstr>
      <vt:lpstr>Courier New</vt:lpstr>
      <vt:lpstr>Arial</vt:lpstr>
      <vt:lpstr>Symbol</vt:lpstr>
      <vt:lpstr>Office Theme</vt:lpstr>
      <vt:lpstr>Equation</vt:lpstr>
      <vt:lpstr>Section 4.3</vt:lpstr>
      <vt:lpstr>Objectives</vt:lpstr>
      <vt:lpstr>The Meaning of Slope</vt:lpstr>
      <vt:lpstr>Calculating the Slope</vt:lpstr>
      <vt:lpstr>Calculating the Slope</vt:lpstr>
      <vt:lpstr>Calculating the Slope</vt:lpstr>
      <vt:lpstr>Calculating the Slope</vt:lpstr>
      <vt:lpstr>Example 1: Finding the Slope of a Line</vt:lpstr>
      <vt:lpstr>Example 1: Finding the Slope of a Line (cont.)</vt:lpstr>
      <vt:lpstr>Calculating the Slope</vt:lpstr>
      <vt:lpstr>Slopes of Horizontal and Vertical Lines</vt:lpstr>
      <vt:lpstr>Example 2: Slopes of Vertical and  Horizontal Lines</vt:lpstr>
      <vt:lpstr>Example 2: Slopes of Vertical and  Horizontal Lines (cont.)</vt:lpstr>
      <vt:lpstr>Slopes of Horizontal and Vertical Lines</vt:lpstr>
      <vt:lpstr>The Slope-Intercept Form: y = mx + b</vt:lpstr>
      <vt:lpstr>The Slope-Intercept Form: y = mx + b</vt:lpstr>
      <vt:lpstr>The Slope-Intercept Form: y = mx + b</vt:lpstr>
      <vt:lpstr>Example 3: Using the Form y = mx + b</vt:lpstr>
      <vt:lpstr>Example 3: Using the Form y = mx + b (cont.)</vt:lpstr>
      <vt:lpstr>Example 3: Using the Form y = mx + b (cont.)</vt:lpstr>
      <vt:lpstr>Example 3: Using the Form y = mx + b (cont.)</vt:lpstr>
      <vt:lpstr>Example 3: Using the Form y = mx + b (cont.)</vt:lpstr>
      <vt:lpstr>Example 3: Using the Form y = mx + b (cont.)</vt:lpstr>
      <vt:lpstr>Example 3: Using the Form y = mx + b (cont.)</vt:lpstr>
      <vt:lpstr>Example 3: Using the Form y = mx + b (cont.)</vt:lpstr>
      <vt:lpstr>Example 4: Finding the Equation of a Line</vt:lpstr>
      <vt:lpstr>Example 4: Finding the Equation of a Line (cont.)</vt:lpstr>
      <vt:lpstr>Example 5: Graphing Horizontal  and Vertical Lines</vt:lpstr>
      <vt:lpstr>Example 5: Graphing Horizontal  and Vertical Lines (cont.)</vt:lpstr>
      <vt:lpstr>Practice Problems 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39</cp:revision>
  <dcterms:created xsi:type="dcterms:W3CDTF">2013-04-26T14:43:13Z</dcterms:created>
  <dcterms:modified xsi:type="dcterms:W3CDTF">2017-08-02T11:45:33Z</dcterms:modified>
</cp:coreProperties>
</file>