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83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0"/>
      <p:bold r:id="rId31"/>
      <p:italic r:id="rId32"/>
      <p:boldItalic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008080"/>
    <a:srgbClr val="000000"/>
    <a:srgbClr val="FFFFCC"/>
    <a:srgbClr val="1F497D"/>
    <a:srgbClr val="0000F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3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4" Type="http://schemas.openxmlformats.org/officeDocument/2006/relationships/image" Target="../media/image5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4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4" Type="http://schemas.openxmlformats.org/officeDocument/2006/relationships/image" Target="../media/image6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0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2665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6525A0-C983-4D04-8E0C-0CDDCB84F2E4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5790C-6566-40FD-BE39-45216B82D6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048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4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20" Type="http://schemas.openxmlformats.org/officeDocument/2006/relationships/oleObject" Target="../embeddings/oleObject43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40.wmf"/><Relationship Id="rId19" Type="http://schemas.openxmlformats.org/officeDocument/2006/relationships/oleObject" Target="../embeddings/oleObject42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5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6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58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7" Type="http://schemas.openxmlformats.org/officeDocument/2006/relationships/image" Target="../media/image6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2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6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64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6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70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7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4.4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Point-Slope Form: </a:t>
            </a:r>
            <a:endParaRPr lang="en-US" b="1" i="1" dirty="0">
              <a:solidFill>
                <a:srgbClr val="1F497D"/>
              </a:solidFill>
            </a:endParaRPr>
          </a:p>
        </p:txBody>
      </p:sp>
      <p:graphicFrame>
        <p:nvGraphicFramePr>
          <p:cNvPr id="22530" name="Object 4"/>
          <p:cNvGraphicFramePr>
            <a:graphicFrameLocks noChangeAspect="1"/>
          </p:cNvGraphicFramePr>
          <p:nvPr/>
        </p:nvGraphicFramePr>
        <p:xfrm>
          <a:off x="3075448" y="4139363"/>
          <a:ext cx="29464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Equation" r:id="rId3" imgW="2946240" imgH="545760" progId="Equation.DSMT4">
                  <p:embed/>
                </p:oleObj>
              </mc:Choice>
              <mc:Fallback>
                <p:oleObj name="Equation" r:id="rId3" imgW="2946240" imgH="5457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5448" y="4139363"/>
                        <a:ext cx="29464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Using the Point-Slope Form (cont.)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 multiplying each term by </a:t>
            </a:r>
            <a:r>
              <a:rPr lang="en-US" dirty="0" smtClean="0">
                <a:solidFill>
                  <a:srgbClr val="FF00FF"/>
                </a:solidFill>
              </a:rPr>
              <a:t>3</a:t>
            </a:r>
            <a:r>
              <a:rPr lang="en-US" dirty="0" smtClean="0"/>
              <a:t> gives</a:t>
            </a:r>
          </a:p>
          <a:p>
            <a:endParaRPr lang="en-US" dirty="0"/>
          </a:p>
        </p:txBody>
      </p:sp>
      <p:graphicFrame>
        <p:nvGraphicFramePr>
          <p:cNvPr id="7171" name="Object 5"/>
          <p:cNvGraphicFramePr>
            <a:graphicFrameLocks noChangeAspect="1"/>
          </p:cNvGraphicFramePr>
          <p:nvPr/>
        </p:nvGraphicFramePr>
        <p:xfrm>
          <a:off x="2571750" y="4533900"/>
          <a:ext cx="2120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3" imgW="2120760" imgH="1028520" progId="Equation.DSMT4">
                  <p:embed/>
                </p:oleObj>
              </mc:Choice>
              <mc:Fallback>
                <p:oleObj name="Equation" r:id="rId3" imgW="2120760" imgH="10285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4533900"/>
                        <a:ext cx="2120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Rectangle 22"/>
          <p:cNvSpPr>
            <a:spLocks noChangeArrowheads="1"/>
          </p:cNvSpPr>
          <p:nvPr/>
        </p:nvSpPr>
        <p:spPr bwMode="auto">
          <a:xfrm>
            <a:off x="5410200" y="4857750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Standard form</a:t>
            </a:r>
            <a:endParaRPr lang="en-US" sz="2000" i="1" dirty="0">
              <a:solidFill>
                <a:srgbClr val="008080"/>
              </a:solidFill>
            </a:endParaRPr>
          </a:p>
        </p:txBody>
      </p:sp>
      <p:sp>
        <p:nvSpPr>
          <p:cNvPr id="7175" name="TextBox 7"/>
          <p:cNvSpPr txBox="1">
            <a:spLocks noChangeArrowheads="1"/>
          </p:cNvSpPr>
          <p:nvPr/>
        </p:nvSpPr>
        <p:spPr bwMode="auto">
          <a:xfrm>
            <a:off x="1752600" y="5029200"/>
            <a:ext cx="4984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964875" y="1932710"/>
          <a:ext cx="218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5" imgW="2184120" imgH="838080" progId="Equation.DSMT4">
                  <p:embed/>
                </p:oleObj>
              </mc:Choice>
              <mc:Fallback>
                <p:oleObj name="Equation" r:id="rId5" imgW="21841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4875" y="1932710"/>
                        <a:ext cx="218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514600" y="2874820"/>
          <a:ext cx="293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7" imgW="2933640" imgH="838080" progId="Equation.DSMT4">
                  <p:embed/>
                </p:oleObj>
              </mc:Choice>
              <mc:Fallback>
                <p:oleObj name="Equation" r:id="rId7" imgW="29336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874820"/>
                        <a:ext cx="293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625435" y="3872345"/>
          <a:ext cx="2197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9" imgW="2197080" imgH="355320" progId="Equation.DSMT4">
                  <p:embed/>
                </p:oleObj>
              </mc:Choice>
              <mc:Fallback>
                <p:oleObj name="Equation" r:id="rId9" imgW="219708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5435" y="3872345"/>
                        <a:ext cx="2197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Using the Point-Slope Form (cont.)</a:t>
            </a:r>
            <a:endParaRPr lang="en-US" sz="3200" i="1" smtClean="0">
              <a:solidFill>
                <a:schemeClr val="accent1"/>
              </a:solidFill>
            </a:endParaRPr>
          </a:p>
        </p:txBody>
      </p:sp>
      <p:sp>
        <p:nvSpPr>
          <p:cNvPr id="8198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lnSpc>
                <a:spcPct val="150000"/>
              </a:lnSpc>
              <a:spcBef>
                <a:spcPts val="12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b.</a:t>
            </a:r>
            <a:r>
              <a:rPr lang="en-US" i="0" dirty="0" smtClean="0">
                <a:solidFill>
                  <a:schemeClr val="tx1"/>
                </a:solidFill>
              </a:rPr>
              <a:t>	Find three forms for the equation of the line with 	slope         that contains the point </a:t>
            </a:r>
            <a:r>
              <a:rPr lang="en-US" i="0" dirty="0" smtClean="0">
                <a:solidFill>
                  <a:srgbClr val="FF00FF"/>
                </a:solidFill>
              </a:rPr>
              <a:t>(6, −1)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  <a:p>
            <a:pPr marL="0" indent="3175">
              <a:lnSpc>
                <a:spcPct val="150000"/>
              </a:lnSpc>
              <a:spcBef>
                <a:spcPts val="12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  <a:r>
              <a:rPr lang="en-US" i="0" dirty="0" smtClean="0">
                <a:solidFill>
                  <a:schemeClr val="tx1"/>
                </a:solidFill>
              </a:rPr>
              <a:t> Use the point-slope form: 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8194" name="Object 5"/>
          <p:cNvGraphicFramePr>
            <a:graphicFrameLocks noChangeAspect="1"/>
          </p:cNvGraphicFramePr>
          <p:nvPr/>
        </p:nvGraphicFramePr>
        <p:xfrm>
          <a:off x="1892300" y="1905000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3" imgW="507960" imgH="838080" progId="Equation.DSMT4">
                  <p:embed/>
                </p:oleObj>
              </mc:Choice>
              <mc:Fallback>
                <p:oleObj name="Equation" r:id="rId3" imgW="5079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905000"/>
                        <a:ext cx="508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6"/>
          <p:cNvGraphicFramePr>
            <a:graphicFrameLocks noChangeAspect="1"/>
          </p:cNvGraphicFramePr>
          <p:nvPr/>
        </p:nvGraphicFramePr>
        <p:xfrm>
          <a:off x="5751513" y="2855912"/>
          <a:ext cx="2514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5" imgW="2514600" imgH="495000" progId="Equation.DSMT4">
                  <p:embed/>
                </p:oleObj>
              </mc:Choice>
              <mc:Fallback>
                <p:oleObj name="Equation" r:id="rId5" imgW="2514600" imgH="495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1513" y="2855912"/>
                        <a:ext cx="25146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1981200" y="3688080"/>
          <a:ext cx="317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7" imgW="3174840" imgH="838080" progId="Equation.DSMT4">
                  <p:embed/>
                </p:oleObj>
              </mc:Choice>
              <mc:Fallback>
                <p:oleObj name="Equation" r:id="rId7" imgW="31748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688080"/>
                        <a:ext cx="317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1968500" y="4617720"/>
          <a:ext cx="542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9" imgW="5422680" imgH="838080" progId="Equation.DSMT4">
                  <p:embed/>
                </p:oleObj>
              </mc:Choice>
              <mc:Fallback>
                <p:oleObj name="Equation" r:id="rId9" imgW="54226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4617720"/>
                        <a:ext cx="542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Using the Point-Slope Form (cont.)</a:t>
            </a:r>
          </a:p>
        </p:txBody>
      </p:sp>
      <p:sp>
        <p:nvSpPr>
          <p:cNvPr id="9220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6350">
              <a:lnSpc>
                <a:spcPct val="90000"/>
              </a:lnSpc>
              <a:buFont typeface="Courier New" pitchFamily="49" charset="0"/>
              <a:buNone/>
            </a:pPr>
            <a:endParaRPr lang="en-US" i="0" smtClean="0">
              <a:solidFill>
                <a:schemeClr val="tx1"/>
              </a:solidFill>
            </a:endParaRPr>
          </a:p>
          <a:p>
            <a:pPr marL="0" indent="6350">
              <a:lnSpc>
                <a:spcPct val="90000"/>
              </a:lnSpc>
              <a:buFont typeface="Courier New" pitchFamily="49" charset="0"/>
              <a:buNone/>
            </a:pPr>
            <a:endParaRPr lang="en-US" i="0" smtClean="0">
              <a:solidFill>
                <a:schemeClr val="tx1"/>
              </a:solidFill>
            </a:endParaRP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717965" y="1280160"/>
          <a:ext cx="234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3" imgW="2349360" imgH="838080" progId="Equation.DSMT4">
                  <p:embed/>
                </p:oleObj>
              </mc:Choice>
              <mc:Fallback>
                <p:oleObj name="Equation" r:id="rId3" imgW="23493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965" y="1280160"/>
                        <a:ext cx="234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295400" y="2411307"/>
          <a:ext cx="549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5" imgW="5499000" imgH="838080" progId="Equation.DSMT4">
                  <p:embed/>
                </p:oleObj>
              </mc:Choice>
              <mc:Fallback>
                <p:oleObj name="Equation" r:id="rId5" imgW="54990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411307"/>
                        <a:ext cx="549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295400" y="3542454"/>
          <a:ext cx="4737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7" imgW="4736880" imgH="355320" progId="Equation.DSMT4">
                  <p:embed/>
                </p:oleObj>
              </mc:Choice>
              <mc:Fallback>
                <p:oleObj name="Equation" r:id="rId7" imgW="473688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42454"/>
                        <a:ext cx="4737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285010" y="4216400"/>
          <a:ext cx="4838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9" imgW="4838400" imgH="355320" progId="Equation.DSMT4">
                  <p:embed/>
                </p:oleObj>
              </mc:Choice>
              <mc:Fallback>
                <p:oleObj name="Equation" r:id="rId9" imgW="483840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010" y="4216400"/>
                        <a:ext cx="4838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Finding the Equations of Lines Given Two Points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39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23813" indent="-23813" algn="ctr" eaLnBrk="0" hangingPunct="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Finding the Equation of a Line</a:t>
            </a:r>
          </a:p>
          <a:p>
            <a:pPr marL="23813" indent="-23813" eaLnBrk="0" hangingPunct="0">
              <a:defRPr/>
            </a:pPr>
            <a:r>
              <a:rPr lang="en-US" dirty="0" smtClean="0">
                <a:solidFill>
                  <a:srgbClr val="000000"/>
                </a:solidFill>
              </a:rPr>
              <a:t>If two points are given,</a:t>
            </a:r>
          </a:p>
          <a:p>
            <a:pPr>
              <a:spcBef>
                <a:spcPts val="600"/>
              </a:spcBef>
              <a:tabLst>
                <a:tab pos="4572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Use the formula 		 to find the slope.</a:t>
            </a:r>
          </a:p>
          <a:p>
            <a:pPr>
              <a:tabLst>
                <a:tab pos="457200" algn="l"/>
              </a:tabLst>
              <a:defRPr/>
            </a:pPr>
            <a:endParaRPr lang="en-US" b="1" dirty="0" smtClean="0">
              <a:solidFill>
                <a:srgbClr val="000000"/>
              </a:solidFill>
            </a:endParaRPr>
          </a:p>
          <a:p>
            <a:pPr>
              <a:spcAft>
                <a:spcPts val="1800"/>
              </a:spcAft>
              <a:tabLst>
                <a:tab pos="4572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Use this slope,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, and either point in the point-	slope formula </a:t>
            </a:r>
            <a:endParaRPr lang="en-US" dirty="0"/>
          </a:p>
        </p:txBody>
      </p:sp>
      <p:graphicFrame>
        <p:nvGraphicFramePr>
          <p:cNvPr id="10242" name="Object 5"/>
          <p:cNvGraphicFramePr>
            <a:graphicFrameLocks noChangeAspect="1"/>
          </p:cNvGraphicFramePr>
          <p:nvPr/>
        </p:nvGraphicFramePr>
        <p:xfrm>
          <a:off x="3124200" y="3789657"/>
          <a:ext cx="2603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3" imgW="2603160" imgH="495000" progId="Equation.DSMT4">
                  <p:embed/>
                </p:oleObj>
              </mc:Choice>
              <mc:Fallback>
                <p:oleObj name="Equation" r:id="rId3" imgW="2603160" imgH="495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789657"/>
                        <a:ext cx="26035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6"/>
          <p:cNvGraphicFramePr>
            <a:graphicFrameLocks noChangeAspect="1"/>
          </p:cNvGraphicFramePr>
          <p:nvPr/>
        </p:nvGraphicFramePr>
        <p:xfrm>
          <a:off x="3429000" y="2133600"/>
          <a:ext cx="1663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5" imgW="1663560" imgH="927000" progId="Equation.DSMT4">
                  <p:embed/>
                </p:oleObj>
              </mc:Choice>
              <mc:Fallback>
                <p:oleObj name="Equation" r:id="rId5" imgW="1663560" imgH="927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133600"/>
                        <a:ext cx="16637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3: Using Two Points to </a:t>
            </a:r>
            <a:br>
              <a:rPr lang="en-US" sz="3200" smtClean="0">
                <a:solidFill>
                  <a:schemeClr val="accent1"/>
                </a:solidFill>
              </a:rPr>
            </a:br>
            <a:r>
              <a:rPr lang="en-US" sz="3200" smtClean="0">
                <a:solidFill>
                  <a:schemeClr val="accent1"/>
                </a:solidFill>
              </a:rPr>
              <a:t>Find the Equation of Line</a:t>
            </a:r>
          </a:p>
        </p:txBody>
      </p:sp>
      <p:sp>
        <p:nvSpPr>
          <p:cNvPr id="1126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35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</a:t>
            </a:r>
            <a:r>
              <a:rPr lang="en-US" i="0" dirty="0" smtClean="0">
                <a:solidFill>
                  <a:schemeClr val="tx1"/>
                </a:solidFill>
              </a:rPr>
              <a:t>	Find an equation of the line passing through the two 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	points </a:t>
            </a:r>
            <a:r>
              <a:rPr lang="en-US" i="0" dirty="0" smtClean="0">
                <a:solidFill>
                  <a:srgbClr val="0000FF"/>
                </a:solidFill>
              </a:rPr>
              <a:t>(−1, −3)</a:t>
            </a:r>
            <a:r>
              <a:rPr lang="en-US" i="0" dirty="0" smtClean="0">
                <a:solidFill>
                  <a:schemeClr val="tx1"/>
                </a:solidFill>
              </a:rPr>
              <a:t> and </a:t>
            </a:r>
            <a:r>
              <a:rPr lang="en-US" i="0" dirty="0" smtClean="0">
                <a:solidFill>
                  <a:srgbClr val="0000FF"/>
                </a:solidFill>
              </a:rPr>
              <a:t>(5, −2)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Find </a:t>
            </a:r>
            <a:r>
              <a:rPr lang="en-US" i="1" dirty="0" smtClean="0">
                <a:solidFill>
                  <a:schemeClr val="tx1"/>
                </a:solidFill>
              </a:rPr>
              <a:t>m</a:t>
            </a:r>
            <a:r>
              <a:rPr lang="en-US" i="0" dirty="0" smtClean="0">
                <a:solidFill>
                  <a:schemeClr val="tx1"/>
                </a:solidFill>
              </a:rPr>
              <a:t> using the formula for slope.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indent="3175"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Using the point-slope form [either point (−1, −3) or point (5, −2) will give the same result] yields</a:t>
            </a:r>
            <a:endParaRPr lang="en-US" dirty="0" smtClean="0"/>
          </a:p>
        </p:txBody>
      </p:sp>
      <p:graphicFrame>
        <p:nvGraphicFramePr>
          <p:cNvPr id="11266" name="Object 5"/>
          <p:cNvGraphicFramePr>
            <a:graphicFrameLocks noChangeAspect="1"/>
          </p:cNvGraphicFramePr>
          <p:nvPr/>
        </p:nvGraphicFramePr>
        <p:xfrm>
          <a:off x="1524000" y="3733800"/>
          <a:ext cx="1625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3" imgW="1625400" imgH="927000" progId="Equation.DSMT4">
                  <p:embed/>
                </p:oleObj>
              </mc:Choice>
              <mc:Fallback>
                <p:oleObj name="Equation" r:id="rId3" imgW="1625400" imgH="927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733800"/>
                        <a:ext cx="1625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3200400" y="3692525"/>
          <a:ext cx="1841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5" imgW="1841400" imgH="1028520" progId="Equation.DSMT4">
                  <p:embed/>
                </p:oleObj>
              </mc:Choice>
              <mc:Fallback>
                <p:oleObj name="Equation" r:id="rId5" imgW="1841400" imgH="10285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692525"/>
                        <a:ext cx="18415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181600" y="3783013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7" imgW="1218960" imgH="838080" progId="Equation.DSMT4">
                  <p:embed/>
                </p:oleObj>
              </mc:Choice>
              <mc:Fallback>
                <p:oleObj name="Equation" r:id="rId7" imgW="12189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783013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6525490" y="378229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9" imgW="533160" imgH="838080" progId="Equation.DSMT4">
                  <p:embed/>
                </p:oleObj>
              </mc:Choice>
              <mc:Fallback>
                <p:oleObj name="Equation" r:id="rId9" imgW="5331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5490" y="378229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3: Using Two Points to Find the Equation of Line (cont.)</a:t>
            </a:r>
            <a:endParaRPr lang="en-US" sz="3200" i="1" smtClean="0">
              <a:solidFill>
                <a:schemeClr val="accent1"/>
              </a:solidFill>
            </a:endParaRPr>
          </a:p>
        </p:txBody>
      </p:sp>
      <p:sp>
        <p:nvSpPr>
          <p:cNvPr id="12294" name="Rectangle 22"/>
          <p:cNvSpPr>
            <a:spLocks noChangeArrowheads="1"/>
          </p:cNvSpPr>
          <p:nvPr/>
        </p:nvSpPr>
        <p:spPr bwMode="auto">
          <a:xfrm>
            <a:off x="5715000" y="1362075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8080"/>
                </a:solidFill>
              </a:rPr>
              <a:t>Use (5, </a:t>
            </a:r>
            <a:r>
              <a:rPr lang="en-US" sz="200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>
                <a:solidFill>
                  <a:srgbClr val="008080"/>
                </a:solidFill>
              </a:rPr>
              <a:t>2).</a:t>
            </a:r>
            <a:endParaRPr lang="en-US" sz="2000" i="1">
              <a:solidFill>
                <a:srgbClr val="008080"/>
              </a:solidFill>
            </a:endParaRPr>
          </a:p>
        </p:txBody>
      </p:sp>
      <p:graphicFrame>
        <p:nvGraphicFramePr>
          <p:cNvPr id="12291" name="Object 6"/>
          <p:cNvGraphicFramePr>
            <a:graphicFrameLocks noChangeAspect="1"/>
          </p:cNvGraphicFramePr>
          <p:nvPr/>
        </p:nvGraphicFramePr>
        <p:xfrm>
          <a:off x="5778500" y="3018790"/>
          <a:ext cx="2527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3" imgW="2527200" imgH="622080" progId="Equation.DSMT4">
                  <p:embed/>
                </p:oleObj>
              </mc:Choice>
              <mc:Fallback>
                <p:oleObj name="Equation" r:id="rId3" imgW="2527200" imgH="622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0" y="3018790"/>
                        <a:ext cx="2527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5" name="Rectangle 22"/>
          <p:cNvSpPr>
            <a:spLocks noChangeArrowheads="1"/>
          </p:cNvSpPr>
          <p:nvPr/>
        </p:nvSpPr>
        <p:spPr bwMode="auto">
          <a:xfrm>
            <a:off x="5715000" y="2215515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Point-slope form</a:t>
            </a:r>
            <a:endParaRPr lang="en-US" sz="2000" i="1" dirty="0">
              <a:solidFill>
                <a:srgbClr val="008080"/>
              </a:solidFill>
            </a:endParaRPr>
          </a:p>
        </p:txBody>
      </p:sp>
      <p:sp>
        <p:nvSpPr>
          <p:cNvPr id="12296" name="Rectangle 22"/>
          <p:cNvSpPr>
            <a:spLocks noChangeArrowheads="1"/>
          </p:cNvSpPr>
          <p:nvPr/>
        </p:nvSpPr>
        <p:spPr bwMode="auto">
          <a:xfrm>
            <a:off x="5715000" y="3968115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Slope-intercept form</a:t>
            </a:r>
            <a:endParaRPr lang="en-US" sz="2000" i="1" dirty="0">
              <a:solidFill>
                <a:srgbClr val="00808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5181600" y="3596640"/>
            <a:ext cx="533400" cy="533400"/>
          </a:xfrm>
          <a:prstGeom prst="straightConnector1">
            <a:avLst/>
          </a:prstGeom>
          <a:ln w="38100" cap="sq">
            <a:solidFill>
              <a:srgbClr val="C0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438400" y="1143000"/>
          <a:ext cx="265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5" imgW="2654280" imgH="838080" progId="Equation.DSMT4">
                  <p:embed/>
                </p:oleObj>
              </mc:Choice>
              <mc:Fallback>
                <p:oleObj name="Equation" r:id="rId5" imgW="26542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143000"/>
                        <a:ext cx="265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909455" y="1996440"/>
          <a:ext cx="219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7" imgW="2197080" imgH="838080" progId="Equation.DSMT4">
                  <p:embed/>
                </p:oleObj>
              </mc:Choice>
              <mc:Fallback>
                <p:oleObj name="Equation" r:id="rId7" imgW="2197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455" y="1996440"/>
                        <a:ext cx="219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2905990" y="2910840"/>
          <a:ext cx="201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9" imgW="2019240" imgH="838080" progId="Equation.DSMT4">
                  <p:embed/>
                </p:oleObj>
              </mc:Choice>
              <mc:Fallback>
                <p:oleObj name="Equation" r:id="rId9" imgW="20192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990" y="2910840"/>
                        <a:ext cx="201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/>
          <p:cNvGraphicFramePr>
            <a:graphicFrameLocks noChangeAspect="1"/>
          </p:cNvGraphicFramePr>
          <p:nvPr/>
        </p:nvGraphicFramePr>
        <p:xfrm>
          <a:off x="3401295" y="3749040"/>
          <a:ext cx="170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11" imgW="1701720" imgH="838080" progId="Equation.DSMT4">
                  <p:embed/>
                </p:oleObj>
              </mc:Choice>
              <mc:Fallback>
                <p:oleObj name="Equation" r:id="rId11" imgW="17017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1295" y="3749040"/>
                        <a:ext cx="170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/>
          <p:cNvGraphicFramePr>
            <a:graphicFrameLocks noChangeAspect="1"/>
          </p:cNvGraphicFramePr>
          <p:nvPr/>
        </p:nvGraphicFramePr>
        <p:xfrm>
          <a:off x="3241960" y="4685665"/>
          <a:ext cx="1524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13" imgW="1523880" imgH="355320" progId="Equation.DSMT4">
                  <p:embed/>
                </p:oleObj>
              </mc:Choice>
              <mc:Fallback>
                <p:oleObj name="Equation" r:id="rId13" imgW="152388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1960" y="4685665"/>
                        <a:ext cx="1524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22"/>
          <p:cNvSpPr>
            <a:spLocks noChangeArrowheads="1"/>
          </p:cNvSpPr>
          <p:nvPr/>
        </p:nvSpPr>
        <p:spPr bwMode="auto">
          <a:xfrm>
            <a:off x="5715000" y="4663440"/>
            <a:ext cx="281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both sides by 6.</a:t>
            </a:r>
            <a:endParaRPr lang="en-US" sz="2000" i="1" dirty="0">
              <a:solidFill>
                <a:srgbClr val="008080"/>
              </a:solidFill>
            </a:endParaRPr>
          </a:p>
        </p:txBody>
      </p:sp>
      <p:graphicFrame>
        <p:nvGraphicFramePr>
          <p:cNvPr id="18" name="Object 9"/>
          <p:cNvGraphicFramePr>
            <a:graphicFrameLocks noChangeAspect="1"/>
          </p:cNvGraphicFramePr>
          <p:nvPr/>
        </p:nvGraphicFramePr>
        <p:xfrm>
          <a:off x="3094038" y="5105400"/>
          <a:ext cx="1727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15" imgW="1726920" imgH="901440" progId="Equation.DSMT4">
                  <p:embed/>
                </p:oleObj>
              </mc:Choice>
              <mc:Fallback>
                <p:oleObj name="Equation" r:id="rId15" imgW="1726920" imgH="9014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4038" y="5105400"/>
                        <a:ext cx="17272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5715000" y="5356225"/>
            <a:ext cx="304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8080"/>
                </a:solidFill>
              </a:rPr>
              <a:t>Standard form </a:t>
            </a:r>
            <a:r>
              <a:rPr lang="en-US" sz="2000" i="1">
                <a:solidFill>
                  <a:srgbClr val="008080"/>
                </a:solidFill>
              </a:rPr>
              <a:t>Ax</a:t>
            </a:r>
            <a:r>
              <a:rPr lang="en-US" sz="2000">
                <a:solidFill>
                  <a:srgbClr val="008080"/>
                </a:solidFill>
              </a:rPr>
              <a:t> + </a:t>
            </a:r>
            <a:r>
              <a:rPr lang="en-US" sz="2000" i="1">
                <a:solidFill>
                  <a:srgbClr val="008080"/>
                </a:solidFill>
              </a:rPr>
              <a:t>By</a:t>
            </a:r>
            <a:r>
              <a:rPr lang="en-US" sz="2000">
                <a:solidFill>
                  <a:srgbClr val="008080"/>
                </a:solidFill>
              </a:rPr>
              <a:t> = </a:t>
            </a:r>
            <a:r>
              <a:rPr lang="en-US" sz="2000" i="1">
                <a:solidFill>
                  <a:srgbClr val="008080"/>
                </a:solidFill>
              </a:rPr>
              <a:t>C</a:t>
            </a:r>
          </a:p>
        </p:txBody>
      </p:sp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2209800" y="320929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17" imgW="342720" imgH="241200" progId="Equation.DSMT4">
                  <p:embed/>
                </p:oleObj>
              </mc:Choice>
              <mc:Fallback>
                <p:oleObj name="Equation" r:id="rId17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20929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2209800" y="4742815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19" imgW="342720" imgH="241200" progId="Equation.DSMT4">
                  <p:embed/>
                </p:oleObj>
              </mc:Choice>
              <mc:Fallback>
                <p:oleObj name="Equation" r:id="rId19" imgW="34272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742815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2209800" y="5479465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20" imgW="342720" imgH="241200" progId="Equation.DSMT4">
                  <p:embed/>
                </p:oleObj>
              </mc:Choice>
              <mc:Fallback>
                <p:oleObj name="Equation" r:id="rId20" imgW="34272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479465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/>
      <p:bldP spid="12296" grpId="0"/>
      <p:bldP spid="17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smtClean="0">
                <a:solidFill>
                  <a:schemeClr val="accent1"/>
                </a:solidFill>
              </a:rPr>
              <a:t>Example 3: Using Two Points to Find the Equation of Line (cont.)</a:t>
            </a:r>
            <a:endParaRPr lang="en-US" sz="3200" smtClean="0"/>
          </a:p>
        </p:txBody>
      </p:sp>
      <p:sp>
        <p:nvSpPr>
          <p:cNvPr id="1331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/>
              <a:t>b.</a:t>
            </a:r>
            <a:r>
              <a:rPr lang="en-US" i="0" dirty="0" smtClean="0"/>
              <a:t>	Find an equation of the line that contains the points 	</a:t>
            </a:r>
            <a:r>
              <a:rPr lang="en-US" i="0" dirty="0" smtClean="0">
                <a:solidFill>
                  <a:srgbClr val="0000FF"/>
                </a:solidFill>
              </a:rPr>
              <a:t>(−2, 3)</a:t>
            </a:r>
            <a:r>
              <a:rPr lang="en-US" i="0" dirty="0" smtClean="0"/>
              <a:t> and </a:t>
            </a:r>
            <a:r>
              <a:rPr lang="en-US" i="0" dirty="0" smtClean="0">
                <a:solidFill>
                  <a:srgbClr val="0000FF"/>
                </a:solidFill>
              </a:rPr>
              <a:t>(5, 1)</a:t>
            </a:r>
            <a:r>
              <a:rPr lang="en-US" i="0" dirty="0" smtClean="0"/>
              <a:t>. 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/>
              <a:t>Solution:</a:t>
            </a:r>
          </a:p>
        </p:txBody>
      </p:sp>
      <p:graphicFrame>
        <p:nvGraphicFramePr>
          <p:cNvPr id="13315" name="Object 10"/>
          <p:cNvGraphicFramePr>
            <a:graphicFrameLocks noChangeAspect="1"/>
          </p:cNvGraphicFramePr>
          <p:nvPr/>
        </p:nvGraphicFramePr>
        <p:xfrm>
          <a:off x="2286000" y="2590800"/>
          <a:ext cx="1625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3" imgW="1625400" imgH="927000" progId="Equation.DSMT4">
                  <p:embed/>
                </p:oleObj>
              </mc:Choice>
              <mc:Fallback>
                <p:oleObj name="Equation" r:id="rId3" imgW="1625400" imgH="927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590800"/>
                        <a:ext cx="16256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646220" y="3683000"/>
          <a:ext cx="1460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5" imgW="1460160" imgH="952200" progId="Equation.DSMT4">
                  <p:embed/>
                </p:oleObj>
              </mc:Choice>
              <mc:Fallback>
                <p:oleObj name="Equation" r:id="rId5" imgW="146016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6220" y="3683000"/>
                        <a:ext cx="1460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646220" y="4800600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7" imgW="1549080" imgH="838080" progId="Equation.DSMT4">
                  <p:embed/>
                </p:oleObj>
              </mc:Choice>
              <mc:Fallback>
                <p:oleObj name="Equation" r:id="rId7" imgW="1549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6220" y="4800600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smtClean="0">
                <a:solidFill>
                  <a:schemeClr val="accent1"/>
                </a:solidFill>
              </a:rPr>
              <a:t>Example 3: Using Two Points to Find the Equation of Line (cont.)</a:t>
            </a:r>
            <a:endParaRPr lang="en-US" sz="3200" smtClean="0"/>
          </a:p>
        </p:txBody>
      </p:sp>
      <p:sp>
        <p:nvSpPr>
          <p:cNvPr id="1434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smtClean="0">
                <a:solidFill>
                  <a:srgbClr val="FF00FF"/>
                </a:solidFill>
              </a:rPr>
              <a:t>(−2, 3)</a:t>
            </a:r>
            <a:r>
              <a:rPr lang="en-US" dirty="0" smtClean="0"/>
              <a:t> in the point-slope form gives</a:t>
            </a:r>
          </a:p>
          <a:p>
            <a:pPr>
              <a:buFont typeface="Courier New" pitchFamily="49" charset="0"/>
              <a:buNone/>
            </a:pPr>
            <a:endParaRPr lang="en-US" i="0" dirty="0" smtClean="0"/>
          </a:p>
        </p:txBody>
      </p:sp>
      <p:graphicFrame>
        <p:nvGraphicFramePr>
          <p:cNvPr id="14339" name="Object 7"/>
          <p:cNvGraphicFramePr>
            <a:graphicFrameLocks noChangeAspect="1"/>
          </p:cNvGraphicFramePr>
          <p:nvPr/>
        </p:nvGraphicFramePr>
        <p:xfrm>
          <a:off x="5410200" y="4423640"/>
          <a:ext cx="2374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3" imgW="2374560" imgH="622080" progId="Equation.DSMT4">
                  <p:embed/>
                </p:oleObj>
              </mc:Choice>
              <mc:Fallback>
                <p:oleObj name="Equation" r:id="rId3" imgW="2374560" imgH="622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423640"/>
                        <a:ext cx="2374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Rectangle 22"/>
          <p:cNvSpPr>
            <a:spLocks noChangeArrowheads="1"/>
          </p:cNvSpPr>
          <p:nvPr/>
        </p:nvSpPr>
        <p:spPr bwMode="auto">
          <a:xfrm>
            <a:off x="5499100" y="541453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8080"/>
                </a:solidFill>
              </a:rPr>
              <a:t>Slope-intercept form</a:t>
            </a:r>
            <a:endParaRPr lang="en-US" sz="2000" i="1">
              <a:solidFill>
                <a:srgbClr val="00808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10800000" flipV="1">
            <a:off x="4267200" y="4876800"/>
            <a:ext cx="1143000" cy="7620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745675" y="1752600"/>
          <a:ext cx="491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5" imgW="4914720" imgH="838080" progId="Equation.DSMT4">
                  <p:embed/>
                </p:oleObj>
              </mc:Choice>
              <mc:Fallback>
                <p:oleObj name="Equation" r:id="rId5" imgW="49147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5675" y="1752600"/>
                        <a:ext cx="491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766455" y="2590800"/>
          <a:ext cx="541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7" imgW="5410080" imgH="838080" progId="Equation.DSMT4">
                  <p:embed/>
                </p:oleObj>
              </mc:Choice>
              <mc:Fallback>
                <p:oleObj name="Equation" r:id="rId7" imgW="5410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6455" y="2590800"/>
                        <a:ext cx="541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1752600" y="3449780"/>
          <a:ext cx="227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9" imgW="2273040" imgH="838080" progId="Equation.DSMT4">
                  <p:embed/>
                </p:oleObj>
              </mc:Choice>
              <mc:Fallback>
                <p:oleObj name="Equation" r:id="rId9" imgW="22730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449780"/>
                        <a:ext cx="227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/>
          <p:cNvGraphicFramePr>
            <a:graphicFrameLocks noChangeAspect="1"/>
          </p:cNvGraphicFramePr>
          <p:nvPr/>
        </p:nvGraphicFramePr>
        <p:xfrm>
          <a:off x="2286000" y="4315690"/>
          <a:ext cx="227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11" imgW="2273040" imgH="838080" progId="Equation.DSMT4">
                  <p:embed/>
                </p:oleObj>
              </mc:Choice>
              <mc:Fallback>
                <p:oleObj name="Equation" r:id="rId11" imgW="22730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315690"/>
                        <a:ext cx="227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2286005" y="5195455"/>
          <a:ext cx="194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13" imgW="1942920" imgH="838080" progId="Equation.DSMT4">
                  <p:embed/>
                </p:oleObj>
              </mc:Choice>
              <mc:Fallback>
                <p:oleObj name="Equation" r:id="rId13" imgW="19429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5" y="5195455"/>
                        <a:ext cx="194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smtClean="0">
                <a:solidFill>
                  <a:schemeClr val="accent1"/>
                </a:solidFill>
              </a:rPr>
              <a:t>Example 3: Using Two Points to Find the Equation of Line (cont.)</a:t>
            </a:r>
            <a:endParaRPr lang="en-US" sz="3200" smtClean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/>
              <a:t>Or, using </a:t>
            </a:r>
            <a:r>
              <a:rPr lang="en-US" dirty="0" smtClean="0">
                <a:solidFill>
                  <a:srgbClr val="FF00FF"/>
                </a:solidFill>
              </a:rPr>
              <a:t>(5, 1)</a:t>
            </a:r>
            <a:r>
              <a:rPr lang="en-US" dirty="0" smtClean="0"/>
              <a:t> in the point-slope form gives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524000" y="1828800"/>
          <a:ext cx="510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Equation" r:id="rId3" imgW="5105160" imgH="838080" progId="Equation.DSMT4">
                  <p:embed/>
                </p:oleObj>
              </mc:Choice>
              <mc:Fallback>
                <p:oleObj name="Equation" r:id="rId3" imgW="51051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828800"/>
                        <a:ext cx="510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524000" y="2768600"/>
          <a:ext cx="242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Equation" r:id="rId5" imgW="2425680" imgH="838080" progId="Equation.DSMT4">
                  <p:embed/>
                </p:oleObj>
              </mc:Choice>
              <mc:Fallback>
                <p:oleObj name="Equation" r:id="rId5" imgW="2425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768600"/>
                        <a:ext cx="242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2008910" y="3708400"/>
          <a:ext cx="242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7" imgW="2425680" imgH="838080" progId="Equation.DSMT4">
                  <p:embed/>
                </p:oleObj>
              </mc:Choice>
              <mc:Fallback>
                <p:oleObj name="Equation" r:id="rId7" imgW="24256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8910" y="3708400"/>
                        <a:ext cx="242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1524000" y="4648200"/>
          <a:ext cx="548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9" imgW="5486400" imgH="838080" progId="Equation.DSMT4">
                  <p:embed/>
                </p:oleObj>
              </mc:Choice>
              <mc:Fallback>
                <p:oleObj name="Equation" r:id="rId9" imgW="54864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648200"/>
                        <a:ext cx="548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smtClean="0">
                <a:solidFill>
                  <a:schemeClr val="accent1"/>
                </a:solidFill>
              </a:rPr>
              <a:t>Example 3: Using Two Points to Find the Equation of Line (cont.)</a:t>
            </a:r>
            <a:endParaRPr lang="en-US" sz="3200" smtClean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</p:spPr>
        <p:txBody>
          <a:bodyPr>
            <a:spAutoFit/>
          </a:bodyPr>
          <a:lstStyle/>
          <a:p>
            <a:r>
              <a:rPr lang="en-US" dirty="0" smtClean="0"/>
              <a:t>Thus we see that using either point yields the same equation.  The equation may be written in standard form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+ 7</a:t>
            </a:r>
            <a:r>
              <a:rPr lang="en-US" i="1" dirty="0" smtClean="0">
                <a:solidFill>
                  <a:srgbClr val="FF0000"/>
                </a:solidFill>
              </a:rPr>
              <a:t>y</a:t>
            </a:r>
            <a:r>
              <a:rPr lang="en-US" dirty="0" smtClean="0">
                <a:solidFill>
                  <a:srgbClr val="FF0000"/>
                </a:solidFill>
              </a:rPr>
              <a:t> = 17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/>
              <a:t>Graph lines given the slope and one point on each line.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/>
              <a:t>Write the equations of lines given the slope and one point on each line.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/>
              <a:t>Write the equations of lines given two points on each line.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/>
              <a:t>Write linear equations from information given in applied problems.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smtClean="0">
                <a:solidFill>
                  <a:schemeClr val="accent1"/>
                </a:solidFill>
              </a:rPr>
              <a:t>Example 4: Finding the Equations of </a:t>
            </a:r>
            <a:br>
              <a:rPr lang="en-US" sz="3200" smtClean="0">
                <a:solidFill>
                  <a:schemeClr val="accent1"/>
                </a:solidFill>
              </a:rPr>
            </a:br>
            <a:r>
              <a:rPr lang="en-US" sz="3200" smtClean="0">
                <a:solidFill>
                  <a:schemeClr val="accent1"/>
                </a:solidFill>
              </a:rPr>
              <a:t>Parallel Lines</a:t>
            </a:r>
            <a:endParaRPr lang="en-US" sz="3200" smtClean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175" indent="-3175">
              <a:buFont typeface="Courier New" pitchFamily="49" charset="0"/>
              <a:buNone/>
              <a:defRPr/>
            </a:pPr>
            <a:r>
              <a:rPr lang="en-US" i="0" dirty="0" smtClean="0"/>
              <a:t>Find the equation of the line through the point </a:t>
            </a:r>
            <a:r>
              <a:rPr lang="en-US" i="0" dirty="0" smtClean="0">
                <a:solidFill>
                  <a:srgbClr val="0000FF"/>
                </a:solidFill>
              </a:rPr>
              <a:t>(2, −4)</a:t>
            </a:r>
            <a:r>
              <a:rPr lang="en-US" i="0" dirty="0" smtClean="0"/>
              <a:t> and parallel to the line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i="0" dirty="0" smtClean="0">
                <a:solidFill>
                  <a:srgbClr val="0000FF"/>
                </a:solidFill>
              </a:rPr>
              <a:t> = 3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0" dirty="0" smtClean="0">
                <a:solidFill>
                  <a:srgbClr val="0000FF"/>
                </a:solidFill>
              </a:rPr>
              <a:t> − 1</a:t>
            </a:r>
            <a:r>
              <a:rPr lang="en-US" i="0" dirty="0" smtClean="0"/>
              <a:t>.</a:t>
            </a:r>
          </a:p>
          <a:p>
            <a:pPr>
              <a:buFont typeface="Courier New" pitchFamily="49" charset="0"/>
              <a:buNone/>
              <a:defRPr/>
            </a:pPr>
            <a:r>
              <a:rPr lang="en-US" b="1" i="0" dirty="0" smtClean="0"/>
              <a:t>Solution:</a:t>
            </a:r>
          </a:p>
          <a:p>
            <a:pPr marL="0" indent="6350">
              <a:buFont typeface="Courier New" pitchFamily="49" charset="0"/>
              <a:buNone/>
              <a:defRPr/>
            </a:pPr>
            <a:r>
              <a:rPr lang="en-US" i="0" dirty="0" smtClean="0"/>
              <a:t>Because we know that the line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i="0" dirty="0" smtClean="0">
                <a:solidFill>
                  <a:srgbClr val="0000FF"/>
                </a:solidFill>
              </a:rPr>
              <a:t> = 3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0" dirty="0" smtClean="0">
                <a:solidFill>
                  <a:srgbClr val="0000FF"/>
                </a:solidFill>
              </a:rPr>
              <a:t> − 1</a:t>
            </a:r>
            <a:r>
              <a:rPr lang="en-US" i="0" dirty="0" smtClean="0"/>
              <a:t> has slope </a:t>
            </a:r>
          </a:p>
          <a:p>
            <a:pPr marL="0" indent="6350">
              <a:buFont typeface="Courier New" pitchFamily="49" charset="0"/>
              <a:buNone/>
              <a:defRPr/>
            </a:pPr>
            <a:r>
              <a:rPr lang="en-US" i="1" dirty="0" smtClean="0">
                <a:solidFill>
                  <a:srgbClr val="FF00FF"/>
                </a:solidFill>
              </a:rPr>
              <a:t>m</a:t>
            </a:r>
            <a:r>
              <a:rPr lang="en-US" i="0" dirty="0" smtClean="0">
                <a:solidFill>
                  <a:srgbClr val="FF00FF"/>
                </a:solidFill>
              </a:rPr>
              <a:t> = 3</a:t>
            </a:r>
            <a:r>
              <a:rPr lang="en-US" i="0" dirty="0" smtClean="0"/>
              <a:t>, we can use the point </a:t>
            </a:r>
            <a:r>
              <a:rPr lang="en-US" i="0" dirty="0" smtClean="0">
                <a:solidFill>
                  <a:srgbClr val="0000FF"/>
                </a:solidFill>
              </a:rPr>
              <a:t>(2, −4) </a:t>
            </a:r>
            <a:r>
              <a:rPr lang="en-US" i="0" dirty="0" smtClean="0"/>
              <a:t>as             and go directly to the form                                    This gives the desired equation:</a:t>
            </a:r>
          </a:p>
          <a:p>
            <a:pPr marL="3175" indent="-3175">
              <a:buFont typeface="Courier New" pitchFamily="49" charset="0"/>
              <a:buNone/>
              <a:defRPr/>
            </a:pPr>
            <a:endParaRPr lang="en-US" i="0" dirty="0" smtClean="0"/>
          </a:p>
        </p:txBody>
      </p:sp>
      <p:graphicFrame>
        <p:nvGraphicFramePr>
          <p:cNvPr id="16386" name="Object 6"/>
          <p:cNvGraphicFramePr>
            <a:graphicFrameLocks noChangeAspect="1"/>
          </p:cNvGraphicFramePr>
          <p:nvPr/>
        </p:nvGraphicFramePr>
        <p:xfrm>
          <a:off x="5956300" y="3269675"/>
          <a:ext cx="990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Equation" r:id="rId3" imgW="990360" imgH="495000" progId="Equation.DSMT4">
                  <p:embed/>
                </p:oleObj>
              </mc:Choice>
              <mc:Fallback>
                <p:oleObj name="Equation" r:id="rId3" imgW="990360" imgH="495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3269675"/>
                        <a:ext cx="9906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7"/>
          <p:cNvGraphicFramePr>
            <a:graphicFrameLocks noChangeAspect="1"/>
          </p:cNvGraphicFramePr>
          <p:nvPr/>
        </p:nvGraphicFramePr>
        <p:xfrm>
          <a:off x="3413125" y="3733800"/>
          <a:ext cx="2603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5" imgW="2603160" imgH="495000" progId="Equation.DSMT4">
                  <p:embed/>
                </p:oleObj>
              </mc:Choice>
              <mc:Fallback>
                <p:oleObj name="Equation" r:id="rId5" imgW="2603160" imgH="495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125" y="3733800"/>
                        <a:ext cx="26035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8"/>
          <p:cNvGraphicFramePr>
            <a:graphicFrameLocks noChangeAspect="1"/>
          </p:cNvGraphicFramePr>
          <p:nvPr/>
        </p:nvGraphicFramePr>
        <p:xfrm>
          <a:off x="2209800" y="4953000"/>
          <a:ext cx="259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7" imgW="2590560" imgH="469800" progId="Equation.DSMT4">
                  <p:embed/>
                </p:oleObj>
              </mc:Choice>
              <mc:Fallback>
                <p:oleObj name="Equation" r:id="rId7" imgW="2590560" imgH="469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953000"/>
                        <a:ext cx="25908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105400" y="5001490"/>
            <a:ext cx="19222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Point-slope form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smtClean="0">
                <a:solidFill>
                  <a:schemeClr val="accent1"/>
                </a:solidFill>
              </a:rPr>
              <a:t>Example 4: Finding the Equations of </a:t>
            </a:r>
            <a:br>
              <a:rPr lang="en-US" sz="3200" smtClean="0">
                <a:solidFill>
                  <a:schemeClr val="accent1"/>
                </a:solidFill>
              </a:rPr>
            </a:br>
            <a:r>
              <a:rPr lang="en-US" sz="3200" smtClean="0">
                <a:solidFill>
                  <a:schemeClr val="accent1"/>
                </a:solidFill>
              </a:rPr>
              <a:t>Parallel Lines (cont.)</a:t>
            </a:r>
            <a:endParaRPr lang="en-US" sz="3200" smtClean="0"/>
          </a:p>
        </p:txBody>
      </p:sp>
      <p:sp>
        <p:nvSpPr>
          <p:cNvPr id="1741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 smtClean="0"/>
              <a:t>or, simplifying </a:t>
            </a:r>
          </a:p>
          <a:p>
            <a:pPr>
              <a:buFont typeface="Courier New" pitchFamily="49" charset="0"/>
              <a:buNone/>
            </a:pPr>
            <a:endParaRPr lang="en-US" dirty="0" smtClean="0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141845" y="2133600"/>
          <a:ext cx="1892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3" imgW="1892160" imgH="355320" progId="Equation.DSMT4">
                  <p:embed/>
                </p:oleObj>
              </mc:Choice>
              <mc:Fallback>
                <p:oleObj name="Equation" r:id="rId3" imgW="1892160" imgH="355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845" y="2133600"/>
                        <a:ext cx="1892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530352" y="2743200"/>
          <a:ext cx="4965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Equation" r:id="rId5" imgW="4965480" imgH="1028520" progId="Equation.DSMT4">
                  <p:embed/>
                </p:oleObj>
              </mc:Choice>
              <mc:Fallback>
                <p:oleObj name="Equation" r:id="rId5" imgW="4965480" imgH="10285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43200"/>
                        <a:ext cx="49657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14" name="Picture 5" descr="Sec_4.4_ex4.pn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638800" y="1600200"/>
            <a:ext cx="3200400" cy="3144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smtClean="0">
                <a:solidFill>
                  <a:schemeClr val="accent1"/>
                </a:solidFill>
              </a:rPr>
              <a:t>Example 5: Finding the Equations of </a:t>
            </a:r>
            <a:br>
              <a:rPr lang="en-US" sz="3200" smtClean="0">
                <a:solidFill>
                  <a:schemeClr val="accent1"/>
                </a:solidFill>
              </a:rPr>
            </a:br>
            <a:r>
              <a:rPr lang="en-US" sz="3200" smtClean="0">
                <a:solidFill>
                  <a:schemeClr val="accent1"/>
                </a:solidFill>
              </a:rPr>
              <a:t>Perpendicular Lines</a:t>
            </a:r>
            <a:endParaRPr lang="en-US" sz="3200" smtClean="0"/>
          </a:p>
        </p:txBody>
      </p:sp>
      <p:sp>
        <p:nvSpPr>
          <p:cNvPr id="1843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6350">
              <a:buFont typeface="Courier New" pitchFamily="49" charset="0"/>
              <a:buNone/>
            </a:pPr>
            <a:r>
              <a:rPr lang="en-US" i="0" dirty="0" smtClean="0"/>
              <a:t>Find the equation of the line perpendicular to the line </a:t>
            </a:r>
            <a:r>
              <a:rPr lang="en-US" i="0" dirty="0" smtClean="0">
                <a:solidFill>
                  <a:srgbClr val="0000FF"/>
                </a:solidFill>
              </a:rPr>
              <a:t>3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0" dirty="0" smtClean="0">
                <a:solidFill>
                  <a:srgbClr val="0000FF"/>
                </a:solidFill>
              </a:rPr>
              <a:t> +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i="0" dirty="0" smtClean="0">
                <a:solidFill>
                  <a:srgbClr val="0000FF"/>
                </a:solidFill>
              </a:rPr>
              <a:t> = 7 </a:t>
            </a:r>
            <a:r>
              <a:rPr lang="en-US" i="0" dirty="0" smtClean="0"/>
              <a:t>and passing through the point </a:t>
            </a:r>
            <a:r>
              <a:rPr lang="en-US" i="0" dirty="0" smtClean="0">
                <a:solidFill>
                  <a:srgbClr val="0000FF"/>
                </a:solidFill>
              </a:rPr>
              <a:t>(5, −2)</a:t>
            </a:r>
            <a:r>
              <a:rPr lang="en-US" i="0" dirty="0" smtClean="0"/>
              <a:t>.</a:t>
            </a:r>
          </a:p>
          <a:p>
            <a:pPr marL="0" indent="6350">
              <a:buFont typeface="Courier New" pitchFamily="49" charset="0"/>
              <a:buNone/>
            </a:pPr>
            <a:r>
              <a:rPr lang="en-US" b="1" i="0" dirty="0" smtClean="0"/>
              <a:t>Solution:</a:t>
            </a:r>
          </a:p>
          <a:p>
            <a:pPr marL="0" indent="6350">
              <a:buFont typeface="Courier New" pitchFamily="49" charset="0"/>
              <a:buNone/>
            </a:pPr>
            <a:r>
              <a:rPr lang="en-US" i="0" dirty="0" smtClean="0"/>
              <a:t>For the equation </a:t>
            </a:r>
            <a:r>
              <a:rPr lang="en-US" i="0" dirty="0" smtClean="0">
                <a:solidFill>
                  <a:srgbClr val="0000FF"/>
                </a:solidFill>
              </a:rPr>
              <a:t>3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0" dirty="0" smtClean="0">
                <a:solidFill>
                  <a:srgbClr val="0000FF"/>
                </a:solidFill>
              </a:rPr>
              <a:t> +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i="0" dirty="0" smtClean="0">
                <a:solidFill>
                  <a:srgbClr val="0000FF"/>
                </a:solidFill>
              </a:rPr>
              <a:t> = 7</a:t>
            </a:r>
            <a:r>
              <a:rPr lang="en-US" i="0" dirty="0" smtClean="0"/>
              <a:t>, we solve for </a:t>
            </a:r>
            <a:r>
              <a:rPr lang="en-US" i="1" dirty="0" smtClean="0"/>
              <a:t>y</a:t>
            </a:r>
            <a:r>
              <a:rPr lang="en-US" i="0" dirty="0" smtClean="0"/>
              <a:t> and get </a:t>
            </a:r>
            <a:r>
              <a:rPr lang="en-US" i="1" dirty="0" smtClean="0">
                <a:solidFill>
                  <a:srgbClr val="000099"/>
                </a:solidFill>
              </a:rPr>
              <a:t>y </a:t>
            </a:r>
            <a:r>
              <a:rPr lang="en-US" i="0" dirty="0" smtClean="0">
                <a:solidFill>
                  <a:srgbClr val="000099"/>
                </a:solidFill>
              </a:rPr>
              <a:t>= −3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i="0" dirty="0" smtClean="0">
                <a:solidFill>
                  <a:srgbClr val="000099"/>
                </a:solidFill>
              </a:rPr>
              <a:t> + 7</a:t>
            </a:r>
            <a:r>
              <a:rPr lang="en-US" i="0" dirty="0" smtClean="0"/>
              <a:t>.  </a:t>
            </a:r>
          </a:p>
          <a:p>
            <a:pPr marL="0" indent="6350">
              <a:buFont typeface="Courier New" pitchFamily="49" charset="0"/>
              <a:buNone/>
            </a:pPr>
            <a:r>
              <a:rPr lang="en-US" i="0" dirty="0" smtClean="0"/>
              <a:t>This line has slope </a:t>
            </a:r>
            <a:r>
              <a:rPr lang="en-US" i="1" dirty="0" smtClean="0">
                <a:solidFill>
                  <a:srgbClr val="000099"/>
                </a:solidFill>
              </a:rPr>
              <a:t>m</a:t>
            </a:r>
            <a:r>
              <a:rPr lang="en-US" i="0" dirty="0" smtClean="0">
                <a:solidFill>
                  <a:srgbClr val="000099"/>
                </a:solidFill>
              </a:rPr>
              <a:t> = −3</a:t>
            </a:r>
            <a:r>
              <a:rPr lang="en-US" i="0" dirty="0" smtClean="0"/>
              <a:t>. Therefore, any line perpendicular to this line will have slope </a:t>
            </a:r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533400" y="4648200"/>
          <a:ext cx="2374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Equation" r:id="rId3" imgW="2374560" imgH="927000" progId="Equation.DSMT4">
                  <p:embed/>
                </p:oleObj>
              </mc:Choice>
              <mc:Fallback>
                <p:oleObj name="Equation" r:id="rId3" imgW="2374560" imgH="927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648200"/>
                        <a:ext cx="23749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smtClean="0">
                <a:solidFill>
                  <a:schemeClr val="accent1"/>
                </a:solidFill>
              </a:rPr>
              <a:t>Example 5: Finding the Equations of </a:t>
            </a:r>
            <a:br>
              <a:rPr lang="en-US" sz="3200" smtClean="0">
                <a:solidFill>
                  <a:schemeClr val="accent1"/>
                </a:solidFill>
              </a:rPr>
            </a:br>
            <a:r>
              <a:rPr lang="en-US" sz="3200" smtClean="0">
                <a:solidFill>
                  <a:schemeClr val="accent1"/>
                </a:solidFill>
              </a:rPr>
              <a:t>Perpendicular Lines (cont.)</a:t>
            </a:r>
            <a:endParaRPr lang="en-US" sz="3200" smtClean="0"/>
          </a:p>
        </p:txBody>
      </p:sp>
      <p:sp>
        <p:nvSpPr>
          <p:cNvPr id="1946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 smtClean="0"/>
              <a:t>Now using the point slope form gives:</a:t>
            </a:r>
          </a:p>
          <a:p>
            <a:pPr>
              <a:buFont typeface="Courier New" pitchFamily="49" charset="0"/>
              <a:buNone/>
            </a:pPr>
            <a:endParaRPr lang="en-US" i="0" dirty="0" smtClean="0"/>
          </a:p>
          <a:p>
            <a:pPr>
              <a:buFont typeface="Courier New" pitchFamily="49" charset="0"/>
              <a:buNone/>
            </a:pPr>
            <a:endParaRPr lang="en-US" i="0" dirty="0" smtClean="0"/>
          </a:p>
          <a:p>
            <a:pPr>
              <a:buFont typeface="Courier New" pitchFamily="49" charset="0"/>
              <a:buNone/>
            </a:pPr>
            <a:r>
              <a:rPr lang="en-US" i="0" dirty="0" smtClean="0"/>
              <a:t>Simplifying gives:  </a:t>
            </a:r>
          </a:p>
          <a:p>
            <a:pPr>
              <a:buFont typeface="Courier New" pitchFamily="49" charset="0"/>
              <a:buNone/>
            </a:pPr>
            <a:endParaRPr lang="en-US" dirty="0" smtClean="0"/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1981200" y="1905000"/>
          <a:ext cx="529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Equation" r:id="rId3" imgW="5295600" imgH="838080" progId="Equation.DSMT4">
                  <p:embed/>
                </p:oleObj>
              </mc:Choice>
              <mc:Fallback>
                <p:oleObj name="Equation" r:id="rId3" imgW="529560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905000"/>
                        <a:ext cx="529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182090" y="3595255"/>
          <a:ext cx="213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Equation" r:id="rId5" imgW="2133360" imgH="469800" progId="Equation.DSMT4">
                  <p:embed/>
                </p:oleObj>
              </mc:Choice>
              <mc:Fallback>
                <p:oleObj name="Equation" r:id="rId5" imgW="21333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2090" y="3595255"/>
                        <a:ext cx="213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424545" y="4204855"/>
          <a:ext cx="1879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Equation" r:id="rId7" imgW="1879560" imgH="355320" progId="Equation.DSMT4">
                  <p:embed/>
                </p:oleObj>
              </mc:Choice>
              <mc:Fallback>
                <p:oleObj name="Equation" r:id="rId7" imgW="187956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545" y="4204855"/>
                        <a:ext cx="1879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1918855" y="4689765"/>
          <a:ext cx="5219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Equation" r:id="rId9" imgW="5219640" imgH="1028520" progId="Equation.DSMT4">
                  <p:embed/>
                </p:oleObj>
              </mc:Choice>
              <mc:Fallback>
                <p:oleObj name="Equation" r:id="rId9" imgW="5219640" imgH="1028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8855" y="4689765"/>
                        <a:ext cx="52197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smtClean="0">
                <a:solidFill>
                  <a:schemeClr val="accent1"/>
                </a:solidFill>
              </a:rPr>
              <a:t>Example 5: Finding the Equations of </a:t>
            </a:r>
            <a:br>
              <a:rPr lang="en-US" sz="3200" smtClean="0">
                <a:solidFill>
                  <a:schemeClr val="accent1"/>
                </a:solidFill>
              </a:rPr>
            </a:br>
            <a:r>
              <a:rPr lang="en-US" sz="3200" smtClean="0">
                <a:solidFill>
                  <a:schemeClr val="accent1"/>
                </a:solidFill>
              </a:rPr>
              <a:t>Perpendicular Lines (cont.)</a:t>
            </a:r>
            <a:endParaRPr lang="en-US" sz="3200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6350">
              <a:buFont typeface="Courier New" pitchFamily="49" charset="0"/>
              <a:buNone/>
            </a:pPr>
            <a:r>
              <a:rPr lang="en-US" i="0" dirty="0" smtClean="0"/>
              <a:t>Thus the line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FF0000"/>
                </a:solidFill>
              </a:rPr>
              <a:t>x </a:t>
            </a:r>
            <a:r>
              <a:rPr lang="en-US" i="0" dirty="0" smtClean="0">
                <a:solidFill>
                  <a:srgbClr val="FF0000"/>
                </a:solidFill>
              </a:rPr>
              <a:t>− 3</a:t>
            </a:r>
            <a:r>
              <a:rPr lang="en-US" i="1" dirty="0" smtClean="0">
                <a:solidFill>
                  <a:srgbClr val="FF0000"/>
                </a:solidFill>
              </a:rPr>
              <a:t>y</a:t>
            </a:r>
            <a:r>
              <a:rPr lang="en-US" i="0" dirty="0" smtClean="0">
                <a:solidFill>
                  <a:srgbClr val="FF0000"/>
                </a:solidFill>
              </a:rPr>
              <a:t> = 11</a:t>
            </a:r>
            <a:r>
              <a:rPr lang="en-US" i="0" dirty="0" smtClean="0"/>
              <a:t> passes through the point </a:t>
            </a:r>
          </a:p>
          <a:p>
            <a:pPr marL="0" indent="6350">
              <a:buFont typeface="Courier New" pitchFamily="49" charset="0"/>
              <a:buNone/>
            </a:pPr>
            <a:r>
              <a:rPr lang="en-US" i="0" dirty="0" smtClean="0">
                <a:solidFill>
                  <a:srgbClr val="000099"/>
                </a:solidFill>
              </a:rPr>
              <a:t>(5, −2) </a:t>
            </a:r>
            <a:r>
              <a:rPr lang="en-US" i="0" dirty="0" smtClean="0"/>
              <a:t>and is perpendicular to the line </a:t>
            </a:r>
            <a:r>
              <a:rPr lang="en-US" i="0" dirty="0" smtClean="0">
                <a:solidFill>
                  <a:srgbClr val="FF0000"/>
                </a:solidFill>
              </a:rPr>
              <a:t>3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i="0" dirty="0" smtClean="0">
                <a:solidFill>
                  <a:srgbClr val="FF0000"/>
                </a:solidFill>
              </a:rPr>
              <a:t> + </a:t>
            </a:r>
            <a:r>
              <a:rPr lang="en-US" i="1" dirty="0" smtClean="0">
                <a:solidFill>
                  <a:srgbClr val="FF0000"/>
                </a:solidFill>
              </a:rPr>
              <a:t>y</a:t>
            </a:r>
            <a:r>
              <a:rPr lang="en-US" i="0" dirty="0" smtClean="0">
                <a:solidFill>
                  <a:srgbClr val="FF0000"/>
                </a:solidFill>
              </a:rPr>
              <a:t> = 7</a:t>
            </a:r>
            <a:r>
              <a:rPr lang="en-US" i="0" dirty="0" smtClean="0"/>
              <a:t>. Both lines are graphed. </a:t>
            </a:r>
          </a:p>
          <a:p>
            <a:pPr marL="0" indent="6350">
              <a:buFont typeface="Courier New" pitchFamily="49" charset="0"/>
              <a:buNone/>
            </a:pPr>
            <a:endParaRPr lang="en-US" dirty="0" smtClean="0"/>
          </a:p>
        </p:txBody>
      </p:sp>
      <p:pic>
        <p:nvPicPr>
          <p:cNvPr id="28676" name="Picture 3" descr="Sec_4.4_ex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2819400"/>
            <a:ext cx="3200400" cy="3044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Write an equation in standard form for the line with 	slope     that contains the point (2, −2). </a:t>
            </a:r>
          </a:p>
          <a:p>
            <a:pPr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Write an equation in standard form for the line </a:t>
            </a:r>
          </a:p>
          <a:p>
            <a:pPr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passing through the two points (6, 2) and (−3, 1). </a:t>
            </a:r>
          </a:p>
          <a:p>
            <a:pPr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3.</a:t>
            </a:r>
            <a:r>
              <a:rPr lang="en-US" dirty="0" smtClean="0">
                <a:solidFill>
                  <a:srgbClr val="000000"/>
                </a:solidFill>
              </a:rPr>
              <a:t>	Write an equation in slope-intercept form for the 	line passing through the point (−5, 2) and parallel to 	the line 3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+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8. (Remember, parallel lines have 	the same slope.)</a:t>
            </a:r>
            <a:endParaRPr lang="en-US" dirty="0"/>
          </a:p>
        </p:txBody>
      </p:sp>
      <p:sp>
        <p:nvSpPr>
          <p:cNvPr id="20483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Practice Problems</a:t>
            </a:r>
          </a:p>
        </p:txBody>
      </p:sp>
      <p:graphicFrame>
        <p:nvGraphicFramePr>
          <p:cNvPr id="20482" name="Object 8"/>
          <p:cNvGraphicFramePr>
            <a:graphicFrameLocks noChangeAspect="1"/>
          </p:cNvGraphicFramePr>
          <p:nvPr/>
        </p:nvGraphicFramePr>
        <p:xfrm>
          <a:off x="1857375" y="1939635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Equation" r:id="rId3" imgW="266400" imgH="838080" progId="Equation.DSMT4">
                  <p:embed/>
                </p:oleObj>
              </mc:Choice>
              <mc:Fallback>
                <p:oleObj name="Equation" r:id="rId3" imgW="26640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1939635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Practice Problem Answers</a:t>
            </a:r>
          </a:p>
        </p:txBody>
      </p:sp>
      <p:graphicFrame>
        <p:nvGraphicFramePr>
          <p:cNvPr id="21506" name="Object 4"/>
          <p:cNvGraphicFramePr>
            <a:graphicFrameLocks noChangeAspect="1"/>
          </p:cNvGraphicFramePr>
          <p:nvPr/>
        </p:nvGraphicFramePr>
        <p:xfrm>
          <a:off x="530352" y="1280160"/>
          <a:ext cx="2336800" cy="195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Equation" r:id="rId3" imgW="2336760" imgH="1955520" progId="Equation.DSMT4">
                  <p:embed/>
                </p:oleObj>
              </mc:Choice>
              <mc:Fallback>
                <p:oleObj name="Equation" r:id="rId3" imgW="2336760" imgH="1955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336800" cy="195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1: Graphing a Line Given a </a:t>
            </a:r>
            <a:br>
              <a:rPr lang="en-US" sz="3200" smtClean="0">
                <a:solidFill>
                  <a:schemeClr val="accent1"/>
                </a:solidFill>
              </a:rPr>
            </a:br>
            <a:r>
              <a:rPr lang="en-US" sz="3200" smtClean="0">
                <a:solidFill>
                  <a:schemeClr val="accent1"/>
                </a:solidFill>
              </a:rPr>
              <a:t>Point and a Slope</a:t>
            </a:r>
          </a:p>
        </p:txBody>
      </p:sp>
      <p:sp>
        <p:nvSpPr>
          <p:cNvPr id="102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a.</a:t>
            </a:r>
            <a:r>
              <a:rPr lang="en-US" i="0" dirty="0" smtClean="0">
                <a:solidFill>
                  <a:schemeClr val="tx1"/>
                </a:solidFill>
              </a:rPr>
              <a:t>	Graph the line with slope             which passes 	through the point </a:t>
            </a:r>
            <a:r>
              <a:rPr lang="en-US" i="0" dirty="0" smtClean="0">
                <a:solidFill>
                  <a:srgbClr val="0000FF"/>
                </a:solidFill>
              </a:rPr>
              <a:t>(4, 5)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lang="en-US" i="0" dirty="0" smtClean="0">
                <a:solidFill>
                  <a:schemeClr val="tx1"/>
                </a:solidFill>
              </a:rPr>
              <a:t>Start from the point </a:t>
            </a:r>
            <a:r>
              <a:rPr lang="en-US" i="0" dirty="0" smtClean="0">
                <a:solidFill>
                  <a:srgbClr val="0000FF"/>
                </a:solidFill>
              </a:rPr>
              <a:t>(4, 5) </a:t>
            </a:r>
            <a:r>
              <a:rPr lang="en-US" i="0" dirty="0" smtClean="0">
                <a:solidFill>
                  <a:schemeClr val="tx1"/>
                </a:solidFill>
              </a:rPr>
              <a:t>and locate another point on 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lang="en-US" i="0" dirty="0" smtClean="0">
                <a:solidFill>
                  <a:schemeClr val="tx1"/>
                </a:solidFill>
              </a:rPr>
              <a:t>the line using the slope as                   We can proceed in </a:t>
            </a:r>
          </a:p>
          <a:p>
            <a:pPr marL="0" indent="3175">
              <a:lnSpc>
                <a:spcPct val="150000"/>
              </a:lnSpc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lang="en-US" i="0" dirty="0" smtClean="0">
                <a:solidFill>
                  <a:schemeClr val="tx1"/>
                </a:solidFill>
              </a:rPr>
              <a:t>either of the following ways: </a:t>
            </a: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1.</a:t>
            </a:r>
            <a:r>
              <a:rPr lang="en-US" i="0" dirty="0" smtClean="0">
                <a:solidFill>
                  <a:schemeClr val="tx1"/>
                </a:solidFill>
              </a:rPr>
              <a:t>	Move 3 units up (rise) and 4 units right (run), or </a:t>
            </a: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2.</a:t>
            </a:r>
            <a:r>
              <a:rPr lang="en-US" i="0" dirty="0" smtClean="0">
                <a:solidFill>
                  <a:schemeClr val="tx1"/>
                </a:solidFill>
              </a:rPr>
              <a:t>	Move 4 units right (run) and 3 units up (rise).</a:t>
            </a:r>
          </a:p>
        </p:txBody>
      </p:sp>
      <p:graphicFrame>
        <p:nvGraphicFramePr>
          <p:cNvPr id="2050" name="Object 7"/>
          <p:cNvGraphicFramePr>
            <a:graphicFrameLocks noChangeAspect="1"/>
          </p:cNvGraphicFramePr>
          <p:nvPr/>
        </p:nvGraphicFramePr>
        <p:xfrm>
          <a:off x="4711700" y="114300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888840" imgH="838080" progId="Equation.DSMT4">
                  <p:embed/>
                </p:oleObj>
              </mc:Choice>
              <mc:Fallback>
                <p:oleObj name="Equation" r:id="rId3" imgW="88884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114300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8"/>
          <p:cNvGraphicFramePr>
            <a:graphicFrameLocks noChangeAspect="1"/>
          </p:cNvGraphicFramePr>
          <p:nvPr/>
        </p:nvGraphicFramePr>
        <p:xfrm>
          <a:off x="4368800" y="312420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5" imgW="1269720" imgH="838080" progId="Equation.DSMT4">
                  <p:embed/>
                </p:oleObj>
              </mc:Choice>
              <mc:Fallback>
                <p:oleObj name="Equation" r:id="rId5" imgW="126972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0" y="3124200"/>
                        <a:ext cx="1270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1: Graphing a Line Given a </a:t>
            </a:r>
            <a:br>
              <a:rPr lang="en-US" sz="3200" smtClean="0">
                <a:solidFill>
                  <a:schemeClr val="accent1"/>
                </a:solidFill>
              </a:rPr>
            </a:br>
            <a:r>
              <a:rPr lang="en-US" sz="3200" smtClean="0">
                <a:solidFill>
                  <a:schemeClr val="accent1"/>
                </a:solidFill>
              </a:rPr>
              <a:t>Point and a Slope (cont.)</a:t>
            </a:r>
            <a:endParaRPr lang="en-US" sz="3200" i="1" smtClean="0">
              <a:solidFill>
                <a:schemeClr val="accent1"/>
              </a:solidFill>
            </a:endParaRP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635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Either way we arrive at the same point </a:t>
            </a:r>
            <a:r>
              <a:rPr lang="en-US" i="0" dirty="0" smtClean="0">
                <a:solidFill>
                  <a:srgbClr val="FF0000"/>
                </a:solidFill>
              </a:rPr>
              <a:t>(8, 8)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marL="0" indent="635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(</a:t>
            </a:r>
            <a:r>
              <a:rPr lang="en-US" b="1" i="0" dirty="0" smtClean="0">
                <a:solidFill>
                  <a:schemeClr val="tx1"/>
                </a:solidFill>
              </a:rPr>
              <a:t>Note: </a:t>
            </a:r>
            <a:r>
              <a:rPr lang="en-US" i="0" dirty="0" smtClean="0">
                <a:solidFill>
                  <a:schemeClr val="tx1"/>
                </a:solidFill>
              </a:rPr>
              <a:t>any numbers in the ratio of 3 to 4 can be used for the moves, such as 6 to 8 or 9 to 12.)</a:t>
            </a:r>
          </a:p>
        </p:txBody>
      </p:sp>
      <p:pic>
        <p:nvPicPr>
          <p:cNvPr id="26628" name="Picture 4" descr="Sec_4.4_ex1a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20219" y="2819400"/>
            <a:ext cx="3103563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1: Graphing a Line Given a </a:t>
            </a:r>
            <a:br>
              <a:rPr lang="en-US" sz="3200" smtClean="0">
                <a:solidFill>
                  <a:schemeClr val="accent1"/>
                </a:solidFill>
              </a:rPr>
            </a:br>
            <a:r>
              <a:rPr lang="en-US" sz="3200" smtClean="0">
                <a:solidFill>
                  <a:schemeClr val="accent1"/>
                </a:solidFill>
              </a:rPr>
              <a:t>Point and a Slope (cont.)</a:t>
            </a:r>
          </a:p>
        </p:txBody>
      </p:sp>
      <p:sp>
        <p:nvSpPr>
          <p:cNvPr id="15363" name="AutoShape 3"/>
          <p:cNvSpPr>
            <a:spLocks noGrp="1" noChangeAspect="1" noChangeArrowheads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b.</a:t>
            </a:r>
            <a:r>
              <a:rPr lang="en-US" i="0" dirty="0" smtClean="0">
                <a:solidFill>
                  <a:schemeClr val="tx1"/>
                </a:solidFill>
              </a:rPr>
              <a:t>	Graph the line with slope               which passes 	through the point </a:t>
            </a:r>
            <a:r>
              <a:rPr lang="en-US" i="0" dirty="0" smtClean="0">
                <a:solidFill>
                  <a:srgbClr val="0000FF"/>
                </a:solidFill>
              </a:rPr>
              <a:t>(−1, 4)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marL="57150" indent="3175">
              <a:buFont typeface="Courier New" pitchFamily="49" charset="0"/>
              <a:buNone/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57150" indent="3175">
              <a:lnSpc>
                <a:spcPct val="150000"/>
              </a:lnSpc>
              <a:buFont typeface="Courier New" pitchFamily="49" charset="0"/>
              <a:buNone/>
              <a:defRPr/>
            </a:pPr>
            <a:r>
              <a:rPr lang="en-US" i="0" dirty="0" smtClean="0">
                <a:solidFill>
                  <a:schemeClr val="tx1"/>
                </a:solidFill>
              </a:rPr>
              <a:t>Start from the point </a:t>
            </a:r>
            <a:r>
              <a:rPr lang="en-US" i="0" dirty="0" smtClean="0">
                <a:solidFill>
                  <a:srgbClr val="0000FF"/>
                </a:solidFill>
              </a:rPr>
              <a:t>(−1, 4) </a:t>
            </a:r>
            <a:r>
              <a:rPr lang="en-US" i="0" dirty="0" smtClean="0">
                <a:solidFill>
                  <a:schemeClr val="tx1"/>
                </a:solidFill>
              </a:rPr>
              <a:t>and locate another point on the line using the slope as                              There are four ways to proceed. Here are two: </a:t>
            </a: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1.</a:t>
            </a:r>
            <a:r>
              <a:rPr lang="en-US" i="0" dirty="0" smtClean="0">
                <a:solidFill>
                  <a:schemeClr val="tx1"/>
                </a:solidFill>
              </a:rPr>
              <a:t>	Move 2 units down and 5 units right, or </a:t>
            </a: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2.</a:t>
            </a:r>
            <a:r>
              <a:rPr lang="en-US" i="0" dirty="0" smtClean="0">
                <a:solidFill>
                  <a:schemeClr val="tx1"/>
                </a:solidFill>
              </a:rPr>
              <a:t>	Move 5 units right and 2 units down.</a:t>
            </a: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4687888" y="1129145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1117440" imgH="838080" progId="Equation.DSMT4">
                  <p:embed/>
                </p:oleObj>
              </mc:Choice>
              <mc:Fallback>
                <p:oleObj name="Equation" r:id="rId3" imgW="111744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7888" y="1129145"/>
                        <a:ext cx="1117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6"/>
          <p:cNvGraphicFramePr>
            <a:graphicFrameLocks noChangeAspect="1"/>
          </p:cNvGraphicFramePr>
          <p:nvPr/>
        </p:nvGraphicFramePr>
        <p:xfrm>
          <a:off x="4879975" y="3378633"/>
          <a:ext cx="222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5" imgW="2222280" imgH="838080" progId="Equation.DSMT4">
                  <p:embed/>
                </p:oleObj>
              </mc:Choice>
              <mc:Fallback>
                <p:oleObj name="Equation" r:id="rId5" imgW="222228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9975" y="3378633"/>
                        <a:ext cx="2222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smtClean="0">
                <a:solidFill>
                  <a:schemeClr val="accent1"/>
                </a:solidFill>
              </a:rPr>
              <a:t>Example 1: Graphing a Line Given a </a:t>
            </a:r>
            <a:br>
              <a:rPr lang="en-US" sz="3200" smtClean="0">
                <a:solidFill>
                  <a:schemeClr val="accent1"/>
                </a:solidFill>
              </a:rPr>
            </a:br>
            <a:r>
              <a:rPr lang="en-US" sz="3200" smtClean="0">
                <a:solidFill>
                  <a:schemeClr val="accent1"/>
                </a:solidFill>
              </a:rPr>
              <a:t>Point and a Slope (cont.)</a:t>
            </a:r>
            <a:endParaRPr lang="en-US" sz="3200" i="1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6350">
              <a:buFont typeface="Courier New" pitchFamily="49" charset="0"/>
              <a:buNone/>
            </a:pPr>
            <a:r>
              <a:rPr lang="en-US" i="0" dirty="0" smtClean="0"/>
              <a:t>Either way we arrive at the same point </a:t>
            </a:r>
            <a:r>
              <a:rPr lang="en-US" i="0" dirty="0" smtClean="0">
                <a:solidFill>
                  <a:srgbClr val="FF0000"/>
                </a:solidFill>
              </a:rPr>
              <a:t>(4, 2)</a:t>
            </a:r>
            <a:r>
              <a:rPr lang="en-US" i="0" dirty="0" smtClean="0"/>
              <a:t>.</a:t>
            </a:r>
          </a:p>
          <a:p>
            <a:pPr marL="0" indent="6350">
              <a:buFont typeface="Courier New" pitchFamily="49" charset="0"/>
              <a:buNone/>
            </a:pPr>
            <a:r>
              <a:rPr lang="en-US" b="1" i="0" dirty="0" smtClean="0"/>
              <a:t>What this means is that we can move from the given point with the rise first and then the run or run first and then the rise.</a:t>
            </a:r>
            <a:endParaRPr lang="en-US" i="0" dirty="0" smtClean="0"/>
          </a:p>
        </p:txBody>
      </p:sp>
      <p:pic>
        <p:nvPicPr>
          <p:cNvPr id="27652" name="Picture 6" descr="Sec_4.4_ex1b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63240" y="2971800"/>
            <a:ext cx="3017520" cy="2963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23813" indent="-23813" algn="ctr" eaLnBrk="0" hangingPunct="0"/>
            <a:r>
              <a:rPr lang="en-US" b="1" dirty="0" smtClean="0">
                <a:solidFill>
                  <a:srgbClr val="000000"/>
                </a:solidFill>
              </a:rPr>
              <a:t>Point-Slope Form</a:t>
            </a:r>
          </a:p>
          <a:p>
            <a:pPr marL="23813" indent="-23813" eaLnBrk="0" hangingPunct="0"/>
            <a:r>
              <a:rPr lang="en-US" dirty="0" smtClean="0">
                <a:solidFill>
                  <a:srgbClr val="000000"/>
                </a:solidFill>
              </a:rPr>
              <a:t>			          is called the </a:t>
            </a:r>
            <a:r>
              <a:rPr lang="en-US" b="1" dirty="0" smtClean="0">
                <a:solidFill>
                  <a:srgbClr val="C00000"/>
                </a:solidFill>
              </a:rPr>
              <a:t>point-slope form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for the equation of a line.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is the </a:t>
            </a:r>
            <a:r>
              <a:rPr lang="en-US" b="1" dirty="0" smtClean="0">
                <a:solidFill>
                  <a:srgbClr val="C00000"/>
                </a:solidFill>
              </a:rPr>
              <a:t>slope</a:t>
            </a:r>
            <a:r>
              <a:rPr lang="en-US" dirty="0" smtClean="0">
                <a:solidFill>
                  <a:srgbClr val="000000"/>
                </a:solidFill>
              </a:rPr>
              <a:t>, and 	  is a given </a:t>
            </a:r>
            <a:r>
              <a:rPr lang="en-US" b="1" dirty="0" smtClean="0">
                <a:solidFill>
                  <a:srgbClr val="C00000"/>
                </a:solidFill>
              </a:rPr>
              <a:t>point</a:t>
            </a:r>
            <a:r>
              <a:rPr lang="en-US" dirty="0" smtClean="0">
                <a:solidFill>
                  <a:srgbClr val="000000"/>
                </a:solidFill>
              </a:rPr>
              <a:t> on the line.</a:t>
            </a:r>
            <a:endParaRPr lang="en-US" dirty="0"/>
          </a:p>
        </p:txBody>
      </p:sp>
      <p:sp>
        <p:nvSpPr>
          <p:cNvPr id="41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algn="l"/>
            <a:r>
              <a:rPr lang="en-US" dirty="0" smtClean="0">
                <a:solidFill>
                  <a:schemeClr val="accent1"/>
                </a:solidFill>
              </a:rPr>
              <a:t>The Point-Slope Form</a:t>
            </a:r>
            <a:endParaRPr lang="en-US" sz="3200" dirty="0" smtClean="0">
              <a:solidFill>
                <a:schemeClr val="accent1"/>
              </a:solidFill>
            </a:endParaRPr>
          </a:p>
        </p:txBody>
      </p:sp>
      <p:graphicFrame>
        <p:nvGraphicFramePr>
          <p:cNvPr id="4098" name="Object 49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914400" imgH="336960" progId="Equation.DSMT4">
                  <p:embed/>
                </p:oleObj>
              </mc:Choice>
              <mc:Fallback>
                <p:oleObj name="Equation" r:id="rId3" imgW="914400" imgH="33696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71917" y="1814945"/>
          <a:ext cx="2514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2514600" imgH="495000" progId="Equation.DSMT4">
                  <p:embed/>
                </p:oleObj>
              </mc:Choice>
              <mc:Fallback>
                <p:oleObj name="Equation" r:id="rId5" imgW="2514600" imgH="495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917" y="1814945"/>
                        <a:ext cx="25146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7"/>
          <p:cNvGraphicFramePr>
            <a:graphicFrameLocks noChangeAspect="1"/>
          </p:cNvGraphicFramePr>
          <p:nvPr/>
        </p:nvGraphicFramePr>
        <p:xfrm>
          <a:off x="6047510" y="2265215"/>
          <a:ext cx="990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7" imgW="990360" imgH="495000" progId="Equation.DSMT4">
                  <p:embed/>
                </p:oleObj>
              </mc:Choice>
              <mc:Fallback>
                <p:oleObj name="Equation" r:id="rId7" imgW="990360" imgH="495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7510" y="2265215"/>
                        <a:ext cx="9906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Using the Point-Slope Form</a:t>
            </a:r>
          </a:p>
        </p:txBody>
      </p:sp>
      <p:sp>
        <p:nvSpPr>
          <p:cNvPr id="512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</a:t>
            </a:r>
            <a:r>
              <a:rPr lang="en-US" i="0" dirty="0" smtClean="0">
                <a:solidFill>
                  <a:schemeClr val="tx1"/>
                </a:solidFill>
              </a:rPr>
              <a:t>	Find an equation of the line that has slope     and 	passes through the point </a:t>
            </a:r>
            <a:r>
              <a:rPr lang="en-US" i="0" dirty="0" smtClean="0">
                <a:solidFill>
                  <a:srgbClr val="FF00FF"/>
                </a:solidFill>
              </a:rPr>
              <a:t>(1, 5)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Substitute into the point-slope form</a:t>
            </a: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5122" name="Object 6"/>
          <p:cNvGraphicFramePr>
            <a:graphicFrameLocks noChangeAspect="1"/>
          </p:cNvGraphicFramePr>
          <p:nvPr/>
        </p:nvGraphicFramePr>
        <p:xfrm>
          <a:off x="7162800" y="114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3" imgW="253800" imgH="838080" progId="Equation.DSMT4">
                  <p:embed/>
                </p:oleObj>
              </mc:Choice>
              <mc:Fallback>
                <p:oleObj name="Equation" r:id="rId3" imgW="25380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1143000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7"/>
          <p:cNvGraphicFramePr>
            <a:graphicFrameLocks noChangeAspect="1"/>
          </p:cNvGraphicFramePr>
          <p:nvPr/>
        </p:nvGraphicFramePr>
        <p:xfrm>
          <a:off x="5830888" y="2759710"/>
          <a:ext cx="2603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5" imgW="2603160" imgH="495000" progId="Equation.DSMT4">
                  <p:embed/>
                </p:oleObj>
              </mc:Choice>
              <mc:Fallback>
                <p:oleObj name="Equation" r:id="rId5" imgW="2603160" imgH="495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0888" y="2759710"/>
                        <a:ext cx="26035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8"/>
          <p:cNvGraphicFramePr>
            <a:graphicFrameLocks noChangeAspect="1"/>
          </p:cNvGraphicFramePr>
          <p:nvPr/>
        </p:nvGraphicFramePr>
        <p:xfrm>
          <a:off x="2514600" y="3424237"/>
          <a:ext cx="233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7" imgW="2336760" imgH="838080" progId="Equation.DSMT4">
                  <p:embed/>
                </p:oleObj>
              </mc:Choice>
              <mc:Fallback>
                <p:oleObj name="Equation" r:id="rId7" imgW="233676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424237"/>
                        <a:ext cx="233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7" name="Rectangle 22"/>
          <p:cNvSpPr>
            <a:spLocks noChangeArrowheads="1"/>
          </p:cNvSpPr>
          <p:nvPr/>
        </p:nvSpPr>
        <p:spPr bwMode="auto">
          <a:xfrm>
            <a:off x="5410200" y="3652837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Point-Slope Form.</a:t>
            </a:r>
            <a:endParaRPr lang="en-US" sz="2000" i="1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This same equation can be written in the slope-intercept form and in standard form. </a:t>
            </a:r>
          </a:p>
          <a:p>
            <a:endParaRPr lang="en-US" dirty="0"/>
          </a:p>
        </p:txBody>
      </p:sp>
      <p:sp>
        <p:nvSpPr>
          <p:cNvPr id="614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Using the Point-Slope Form (cont.)</a:t>
            </a:r>
          </a:p>
        </p:txBody>
      </p:sp>
      <p:sp>
        <p:nvSpPr>
          <p:cNvPr id="6150" name="Rectangle 22"/>
          <p:cNvSpPr>
            <a:spLocks noChangeArrowheads="1"/>
          </p:cNvSpPr>
          <p:nvPr/>
        </p:nvSpPr>
        <p:spPr bwMode="auto">
          <a:xfrm>
            <a:off x="5375565" y="4468813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Slope-intercept form</a:t>
            </a:r>
            <a:endParaRPr lang="en-US" sz="2000" i="1" dirty="0">
              <a:solidFill>
                <a:srgbClr val="008080"/>
              </a:solidFill>
            </a:endParaRPr>
          </a:p>
        </p:txBody>
      </p:sp>
      <p:graphicFrame>
        <p:nvGraphicFramePr>
          <p:cNvPr id="6147" name="Object 6"/>
          <p:cNvGraphicFramePr>
            <a:graphicFrameLocks noChangeAspect="1"/>
          </p:cNvGraphicFramePr>
          <p:nvPr/>
        </p:nvGraphicFramePr>
        <p:xfrm>
          <a:off x="5457825" y="3433763"/>
          <a:ext cx="233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3" imgW="2336760" imgH="622080" progId="Equation.DSMT4">
                  <p:embed/>
                </p:oleObj>
              </mc:Choice>
              <mc:Fallback>
                <p:oleObj name="Equation" r:id="rId3" imgW="2336760" imgH="622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7825" y="3433763"/>
                        <a:ext cx="2336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 rot="10800000" flipV="1">
            <a:off x="4267200" y="3898900"/>
            <a:ext cx="1066800" cy="762000"/>
          </a:xfrm>
          <a:prstGeom prst="straightConnector1">
            <a:avLst/>
          </a:prstGeom>
          <a:ln w="38100" cap="sq">
            <a:solidFill>
              <a:srgbClr val="C0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057400" y="236220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5" imgW="2006280" imgH="838080" progId="Equation.DSMT4">
                  <p:embed/>
                </p:oleObj>
              </mc:Choice>
              <mc:Fallback>
                <p:oleObj name="Equation" r:id="rId5" imgW="20062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362200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514600" y="332509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7" imgW="2006280" imgH="838080" progId="Equation.DSMT4">
                  <p:embed/>
                </p:oleObj>
              </mc:Choice>
              <mc:Fallback>
                <p:oleObj name="Equation" r:id="rId7" imgW="20062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325090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2514600" y="4287980"/>
          <a:ext cx="168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9" imgW="1688760" imgH="838080" progId="Equation.DSMT4">
                  <p:embed/>
                </p:oleObj>
              </mc:Choice>
              <mc:Fallback>
                <p:oleObj name="Equation" r:id="rId9" imgW="1688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287980"/>
                        <a:ext cx="168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652</Words>
  <Application>Microsoft Office PowerPoint</Application>
  <PresentationFormat>On-screen Show (4:3)</PresentationFormat>
  <Paragraphs>104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Calibri</vt:lpstr>
      <vt:lpstr>Courier New</vt:lpstr>
      <vt:lpstr>Arial</vt:lpstr>
      <vt:lpstr>Symbol</vt:lpstr>
      <vt:lpstr>Office Theme</vt:lpstr>
      <vt:lpstr>Equation</vt:lpstr>
      <vt:lpstr>Section 4.4</vt:lpstr>
      <vt:lpstr>Objectives</vt:lpstr>
      <vt:lpstr>Example 1: Graphing a Line Given a  Point and a Slope</vt:lpstr>
      <vt:lpstr>Example 1: Graphing a Line Given a  Point and a Slope (cont.)</vt:lpstr>
      <vt:lpstr>Example 1: Graphing a Line Given a  Point and a Slope (cont.)</vt:lpstr>
      <vt:lpstr>Example 1: Graphing a Line Given a  Point and a Slope (cont.)</vt:lpstr>
      <vt:lpstr>The Point-Slope Form</vt:lpstr>
      <vt:lpstr>Example 2: Using the Point-Slope Form</vt:lpstr>
      <vt:lpstr>Example 2: Using the Point-Slope Form (cont.)</vt:lpstr>
      <vt:lpstr>Example 2: Using the Point-Slope Form (cont.)</vt:lpstr>
      <vt:lpstr>Example 2: Using the Point-Slope Form (cont.)</vt:lpstr>
      <vt:lpstr>Example 2: Using the Point-Slope Form (cont.)</vt:lpstr>
      <vt:lpstr>Finding the Equations of Lines Given Two Points</vt:lpstr>
      <vt:lpstr>Example 3: Using Two Points to  Find the Equation of Line</vt:lpstr>
      <vt:lpstr>Example 3: Using Two Points to Find the Equation of Line (cont.)</vt:lpstr>
      <vt:lpstr>Example 3: Using Two Points to Find the Equation of Line (cont.)</vt:lpstr>
      <vt:lpstr>Example 3: Using Two Points to Find the Equation of Line (cont.)</vt:lpstr>
      <vt:lpstr>Example 3: Using Two Points to Find the Equation of Line (cont.)</vt:lpstr>
      <vt:lpstr>Example 3: Using Two Points to Find the Equation of Line (cont.)</vt:lpstr>
      <vt:lpstr>Example 4: Finding the Equations of  Parallel Lines</vt:lpstr>
      <vt:lpstr>Example 4: Finding the Equations of  Parallel Lines (cont.)</vt:lpstr>
      <vt:lpstr>Example 5: Finding the Equations of  Perpendicular Lines</vt:lpstr>
      <vt:lpstr>Example 5: Finding the Equations of  Perpendicular Lines (cont.)</vt:lpstr>
      <vt:lpstr>Example 5: Finding the Equations of  Perpendicular Lines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35</cp:revision>
  <dcterms:created xsi:type="dcterms:W3CDTF">2013-04-26T14:43:13Z</dcterms:created>
  <dcterms:modified xsi:type="dcterms:W3CDTF">2017-08-02T11:46:42Z</dcterms:modified>
</cp:coreProperties>
</file>