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FFFFCC"/>
    <a:srgbClr val="1F497D"/>
    <a:srgbClr val="00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image" Target="../media/image70.wmf"/><Relationship Id="rId3" Type="http://schemas.openxmlformats.org/officeDocument/2006/relationships/image" Target="../media/image60.wmf"/><Relationship Id="rId7" Type="http://schemas.openxmlformats.org/officeDocument/2006/relationships/image" Target="../media/image64.wmf"/><Relationship Id="rId12" Type="http://schemas.openxmlformats.org/officeDocument/2006/relationships/image" Target="../media/image69.wmf"/><Relationship Id="rId17" Type="http://schemas.openxmlformats.org/officeDocument/2006/relationships/image" Target="../media/image74.wmf"/><Relationship Id="rId2" Type="http://schemas.openxmlformats.org/officeDocument/2006/relationships/image" Target="../media/image59.wmf"/><Relationship Id="rId16" Type="http://schemas.openxmlformats.org/officeDocument/2006/relationships/image" Target="../media/image73.wmf"/><Relationship Id="rId1" Type="http://schemas.openxmlformats.org/officeDocument/2006/relationships/image" Target="../media/image58.wmf"/><Relationship Id="rId6" Type="http://schemas.openxmlformats.org/officeDocument/2006/relationships/image" Target="../media/image63.wmf"/><Relationship Id="rId11" Type="http://schemas.openxmlformats.org/officeDocument/2006/relationships/image" Target="../media/image68.wmf"/><Relationship Id="rId5" Type="http://schemas.openxmlformats.org/officeDocument/2006/relationships/image" Target="../media/image62.wmf"/><Relationship Id="rId15" Type="http://schemas.openxmlformats.org/officeDocument/2006/relationships/image" Target="../media/image72.wmf"/><Relationship Id="rId10" Type="http://schemas.openxmlformats.org/officeDocument/2006/relationships/image" Target="../media/image67.wmf"/><Relationship Id="rId4" Type="http://schemas.openxmlformats.org/officeDocument/2006/relationships/image" Target="../media/image61.wmf"/><Relationship Id="rId9" Type="http://schemas.openxmlformats.org/officeDocument/2006/relationships/image" Target="../media/image66.wmf"/><Relationship Id="rId14" Type="http://schemas.openxmlformats.org/officeDocument/2006/relationships/image" Target="../media/image7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7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7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10" Type="http://schemas.openxmlformats.org/officeDocument/2006/relationships/image" Target="../media/image27.wmf"/><Relationship Id="rId4" Type="http://schemas.openxmlformats.org/officeDocument/2006/relationships/image" Target="../media/image21.wmf"/><Relationship Id="rId9"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40.wmf"/><Relationship Id="rId3" Type="http://schemas.openxmlformats.org/officeDocument/2006/relationships/image" Target="../media/image30.wmf"/><Relationship Id="rId7" Type="http://schemas.openxmlformats.org/officeDocument/2006/relationships/image" Target="../media/image34.wmf"/><Relationship Id="rId12" Type="http://schemas.openxmlformats.org/officeDocument/2006/relationships/image" Target="../media/image39.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11" Type="http://schemas.openxmlformats.org/officeDocument/2006/relationships/image" Target="../media/image38.wmf"/><Relationship Id="rId5" Type="http://schemas.openxmlformats.org/officeDocument/2006/relationships/image" Target="../media/image32.wmf"/><Relationship Id="rId10" Type="http://schemas.openxmlformats.org/officeDocument/2006/relationships/image" Target="../media/image37.wmf"/><Relationship Id="rId4" Type="http://schemas.openxmlformats.org/officeDocument/2006/relationships/image" Target="../media/image31.wmf"/><Relationship Id="rId9" Type="http://schemas.openxmlformats.org/officeDocument/2006/relationships/image" Target="../media/image36.wmf"/><Relationship Id="rId14" Type="http://schemas.openxmlformats.org/officeDocument/2006/relationships/image" Target="../media/image41.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9.wmf"/><Relationship Id="rId13" Type="http://schemas.openxmlformats.org/officeDocument/2006/relationships/image" Target="../media/image54.wmf"/><Relationship Id="rId3" Type="http://schemas.openxmlformats.org/officeDocument/2006/relationships/image" Target="../media/image44.wmf"/><Relationship Id="rId7" Type="http://schemas.openxmlformats.org/officeDocument/2006/relationships/image" Target="../media/image48.wmf"/><Relationship Id="rId12" Type="http://schemas.openxmlformats.org/officeDocument/2006/relationships/image" Target="../media/image53.wmf"/><Relationship Id="rId2" Type="http://schemas.openxmlformats.org/officeDocument/2006/relationships/image" Target="../media/image43.wmf"/><Relationship Id="rId16" Type="http://schemas.openxmlformats.org/officeDocument/2006/relationships/image" Target="../media/image57.wmf"/><Relationship Id="rId1" Type="http://schemas.openxmlformats.org/officeDocument/2006/relationships/image" Target="../media/image42.wmf"/><Relationship Id="rId6" Type="http://schemas.openxmlformats.org/officeDocument/2006/relationships/image" Target="../media/image47.wmf"/><Relationship Id="rId11" Type="http://schemas.openxmlformats.org/officeDocument/2006/relationships/image" Target="../media/image52.wmf"/><Relationship Id="rId5" Type="http://schemas.openxmlformats.org/officeDocument/2006/relationships/image" Target="../media/image46.wmf"/><Relationship Id="rId15" Type="http://schemas.openxmlformats.org/officeDocument/2006/relationships/image" Target="../media/image56.wmf"/><Relationship Id="rId10" Type="http://schemas.openxmlformats.org/officeDocument/2006/relationships/image" Target="../media/image51.wmf"/><Relationship Id="rId4" Type="http://schemas.openxmlformats.org/officeDocument/2006/relationships/image" Target="../media/image45.wmf"/><Relationship Id="rId9" Type="http://schemas.openxmlformats.org/officeDocument/2006/relationships/image" Target="../media/image50.wmf"/><Relationship Id="rId14" Type="http://schemas.openxmlformats.org/officeDocument/2006/relationships/image" Target="../media/image5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777378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6FEAB0-7806-4342-B755-86D0CB3ECE7A}"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B4D0A6-96D7-4C02-9B04-C8FEEEE054DB}" type="slidenum">
              <a:rPr lang="en-US" smtClean="0"/>
              <a:pPr/>
              <a:t>‹#›</a:t>
            </a:fld>
            <a:endParaRPr lang="en-US"/>
          </a:p>
        </p:txBody>
      </p:sp>
    </p:spTree>
    <p:extLst>
      <p:ext uri="{BB962C8B-B14F-4D97-AF65-F5344CB8AC3E}">
        <p14:creationId xmlns:p14="http://schemas.microsoft.com/office/powerpoint/2010/main" val="1732461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3.wmf"/></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5.wmf"/></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18.bin"/><Relationship Id="rId18" Type="http://schemas.openxmlformats.org/officeDocument/2006/relationships/image" Target="../media/image25.w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22.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4.wmf"/><Relationship Id="rId20" Type="http://schemas.openxmlformats.org/officeDocument/2006/relationships/image" Target="../media/image26.wmf"/><Relationship Id="rId1" Type="http://schemas.openxmlformats.org/officeDocument/2006/relationships/vmlDrawing" Target="../drawings/vmlDrawing7.vml"/><Relationship Id="rId6" Type="http://schemas.openxmlformats.org/officeDocument/2006/relationships/image" Target="../media/image19.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21.wmf"/><Relationship Id="rId19" Type="http://schemas.openxmlformats.org/officeDocument/2006/relationships/oleObject" Target="../embeddings/oleObject21.bin"/><Relationship Id="rId4" Type="http://schemas.openxmlformats.org/officeDocument/2006/relationships/image" Target="../media/image18.wmf"/><Relationship Id="rId9" Type="http://schemas.openxmlformats.org/officeDocument/2006/relationships/oleObject" Target="../embeddings/oleObject16.bin"/><Relationship Id="rId14" Type="http://schemas.openxmlformats.org/officeDocument/2006/relationships/image" Target="../media/image23.wmf"/><Relationship Id="rId22" Type="http://schemas.openxmlformats.org/officeDocument/2006/relationships/image" Target="../media/image27.wmf"/></Relationships>
</file>

<file path=ppt/slides/_rels/slide17.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28.bin"/><Relationship Id="rId18" Type="http://schemas.openxmlformats.org/officeDocument/2006/relationships/image" Target="../media/image35.wmf"/><Relationship Id="rId26" Type="http://schemas.openxmlformats.org/officeDocument/2006/relationships/image" Target="../media/image39.wmf"/><Relationship Id="rId3" Type="http://schemas.openxmlformats.org/officeDocument/2006/relationships/oleObject" Target="../embeddings/oleObject23.bin"/><Relationship Id="rId21" Type="http://schemas.openxmlformats.org/officeDocument/2006/relationships/oleObject" Target="../embeddings/oleObject32.bin"/><Relationship Id="rId7" Type="http://schemas.openxmlformats.org/officeDocument/2006/relationships/oleObject" Target="../embeddings/oleObject25.bin"/><Relationship Id="rId12" Type="http://schemas.openxmlformats.org/officeDocument/2006/relationships/image" Target="../media/image32.wmf"/><Relationship Id="rId17" Type="http://schemas.openxmlformats.org/officeDocument/2006/relationships/oleObject" Target="../embeddings/oleObject30.bin"/><Relationship Id="rId25" Type="http://schemas.openxmlformats.org/officeDocument/2006/relationships/oleObject" Target="../embeddings/oleObject34.bin"/><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image" Target="../media/image36.wmf"/><Relationship Id="rId29" Type="http://schemas.openxmlformats.org/officeDocument/2006/relationships/oleObject" Target="../embeddings/oleObject36.bin"/><Relationship Id="rId1" Type="http://schemas.openxmlformats.org/officeDocument/2006/relationships/vmlDrawing" Target="../drawings/vmlDrawing8.vml"/><Relationship Id="rId6" Type="http://schemas.openxmlformats.org/officeDocument/2006/relationships/image" Target="../media/image29.wmf"/><Relationship Id="rId11" Type="http://schemas.openxmlformats.org/officeDocument/2006/relationships/oleObject" Target="../embeddings/oleObject27.bin"/><Relationship Id="rId24" Type="http://schemas.openxmlformats.org/officeDocument/2006/relationships/image" Target="../media/image38.wmf"/><Relationship Id="rId5" Type="http://schemas.openxmlformats.org/officeDocument/2006/relationships/oleObject" Target="../embeddings/oleObject24.bin"/><Relationship Id="rId15" Type="http://schemas.openxmlformats.org/officeDocument/2006/relationships/oleObject" Target="../embeddings/oleObject29.bin"/><Relationship Id="rId23" Type="http://schemas.openxmlformats.org/officeDocument/2006/relationships/oleObject" Target="../embeddings/oleObject33.bin"/><Relationship Id="rId28" Type="http://schemas.openxmlformats.org/officeDocument/2006/relationships/image" Target="../media/image40.wmf"/><Relationship Id="rId10" Type="http://schemas.openxmlformats.org/officeDocument/2006/relationships/image" Target="../media/image31.wmf"/><Relationship Id="rId19" Type="http://schemas.openxmlformats.org/officeDocument/2006/relationships/oleObject" Target="../embeddings/oleObject31.bin"/><Relationship Id="rId4" Type="http://schemas.openxmlformats.org/officeDocument/2006/relationships/image" Target="../media/image28.wmf"/><Relationship Id="rId9" Type="http://schemas.openxmlformats.org/officeDocument/2006/relationships/oleObject" Target="../embeddings/oleObject26.bin"/><Relationship Id="rId14" Type="http://schemas.openxmlformats.org/officeDocument/2006/relationships/image" Target="../media/image33.wmf"/><Relationship Id="rId22" Type="http://schemas.openxmlformats.org/officeDocument/2006/relationships/image" Target="../media/image37.wmf"/><Relationship Id="rId27" Type="http://schemas.openxmlformats.org/officeDocument/2006/relationships/oleObject" Target="../embeddings/oleObject35.bin"/><Relationship Id="rId30" Type="http://schemas.openxmlformats.org/officeDocument/2006/relationships/image" Target="../media/image41.wmf"/></Relationships>
</file>

<file path=ppt/slides/_rels/slide18.xml.rels><?xml version="1.0" encoding="UTF-8" standalone="yes"?>
<Relationships xmlns="http://schemas.openxmlformats.org/package/2006/relationships"><Relationship Id="rId13" Type="http://schemas.openxmlformats.org/officeDocument/2006/relationships/oleObject" Target="../embeddings/oleObject42.bin"/><Relationship Id="rId18" Type="http://schemas.openxmlformats.org/officeDocument/2006/relationships/image" Target="../media/image49.wmf"/><Relationship Id="rId26" Type="http://schemas.openxmlformats.org/officeDocument/2006/relationships/image" Target="../media/image53.wmf"/><Relationship Id="rId3" Type="http://schemas.openxmlformats.org/officeDocument/2006/relationships/oleObject" Target="../embeddings/oleObject37.bin"/><Relationship Id="rId21" Type="http://schemas.openxmlformats.org/officeDocument/2006/relationships/oleObject" Target="../embeddings/oleObject46.bin"/><Relationship Id="rId34" Type="http://schemas.openxmlformats.org/officeDocument/2006/relationships/image" Target="../media/image57.wmf"/><Relationship Id="rId7" Type="http://schemas.openxmlformats.org/officeDocument/2006/relationships/oleObject" Target="../embeddings/oleObject39.bin"/><Relationship Id="rId12" Type="http://schemas.openxmlformats.org/officeDocument/2006/relationships/image" Target="../media/image46.wmf"/><Relationship Id="rId17" Type="http://schemas.openxmlformats.org/officeDocument/2006/relationships/oleObject" Target="../embeddings/oleObject44.bin"/><Relationship Id="rId25" Type="http://schemas.openxmlformats.org/officeDocument/2006/relationships/oleObject" Target="../embeddings/oleObject48.bin"/><Relationship Id="rId33" Type="http://schemas.openxmlformats.org/officeDocument/2006/relationships/oleObject" Target="../embeddings/oleObject52.bin"/><Relationship Id="rId2" Type="http://schemas.openxmlformats.org/officeDocument/2006/relationships/slideLayout" Target="../slideLayouts/slideLayout2.xml"/><Relationship Id="rId16" Type="http://schemas.openxmlformats.org/officeDocument/2006/relationships/image" Target="../media/image48.wmf"/><Relationship Id="rId20" Type="http://schemas.openxmlformats.org/officeDocument/2006/relationships/image" Target="../media/image50.wmf"/><Relationship Id="rId29" Type="http://schemas.openxmlformats.org/officeDocument/2006/relationships/oleObject" Target="../embeddings/oleObject50.bin"/><Relationship Id="rId1" Type="http://schemas.openxmlformats.org/officeDocument/2006/relationships/vmlDrawing" Target="../drawings/vmlDrawing9.vml"/><Relationship Id="rId6" Type="http://schemas.openxmlformats.org/officeDocument/2006/relationships/image" Target="../media/image43.wmf"/><Relationship Id="rId11" Type="http://schemas.openxmlformats.org/officeDocument/2006/relationships/oleObject" Target="../embeddings/oleObject41.bin"/><Relationship Id="rId24" Type="http://schemas.openxmlformats.org/officeDocument/2006/relationships/image" Target="../media/image52.wmf"/><Relationship Id="rId32" Type="http://schemas.openxmlformats.org/officeDocument/2006/relationships/image" Target="../media/image56.wmf"/><Relationship Id="rId5" Type="http://schemas.openxmlformats.org/officeDocument/2006/relationships/oleObject" Target="../embeddings/oleObject38.bin"/><Relationship Id="rId15" Type="http://schemas.openxmlformats.org/officeDocument/2006/relationships/oleObject" Target="../embeddings/oleObject43.bin"/><Relationship Id="rId23" Type="http://schemas.openxmlformats.org/officeDocument/2006/relationships/oleObject" Target="../embeddings/oleObject47.bin"/><Relationship Id="rId28" Type="http://schemas.openxmlformats.org/officeDocument/2006/relationships/image" Target="../media/image54.wmf"/><Relationship Id="rId10" Type="http://schemas.openxmlformats.org/officeDocument/2006/relationships/image" Target="../media/image45.wmf"/><Relationship Id="rId19" Type="http://schemas.openxmlformats.org/officeDocument/2006/relationships/oleObject" Target="../embeddings/oleObject45.bin"/><Relationship Id="rId31" Type="http://schemas.openxmlformats.org/officeDocument/2006/relationships/oleObject" Target="../embeddings/oleObject51.bin"/><Relationship Id="rId4" Type="http://schemas.openxmlformats.org/officeDocument/2006/relationships/image" Target="../media/image42.wmf"/><Relationship Id="rId9" Type="http://schemas.openxmlformats.org/officeDocument/2006/relationships/oleObject" Target="../embeddings/oleObject40.bin"/><Relationship Id="rId14" Type="http://schemas.openxmlformats.org/officeDocument/2006/relationships/image" Target="../media/image47.wmf"/><Relationship Id="rId22" Type="http://schemas.openxmlformats.org/officeDocument/2006/relationships/image" Target="../media/image51.wmf"/><Relationship Id="rId27" Type="http://schemas.openxmlformats.org/officeDocument/2006/relationships/oleObject" Target="../embeddings/oleObject49.bin"/><Relationship Id="rId30" Type="http://schemas.openxmlformats.org/officeDocument/2006/relationships/image" Target="../media/image55.wmf"/><Relationship Id="rId8" Type="http://schemas.openxmlformats.org/officeDocument/2006/relationships/image" Target="../media/image44.wmf"/></Relationships>
</file>

<file path=ppt/slides/_rels/slide19.xml.rels><?xml version="1.0" encoding="UTF-8" standalone="yes"?>
<Relationships xmlns="http://schemas.openxmlformats.org/package/2006/relationships"><Relationship Id="rId13" Type="http://schemas.openxmlformats.org/officeDocument/2006/relationships/oleObject" Target="../embeddings/oleObject58.bin"/><Relationship Id="rId18" Type="http://schemas.openxmlformats.org/officeDocument/2006/relationships/image" Target="../media/image65.wmf"/><Relationship Id="rId26" Type="http://schemas.openxmlformats.org/officeDocument/2006/relationships/image" Target="../media/image69.wmf"/><Relationship Id="rId3" Type="http://schemas.openxmlformats.org/officeDocument/2006/relationships/oleObject" Target="../embeddings/oleObject53.bin"/><Relationship Id="rId21" Type="http://schemas.openxmlformats.org/officeDocument/2006/relationships/oleObject" Target="../embeddings/oleObject62.bin"/><Relationship Id="rId34" Type="http://schemas.openxmlformats.org/officeDocument/2006/relationships/image" Target="../media/image73.wmf"/><Relationship Id="rId7" Type="http://schemas.openxmlformats.org/officeDocument/2006/relationships/oleObject" Target="../embeddings/oleObject55.bin"/><Relationship Id="rId12" Type="http://schemas.openxmlformats.org/officeDocument/2006/relationships/image" Target="../media/image62.wmf"/><Relationship Id="rId17" Type="http://schemas.openxmlformats.org/officeDocument/2006/relationships/oleObject" Target="../embeddings/oleObject60.bin"/><Relationship Id="rId25" Type="http://schemas.openxmlformats.org/officeDocument/2006/relationships/oleObject" Target="../embeddings/oleObject64.bin"/><Relationship Id="rId33"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image" Target="../media/image64.wmf"/><Relationship Id="rId20" Type="http://schemas.openxmlformats.org/officeDocument/2006/relationships/image" Target="../media/image66.wmf"/><Relationship Id="rId29" Type="http://schemas.openxmlformats.org/officeDocument/2006/relationships/oleObject" Target="../embeddings/oleObject66.bin"/><Relationship Id="rId1" Type="http://schemas.openxmlformats.org/officeDocument/2006/relationships/vmlDrawing" Target="../drawings/vmlDrawing10.vml"/><Relationship Id="rId6" Type="http://schemas.openxmlformats.org/officeDocument/2006/relationships/image" Target="../media/image59.wmf"/><Relationship Id="rId11" Type="http://schemas.openxmlformats.org/officeDocument/2006/relationships/oleObject" Target="../embeddings/oleObject57.bin"/><Relationship Id="rId24" Type="http://schemas.openxmlformats.org/officeDocument/2006/relationships/image" Target="../media/image68.wmf"/><Relationship Id="rId32" Type="http://schemas.openxmlformats.org/officeDocument/2006/relationships/image" Target="../media/image72.wmf"/><Relationship Id="rId5" Type="http://schemas.openxmlformats.org/officeDocument/2006/relationships/oleObject" Target="../embeddings/oleObject54.bin"/><Relationship Id="rId15" Type="http://schemas.openxmlformats.org/officeDocument/2006/relationships/oleObject" Target="../embeddings/oleObject59.bin"/><Relationship Id="rId23" Type="http://schemas.openxmlformats.org/officeDocument/2006/relationships/oleObject" Target="../embeddings/oleObject63.bin"/><Relationship Id="rId28" Type="http://schemas.openxmlformats.org/officeDocument/2006/relationships/image" Target="../media/image70.wmf"/><Relationship Id="rId36" Type="http://schemas.openxmlformats.org/officeDocument/2006/relationships/image" Target="../media/image74.wmf"/><Relationship Id="rId10" Type="http://schemas.openxmlformats.org/officeDocument/2006/relationships/image" Target="../media/image61.wmf"/><Relationship Id="rId19" Type="http://schemas.openxmlformats.org/officeDocument/2006/relationships/oleObject" Target="../embeddings/oleObject61.bin"/><Relationship Id="rId31" Type="http://schemas.openxmlformats.org/officeDocument/2006/relationships/oleObject" Target="../embeddings/oleObject67.bin"/><Relationship Id="rId4" Type="http://schemas.openxmlformats.org/officeDocument/2006/relationships/image" Target="../media/image58.wmf"/><Relationship Id="rId9" Type="http://schemas.openxmlformats.org/officeDocument/2006/relationships/oleObject" Target="../embeddings/oleObject56.bin"/><Relationship Id="rId14" Type="http://schemas.openxmlformats.org/officeDocument/2006/relationships/image" Target="../media/image63.wmf"/><Relationship Id="rId22" Type="http://schemas.openxmlformats.org/officeDocument/2006/relationships/image" Target="../media/image67.wmf"/><Relationship Id="rId27" Type="http://schemas.openxmlformats.org/officeDocument/2006/relationships/oleObject" Target="../embeddings/oleObject65.bin"/><Relationship Id="rId30" Type="http://schemas.openxmlformats.org/officeDocument/2006/relationships/image" Target="../media/image71.wmf"/><Relationship Id="rId35" Type="http://schemas.openxmlformats.org/officeDocument/2006/relationships/oleObject" Target="../embeddings/oleObject69.bin"/><Relationship Id="rId8" Type="http://schemas.openxmlformats.org/officeDocument/2006/relationships/image" Target="../media/image6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75.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7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4.5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Introduction to Functions and Function Notation</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smtClean="0">
                <a:solidFill>
                  <a:schemeClr val="accent1"/>
                </a:solidFill>
              </a:rPr>
              <a:t>Example 3: Vertical Line Test</a:t>
            </a:r>
          </a:p>
        </p:txBody>
      </p:sp>
      <p:sp>
        <p:nvSpPr>
          <p:cNvPr id="21507"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r>
              <a:rPr lang="en-US" i="0" smtClean="0">
                <a:solidFill>
                  <a:schemeClr val="tx1"/>
                </a:solidFill>
              </a:rPr>
              <a:t>Use the vertical line test to determine whether each of the following graphs does or does not represent a function.</a:t>
            </a:r>
          </a:p>
          <a:p>
            <a:pPr marL="3175" indent="-3175">
              <a:lnSpc>
                <a:spcPct val="150000"/>
              </a:lnSpc>
              <a:buFont typeface="Courier New" pitchFamily="49" charset="0"/>
              <a:buNone/>
              <a:tabLst>
                <a:tab pos="457200" algn="l"/>
              </a:tabLst>
            </a:pPr>
            <a:r>
              <a:rPr lang="en-US" b="1" i="0" smtClean="0">
                <a:solidFill>
                  <a:schemeClr val="tx1"/>
                </a:solidFill>
              </a:rPr>
              <a:t>a.	</a:t>
            </a:r>
          </a:p>
        </p:txBody>
      </p:sp>
      <p:pic>
        <p:nvPicPr>
          <p:cNvPr id="21508" name="Picture 9" descr="Sec_4.5_Exa3a.png"/>
          <p:cNvPicPr>
            <a:picLocks noChangeAspect="1"/>
          </p:cNvPicPr>
          <p:nvPr/>
        </p:nvPicPr>
        <p:blipFill>
          <a:blip r:embed="rId2"/>
          <a:srcRect/>
          <a:stretch>
            <a:fillRect/>
          </a:stretch>
        </p:blipFill>
        <p:spPr bwMode="auto">
          <a:xfrm>
            <a:off x="1295400" y="2624137"/>
            <a:ext cx="3302000" cy="3243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p:cNvSpPr>
          <p:nvPr>
            <p:ph type="title"/>
          </p:nvPr>
        </p:nvSpPr>
        <p:spPr>
          <a:prstGeom prst="rect">
            <a:avLst/>
          </a:prstGeom>
        </p:spPr>
        <p:txBody>
          <a:bodyPr/>
          <a:lstStyle/>
          <a:p>
            <a:r>
              <a:rPr lang="en-US" sz="3200" smtClean="0">
                <a:solidFill>
                  <a:schemeClr val="accent1"/>
                </a:solidFill>
              </a:rPr>
              <a:t>Example 3: Vertical Line Test (cont.)</a:t>
            </a:r>
            <a:endParaRPr lang="en-US" sz="3200" i="1" smtClean="0">
              <a:solidFill>
                <a:schemeClr val="accent1"/>
              </a:solidFill>
            </a:endParaRPr>
          </a:p>
        </p:txBody>
      </p:sp>
      <p:sp>
        <p:nvSpPr>
          <p:cNvPr id="5124" name="Rectangle 3"/>
          <p:cNvSpPr>
            <a:spLocks noGrp="1"/>
          </p:cNvSpPr>
          <p:nvPr>
            <p:ph idx="1"/>
          </p:nvPr>
        </p:nvSpPr>
        <p:spPr>
          <a:prstGeom prst="rect">
            <a:avLst/>
          </a:prstGeom>
        </p:spPr>
        <p:txBody>
          <a:bodyPr/>
          <a:lstStyle/>
          <a:p>
            <a:pPr marL="3175" indent="-3175">
              <a:buFont typeface="Courier New" pitchFamily="49" charset="0"/>
              <a:buNone/>
            </a:pPr>
            <a:r>
              <a:rPr lang="en-US" b="1" i="0" dirty="0" smtClean="0">
                <a:solidFill>
                  <a:schemeClr val="tx1"/>
                </a:solidFill>
              </a:rPr>
              <a:t>Solution: </a:t>
            </a:r>
          </a:p>
          <a:p>
            <a:pPr marL="3175" indent="-3175">
              <a:buFont typeface="Courier New" pitchFamily="49" charset="0"/>
              <a:buNone/>
            </a:pPr>
            <a:r>
              <a:rPr lang="en-US" i="0" dirty="0" smtClean="0">
                <a:solidFill>
                  <a:srgbClr val="FF0000"/>
                </a:solidFill>
              </a:rPr>
              <a:t>Not a function.  </a:t>
            </a:r>
            <a:r>
              <a:rPr lang="en-US" i="0" dirty="0" smtClean="0">
                <a:solidFill>
                  <a:schemeClr val="tx1"/>
                </a:solidFill>
              </a:rPr>
              <a:t>At least one vertical line intersects the graph in more than one point.  Listing the ordered pairs shows that several </a:t>
            </a:r>
            <a:r>
              <a:rPr lang="en-US" i="1" dirty="0" smtClean="0">
                <a:solidFill>
                  <a:schemeClr val="tx1"/>
                </a:solidFill>
              </a:rPr>
              <a:t>x</a:t>
            </a:r>
            <a:r>
              <a:rPr lang="en-US" i="0" dirty="0" smtClean="0">
                <a:solidFill>
                  <a:schemeClr val="tx1"/>
                </a:solidFill>
              </a:rPr>
              <a:t>-coordinates are repeated: </a:t>
            </a:r>
          </a:p>
        </p:txBody>
      </p:sp>
      <p:graphicFrame>
        <p:nvGraphicFramePr>
          <p:cNvPr id="5122" name="Object 5"/>
          <p:cNvGraphicFramePr>
            <a:graphicFrameLocks noChangeAspect="1"/>
          </p:cNvGraphicFramePr>
          <p:nvPr/>
        </p:nvGraphicFramePr>
        <p:xfrm>
          <a:off x="781050" y="3352800"/>
          <a:ext cx="7581900" cy="520700"/>
        </p:xfrm>
        <a:graphic>
          <a:graphicData uri="http://schemas.openxmlformats.org/presentationml/2006/ole">
            <mc:AlternateContent xmlns:mc="http://schemas.openxmlformats.org/markup-compatibility/2006">
              <mc:Choice xmlns:v="urn:schemas-microsoft-com:vml" Requires="v">
                <p:oleObj spid="_x0000_s5123" name="Equation" r:id="rId3" imgW="7581600" imgH="520560" progId="Equation.DSMT4">
                  <p:embed/>
                </p:oleObj>
              </mc:Choice>
              <mc:Fallback>
                <p:oleObj name="Equation" r:id="rId3" imgW="7581600" imgH="52056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050" y="3352800"/>
                        <a:ext cx="75819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smtClean="0">
                <a:solidFill>
                  <a:schemeClr val="accent1"/>
                </a:solidFill>
              </a:rPr>
              <a:t>Example 3: Vertical Line Test (cont.)</a:t>
            </a:r>
          </a:p>
        </p:txBody>
      </p:sp>
      <p:sp>
        <p:nvSpPr>
          <p:cNvPr id="22531" name="Rectangle 3"/>
          <p:cNvSpPr>
            <a:spLocks noGrp="1"/>
          </p:cNvSpPr>
          <p:nvPr>
            <p:ph idx="1"/>
          </p:nvPr>
        </p:nvSpPr>
        <p:spPr>
          <a:xfrm>
            <a:off x="457200" y="1280160"/>
            <a:ext cx="8229600" cy="4702826"/>
          </a:xfrm>
          <a:prstGeom prst="rect">
            <a:avLst/>
          </a:prstGeom>
        </p:spPr>
        <p:txBody>
          <a:bodyPr>
            <a:spAutoFit/>
          </a:bodyPr>
          <a:lstStyle/>
          <a:p>
            <a:pPr marL="23813" indent="-23813">
              <a:lnSpc>
                <a:spcPct val="90000"/>
              </a:lnSpc>
              <a:buFont typeface="Courier New" pitchFamily="49" charset="0"/>
              <a:buNone/>
              <a:tabLst>
                <a:tab pos="457200" algn="l"/>
              </a:tabLst>
            </a:pPr>
            <a:r>
              <a:rPr lang="en-US" b="1" i="0" dirty="0" smtClean="0">
                <a:solidFill>
                  <a:schemeClr val="tx1"/>
                </a:solidFill>
              </a:rPr>
              <a:t>b</a:t>
            </a:r>
            <a:r>
              <a:rPr lang="en-US" b="1" dirty="0" smtClean="0">
                <a:solidFill>
                  <a:schemeClr val="tx1"/>
                </a:solidFill>
              </a:rPr>
              <a:t>.</a:t>
            </a:r>
          </a:p>
          <a:p>
            <a:pPr marL="23813" indent="-23813">
              <a:lnSpc>
                <a:spcPct val="90000"/>
              </a:lnSpc>
              <a:buFont typeface="Courier New" pitchFamily="49" charset="0"/>
              <a:buNone/>
              <a:tabLst>
                <a:tab pos="457200" algn="l"/>
              </a:tabLst>
            </a:pPr>
            <a:endParaRPr lang="en-US" b="1" dirty="0" smtClean="0">
              <a:solidFill>
                <a:schemeClr val="tx1"/>
              </a:solidFill>
            </a:endParaRPr>
          </a:p>
          <a:p>
            <a:pPr marL="23813" indent="-23813">
              <a:lnSpc>
                <a:spcPct val="90000"/>
              </a:lnSpc>
              <a:buFont typeface="Courier New" pitchFamily="49" charset="0"/>
              <a:buNone/>
              <a:tabLst>
                <a:tab pos="457200" algn="l"/>
              </a:tabLst>
            </a:pPr>
            <a:endParaRPr lang="en-US" b="1" dirty="0" smtClean="0">
              <a:solidFill>
                <a:schemeClr val="tx1"/>
              </a:solidFill>
            </a:endParaRPr>
          </a:p>
          <a:p>
            <a:pPr marL="23813" indent="-23813">
              <a:lnSpc>
                <a:spcPct val="90000"/>
              </a:lnSpc>
              <a:buFont typeface="Courier New" pitchFamily="49" charset="0"/>
              <a:buNone/>
              <a:tabLst>
                <a:tab pos="457200" algn="l"/>
              </a:tabLst>
            </a:pPr>
            <a:endParaRPr lang="en-US" b="1" dirty="0" smtClean="0">
              <a:solidFill>
                <a:schemeClr val="tx1"/>
              </a:solidFill>
            </a:endParaRPr>
          </a:p>
          <a:p>
            <a:pPr marL="23813" indent="-23813">
              <a:lnSpc>
                <a:spcPct val="90000"/>
              </a:lnSpc>
              <a:buFont typeface="Courier New" pitchFamily="49" charset="0"/>
              <a:buNone/>
              <a:tabLst>
                <a:tab pos="457200" algn="l"/>
              </a:tabLst>
            </a:pPr>
            <a:endParaRPr lang="en-US" b="1" dirty="0" smtClean="0">
              <a:solidFill>
                <a:schemeClr val="tx1"/>
              </a:solidFill>
            </a:endParaRPr>
          </a:p>
          <a:p>
            <a:pPr marL="23813" indent="-23813">
              <a:lnSpc>
                <a:spcPct val="90000"/>
              </a:lnSpc>
              <a:buFont typeface="Courier New" pitchFamily="49" charset="0"/>
              <a:buNone/>
              <a:tabLst>
                <a:tab pos="457200" algn="l"/>
              </a:tabLst>
            </a:pPr>
            <a:endParaRPr lang="en-US" b="1" dirty="0" smtClean="0">
              <a:solidFill>
                <a:schemeClr val="tx1"/>
              </a:solidFill>
            </a:endParaRPr>
          </a:p>
          <a:p>
            <a:pPr marL="23813" indent="-23813">
              <a:lnSpc>
                <a:spcPct val="90000"/>
              </a:lnSpc>
              <a:buFont typeface="Courier New" pitchFamily="49" charset="0"/>
              <a:buNone/>
              <a:tabLst>
                <a:tab pos="457200" algn="l"/>
              </a:tabLst>
            </a:pPr>
            <a:r>
              <a:rPr lang="en-US" b="1" i="0" dirty="0" smtClean="0">
                <a:solidFill>
                  <a:schemeClr val="tx1"/>
                </a:solidFill>
              </a:rPr>
              <a:t>Solution: </a:t>
            </a:r>
          </a:p>
          <a:p>
            <a:pPr marL="23813" indent="-23813">
              <a:buFont typeface="Courier New" pitchFamily="49" charset="0"/>
              <a:buNone/>
              <a:tabLst>
                <a:tab pos="457200" algn="l"/>
              </a:tabLst>
            </a:pPr>
            <a:r>
              <a:rPr lang="en-US" i="0" dirty="0" smtClean="0">
                <a:solidFill>
                  <a:srgbClr val="FF0000"/>
                </a:solidFill>
              </a:rPr>
              <a:t>A function.  </a:t>
            </a:r>
            <a:r>
              <a:rPr lang="en-US" i="0" dirty="0" smtClean="0">
                <a:solidFill>
                  <a:schemeClr val="tx1"/>
                </a:solidFill>
              </a:rPr>
              <a:t>No vertical line will intersect the graph in more than one point.  Several vertical lines are drawn to illustrate this fact. </a:t>
            </a:r>
          </a:p>
        </p:txBody>
      </p:sp>
      <p:pic>
        <p:nvPicPr>
          <p:cNvPr id="22532" name="Picture 5" descr="76_ex3b.png"/>
          <p:cNvPicPr>
            <a:picLocks noChangeAspect="1"/>
          </p:cNvPicPr>
          <p:nvPr/>
        </p:nvPicPr>
        <p:blipFill>
          <a:blip r:embed="rId2"/>
          <a:srcRect/>
          <a:stretch>
            <a:fillRect/>
          </a:stretch>
        </p:blipFill>
        <p:spPr bwMode="auto">
          <a:xfrm>
            <a:off x="990600" y="1023937"/>
            <a:ext cx="2990850" cy="29384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p:cNvSpPr>
          <p:nvPr>
            <p:ph type="title"/>
          </p:nvPr>
        </p:nvSpPr>
        <p:spPr>
          <a:prstGeom prst="rect">
            <a:avLst/>
          </a:prstGeom>
        </p:spPr>
        <p:txBody>
          <a:bodyPr/>
          <a:lstStyle/>
          <a:p>
            <a:r>
              <a:rPr lang="en-US" sz="3200" smtClean="0">
                <a:solidFill>
                  <a:schemeClr val="accent1"/>
                </a:solidFill>
              </a:rPr>
              <a:t>Example 3: Vertical Line Test (cont.)</a:t>
            </a:r>
          </a:p>
        </p:txBody>
      </p:sp>
      <p:sp>
        <p:nvSpPr>
          <p:cNvPr id="6148" name="Rectangle 3"/>
          <p:cNvSpPr>
            <a:spLocks noGrp="1"/>
          </p:cNvSpPr>
          <p:nvPr>
            <p:ph idx="1"/>
          </p:nvPr>
        </p:nvSpPr>
        <p:spPr>
          <a:prstGeom prst="rect">
            <a:avLst/>
          </a:prstGeom>
        </p:spPr>
        <p:txBody>
          <a:bodyPr/>
          <a:lstStyle/>
          <a:p>
            <a:pPr marL="23813" indent="-23813">
              <a:buFont typeface="Courier New" pitchFamily="49" charset="0"/>
              <a:buNone/>
              <a:tabLst>
                <a:tab pos="457200" algn="l"/>
              </a:tabLst>
            </a:pPr>
            <a:r>
              <a:rPr lang="en-US" i="0" dirty="0" smtClean="0">
                <a:solidFill>
                  <a:schemeClr val="tx1"/>
                </a:solidFill>
              </a:rPr>
              <a:t>Furthermore, the domain and range can be determined by investigating the graph. We see that the domain and range consist of an infinite number of real values and are intervals of real numbers: 	</a:t>
            </a:r>
          </a:p>
        </p:txBody>
      </p:sp>
      <p:graphicFrame>
        <p:nvGraphicFramePr>
          <p:cNvPr id="6146" name="Object 5"/>
          <p:cNvGraphicFramePr>
            <a:graphicFrameLocks noChangeAspect="1"/>
          </p:cNvGraphicFramePr>
          <p:nvPr/>
        </p:nvGraphicFramePr>
        <p:xfrm>
          <a:off x="609600" y="3200400"/>
          <a:ext cx="2895600" cy="901700"/>
        </p:xfrm>
        <a:graphic>
          <a:graphicData uri="http://schemas.openxmlformats.org/presentationml/2006/ole">
            <mc:AlternateContent xmlns:mc="http://schemas.openxmlformats.org/markup-compatibility/2006">
              <mc:Choice xmlns:v="urn:schemas-microsoft-com:vml" Requires="v">
                <p:oleObj spid="_x0000_s6147" name="Equation" r:id="rId3" imgW="2895480" imgH="901440" progId="Equation.DSMT4">
                  <p:embed/>
                </p:oleObj>
              </mc:Choice>
              <mc:Fallback>
                <p:oleObj name="Equation" r:id="rId3" imgW="2895480" imgH="90144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200400"/>
                        <a:ext cx="28956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smtClean="0">
                <a:solidFill>
                  <a:schemeClr val="accent1"/>
                </a:solidFill>
              </a:rPr>
              <a:t>Example 3: Vertical Line Test (cont.)</a:t>
            </a:r>
          </a:p>
        </p:txBody>
      </p:sp>
      <p:sp>
        <p:nvSpPr>
          <p:cNvPr id="23555" name="Rectangle 3"/>
          <p:cNvSpPr>
            <a:spLocks noGrp="1"/>
          </p:cNvSpPr>
          <p:nvPr>
            <p:ph idx="1"/>
          </p:nvPr>
        </p:nvSpPr>
        <p:spPr>
          <a:xfrm>
            <a:off x="457200" y="1280160"/>
            <a:ext cx="8229600" cy="4745915"/>
          </a:xfrm>
          <a:prstGeom prst="rect">
            <a:avLst/>
          </a:prstGeom>
        </p:spPr>
        <p:txBody>
          <a:bodyPr>
            <a:spAutoFit/>
          </a:bodyPr>
          <a:lstStyle/>
          <a:p>
            <a:pPr marL="3175" indent="-3175">
              <a:lnSpc>
                <a:spcPct val="90000"/>
              </a:lnSpc>
              <a:buFont typeface="Courier New" pitchFamily="49" charset="0"/>
              <a:buNone/>
              <a:tabLst>
                <a:tab pos="457200" algn="l"/>
              </a:tabLst>
            </a:pPr>
            <a:r>
              <a:rPr lang="en-US" b="1" i="0" dirty="0" smtClean="0">
                <a:solidFill>
                  <a:schemeClr val="tx1"/>
                </a:solidFill>
              </a:rPr>
              <a:t>c.</a:t>
            </a:r>
            <a:r>
              <a:rPr lang="en-US" i="0" dirty="0" smtClean="0">
                <a:solidFill>
                  <a:schemeClr val="tx1"/>
                </a:solidFill>
              </a:rPr>
              <a:t>	</a:t>
            </a:r>
          </a:p>
          <a:p>
            <a:pPr marL="3175" indent="-3175">
              <a:lnSpc>
                <a:spcPct val="90000"/>
              </a:lnSpc>
              <a:buFont typeface="Courier New" pitchFamily="49" charset="0"/>
              <a:buNone/>
              <a:tabLst>
                <a:tab pos="457200" algn="l"/>
              </a:tabLst>
            </a:pPr>
            <a:endParaRPr lang="en-US" i="0" dirty="0" smtClean="0">
              <a:solidFill>
                <a:schemeClr val="tx1"/>
              </a:solidFill>
            </a:endParaRPr>
          </a:p>
          <a:p>
            <a:pPr marL="3175" indent="-3175">
              <a:lnSpc>
                <a:spcPct val="90000"/>
              </a:lnSpc>
              <a:buFont typeface="Courier New" pitchFamily="49" charset="0"/>
              <a:buNone/>
              <a:tabLst>
                <a:tab pos="457200" algn="l"/>
              </a:tabLst>
            </a:pPr>
            <a:endParaRPr lang="en-US" i="0" dirty="0" smtClean="0">
              <a:solidFill>
                <a:schemeClr val="tx1"/>
              </a:solidFill>
            </a:endParaRPr>
          </a:p>
          <a:p>
            <a:pPr marL="3175" indent="-3175">
              <a:lnSpc>
                <a:spcPct val="90000"/>
              </a:lnSpc>
              <a:buFont typeface="Courier New" pitchFamily="49" charset="0"/>
              <a:buNone/>
              <a:tabLst>
                <a:tab pos="457200" algn="l"/>
              </a:tabLst>
            </a:pPr>
            <a:endParaRPr lang="en-US" i="0" dirty="0" smtClean="0">
              <a:solidFill>
                <a:schemeClr val="tx1"/>
              </a:solidFill>
            </a:endParaRPr>
          </a:p>
          <a:p>
            <a:pPr marL="3175" indent="-3175">
              <a:lnSpc>
                <a:spcPct val="90000"/>
              </a:lnSpc>
              <a:buFont typeface="Courier New" pitchFamily="49" charset="0"/>
              <a:buNone/>
              <a:tabLst>
                <a:tab pos="457200" algn="l"/>
              </a:tabLst>
            </a:pPr>
            <a:endParaRPr lang="en-US" i="0" dirty="0" smtClean="0">
              <a:solidFill>
                <a:schemeClr val="tx1"/>
              </a:solidFill>
            </a:endParaRPr>
          </a:p>
          <a:p>
            <a:pPr marL="3175" indent="-3175">
              <a:lnSpc>
                <a:spcPct val="90000"/>
              </a:lnSpc>
              <a:buFont typeface="Courier New" pitchFamily="49" charset="0"/>
              <a:buNone/>
              <a:tabLst>
                <a:tab pos="457200" algn="l"/>
              </a:tabLst>
            </a:pPr>
            <a:endParaRPr lang="en-US" i="0" dirty="0" smtClean="0">
              <a:solidFill>
                <a:schemeClr val="tx1"/>
              </a:solidFill>
            </a:endParaRPr>
          </a:p>
          <a:p>
            <a:pPr marL="3175" indent="-3175">
              <a:lnSpc>
                <a:spcPct val="90000"/>
              </a:lnSpc>
              <a:buFont typeface="Courier New" pitchFamily="49" charset="0"/>
              <a:buNone/>
              <a:tabLst>
                <a:tab pos="457200" algn="l"/>
              </a:tabLst>
            </a:pPr>
            <a:endParaRPr lang="en-US" i="0" dirty="0" smtClean="0">
              <a:solidFill>
                <a:schemeClr val="tx1"/>
              </a:solidFill>
            </a:endParaRPr>
          </a:p>
          <a:p>
            <a:pPr marL="3175" indent="-3175">
              <a:lnSpc>
                <a:spcPct val="90000"/>
              </a:lnSpc>
              <a:buFont typeface="Courier New" pitchFamily="49" charset="0"/>
              <a:buNone/>
              <a:tabLst>
                <a:tab pos="457200" algn="l"/>
              </a:tabLst>
            </a:pPr>
            <a:r>
              <a:rPr lang="en-US" b="1" i="0" dirty="0" smtClean="0">
                <a:solidFill>
                  <a:schemeClr val="tx1"/>
                </a:solidFill>
              </a:rPr>
              <a:t>Solution: </a:t>
            </a:r>
          </a:p>
          <a:p>
            <a:pPr marL="3175" indent="-3175">
              <a:buFont typeface="Courier New" pitchFamily="49" charset="0"/>
              <a:buNone/>
              <a:tabLst>
                <a:tab pos="457200" algn="l"/>
              </a:tabLst>
            </a:pPr>
            <a:r>
              <a:rPr lang="en-US" i="0" dirty="0" smtClean="0">
                <a:solidFill>
                  <a:srgbClr val="FF0000"/>
                </a:solidFill>
              </a:rPr>
              <a:t>Not a function. </a:t>
            </a:r>
            <a:r>
              <a:rPr lang="en-US" i="0" dirty="0" smtClean="0">
                <a:solidFill>
                  <a:schemeClr val="tx1"/>
                </a:solidFill>
              </a:rPr>
              <a:t>A vertical line intersects the graph in more than one point.</a:t>
            </a:r>
          </a:p>
        </p:txBody>
      </p:sp>
      <p:pic>
        <p:nvPicPr>
          <p:cNvPr id="23556" name="Picture 5" descr="76_ex3c.png"/>
          <p:cNvPicPr>
            <a:picLocks noChangeAspect="1"/>
          </p:cNvPicPr>
          <p:nvPr/>
        </p:nvPicPr>
        <p:blipFill>
          <a:blip r:embed="rId2"/>
          <a:srcRect/>
          <a:stretch>
            <a:fillRect/>
          </a:stretch>
        </p:blipFill>
        <p:spPr bwMode="auto">
          <a:xfrm>
            <a:off x="838200" y="1059870"/>
            <a:ext cx="3533775" cy="34718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smtClean="0">
                <a:solidFill>
                  <a:schemeClr val="accent1"/>
                </a:solidFill>
              </a:rPr>
              <a:t>Example 3: Vertical Line Test (cont.)</a:t>
            </a:r>
            <a:endParaRPr lang="en-US" sz="3200" i="1" smtClean="0">
              <a:solidFill>
                <a:schemeClr val="accent1"/>
              </a:solidFill>
            </a:endParaRPr>
          </a:p>
        </p:txBody>
      </p:sp>
      <p:sp>
        <p:nvSpPr>
          <p:cNvPr id="24579" name="Rectangle 3"/>
          <p:cNvSpPr>
            <a:spLocks noGrp="1"/>
          </p:cNvSpPr>
          <p:nvPr>
            <p:ph idx="1"/>
          </p:nvPr>
        </p:nvSpPr>
        <p:spPr>
          <a:prstGeom prst="rect">
            <a:avLst/>
          </a:prstGeom>
        </p:spPr>
        <p:txBody>
          <a:bodyPr>
            <a:spAutoFit/>
          </a:bodyPr>
          <a:lstStyle/>
          <a:p>
            <a:pPr marL="3175" indent="-3175">
              <a:buFont typeface="Courier New" pitchFamily="49" charset="0"/>
              <a:buNone/>
              <a:tabLst>
                <a:tab pos="457200" algn="l"/>
              </a:tabLst>
            </a:pPr>
            <a:r>
              <a:rPr lang="en-US" b="1" i="0" dirty="0" smtClean="0">
                <a:solidFill>
                  <a:schemeClr val="tx1"/>
                </a:solidFill>
              </a:rPr>
              <a:t>d.</a:t>
            </a:r>
            <a:r>
              <a:rPr lang="en-US" i="0" dirty="0" smtClean="0">
                <a:solidFill>
                  <a:schemeClr val="tx1"/>
                </a:solidFill>
              </a:rPr>
              <a:t>	</a:t>
            </a:r>
          </a:p>
          <a:p>
            <a:pPr marL="3175" indent="-3175">
              <a:buFont typeface="Courier New" pitchFamily="49" charset="0"/>
              <a:buNone/>
              <a:tabLst>
                <a:tab pos="457200" algn="l"/>
              </a:tabLst>
            </a:pPr>
            <a:endParaRPr lang="en-US" i="0" dirty="0" smtClean="0">
              <a:solidFill>
                <a:schemeClr val="tx1"/>
              </a:solidFill>
            </a:endParaRPr>
          </a:p>
          <a:p>
            <a:pPr marL="3175" indent="-3175">
              <a:buFont typeface="Courier New" pitchFamily="49" charset="0"/>
              <a:buNone/>
              <a:tabLst>
                <a:tab pos="457200" algn="l"/>
              </a:tabLst>
            </a:pPr>
            <a:endParaRPr lang="en-US" i="0" dirty="0" smtClean="0">
              <a:solidFill>
                <a:schemeClr val="tx1"/>
              </a:solidFill>
            </a:endParaRPr>
          </a:p>
          <a:p>
            <a:pPr marL="3175" indent="-3175">
              <a:buFont typeface="Courier New" pitchFamily="49" charset="0"/>
              <a:buNone/>
              <a:tabLst>
                <a:tab pos="457200" algn="l"/>
              </a:tabLst>
            </a:pPr>
            <a:endParaRPr lang="en-US" i="0" dirty="0" smtClean="0">
              <a:solidFill>
                <a:schemeClr val="tx1"/>
              </a:solidFill>
            </a:endParaRPr>
          </a:p>
          <a:p>
            <a:pPr marL="3175" indent="-3175">
              <a:buFont typeface="Courier New" pitchFamily="49" charset="0"/>
              <a:buNone/>
              <a:tabLst>
                <a:tab pos="457200" algn="l"/>
              </a:tabLst>
            </a:pPr>
            <a:endParaRPr lang="en-US" i="0" dirty="0" smtClean="0">
              <a:solidFill>
                <a:schemeClr val="tx1"/>
              </a:solidFill>
            </a:endParaRPr>
          </a:p>
          <a:p>
            <a:pPr marL="3175" indent="-3175">
              <a:buFont typeface="Courier New" pitchFamily="49" charset="0"/>
              <a:buNone/>
              <a:tabLst>
                <a:tab pos="457200" algn="l"/>
              </a:tabLst>
            </a:pPr>
            <a:endParaRPr lang="en-US" i="0" dirty="0" smtClean="0">
              <a:solidFill>
                <a:schemeClr val="tx1"/>
              </a:solidFill>
            </a:endParaRPr>
          </a:p>
          <a:p>
            <a:pPr marL="3175" indent="-3175">
              <a:buFont typeface="Courier New" pitchFamily="49" charset="0"/>
              <a:buNone/>
              <a:tabLst>
                <a:tab pos="457200" algn="l"/>
              </a:tabLst>
            </a:pPr>
            <a:r>
              <a:rPr lang="en-US" b="1" i="0" dirty="0" smtClean="0">
                <a:solidFill>
                  <a:schemeClr val="tx1"/>
                </a:solidFill>
              </a:rPr>
              <a:t>Solution:</a:t>
            </a:r>
            <a:r>
              <a:rPr lang="en-US" i="0" dirty="0" smtClean="0">
                <a:solidFill>
                  <a:schemeClr val="tx1"/>
                </a:solidFill>
              </a:rPr>
              <a:t> </a:t>
            </a:r>
          </a:p>
          <a:p>
            <a:pPr marL="3175" indent="-3175">
              <a:buFont typeface="Courier New" pitchFamily="49" charset="0"/>
              <a:buNone/>
              <a:tabLst>
                <a:tab pos="457200" algn="l"/>
              </a:tabLst>
            </a:pPr>
            <a:r>
              <a:rPr lang="en-US" i="0" dirty="0" smtClean="0">
                <a:solidFill>
                  <a:srgbClr val="FF0000"/>
                </a:solidFill>
              </a:rPr>
              <a:t>Not a function. </a:t>
            </a:r>
            <a:r>
              <a:rPr lang="en-US" i="0" dirty="0" smtClean="0">
                <a:solidFill>
                  <a:schemeClr val="tx1"/>
                </a:solidFill>
              </a:rPr>
              <a:t>A vertical line intersects the graph in more than one point. </a:t>
            </a:r>
          </a:p>
        </p:txBody>
      </p:sp>
      <p:pic>
        <p:nvPicPr>
          <p:cNvPr id="24580" name="Picture 8" descr="76_ex3d.png"/>
          <p:cNvPicPr>
            <a:picLocks noChangeAspect="1"/>
          </p:cNvPicPr>
          <p:nvPr/>
        </p:nvPicPr>
        <p:blipFill>
          <a:blip r:embed="rId2"/>
          <a:srcRect/>
          <a:stretch>
            <a:fillRect/>
          </a:stretch>
        </p:blipFill>
        <p:spPr bwMode="auto">
          <a:xfrm>
            <a:off x="838200" y="1073730"/>
            <a:ext cx="3473450" cy="3276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itle 1"/>
          <p:cNvSpPr>
            <a:spLocks noGrp="1"/>
          </p:cNvSpPr>
          <p:nvPr>
            <p:ph type="title"/>
          </p:nvPr>
        </p:nvSpPr>
        <p:spPr/>
        <p:txBody>
          <a:bodyPr/>
          <a:lstStyle/>
          <a:p>
            <a:r>
              <a:rPr lang="en-US" sz="3200" smtClean="0">
                <a:solidFill>
                  <a:schemeClr val="accent1"/>
                </a:solidFill>
              </a:rPr>
              <a:t>Example 4: Function Evaluation</a:t>
            </a:r>
            <a:endParaRPr lang="en-US" sz="3200" smtClean="0"/>
          </a:p>
        </p:txBody>
      </p:sp>
      <p:sp>
        <p:nvSpPr>
          <p:cNvPr id="7173" name="Content Placeholder 2"/>
          <p:cNvSpPr>
            <a:spLocks noGrp="1"/>
          </p:cNvSpPr>
          <p:nvPr>
            <p:ph idx="1"/>
          </p:nvPr>
        </p:nvSpPr>
        <p:spPr/>
        <p:txBody>
          <a:bodyPr/>
          <a:lstStyle/>
          <a:p>
            <a:pPr marL="3175" indent="-3175">
              <a:buFont typeface="Courier New" pitchFamily="49" charset="0"/>
              <a:buNone/>
            </a:pPr>
            <a:r>
              <a:rPr lang="en-US" i="0" dirty="0" smtClean="0">
                <a:solidFill>
                  <a:schemeClr val="tx1"/>
                </a:solidFill>
              </a:rPr>
              <a:t>For the function </a:t>
            </a:r>
            <a:r>
              <a:rPr lang="en-US" i="1" dirty="0" smtClean="0">
                <a:solidFill>
                  <a:srgbClr val="0000FF"/>
                </a:solidFill>
              </a:rPr>
              <a:t>g</a:t>
            </a:r>
            <a:r>
              <a:rPr lang="en-US" i="0" dirty="0" smtClean="0">
                <a:solidFill>
                  <a:srgbClr val="0000FF"/>
                </a:solidFill>
              </a:rPr>
              <a:t>(</a:t>
            </a:r>
            <a:r>
              <a:rPr lang="en-US" i="1" dirty="0" smtClean="0">
                <a:solidFill>
                  <a:srgbClr val="0000FF"/>
                </a:solidFill>
              </a:rPr>
              <a:t>x</a:t>
            </a:r>
            <a:r>
              <a:rPr lang="en-US" i="0" dirty="0" smtClean="0">
                <a:solidFill>
                  <a:srgbClr val="0000FF"/>
                </a:solidFill>
              </a:rPr>
              <a:t>) = 4</a:t>
            </a:r>
            <a:r>
              <a:rPr lang="en-US" i="1" dirty="0" smtClean="0">
                <a:solidFill>
                  <a:srgbClr val="0000FF"/>
                </a:solidFill>
              </a:rPr>
              <a:t>x</a:t>
            </a:r>
            <a:r>
              <a:rPr lang="en-US" i="0" dirty="0" smtClean="0">
                <a:solidFill>
                  <a:srgbClr val="0000FF"/>
                </a:solidFill>
              </a:rPr>
              <a:t> + 3</a:t>
            </a:r>
            <a:r>
              <a:rPr lang="en-US" i="0" dirty="0" smtClean="0">
                <a:solidFill>
                  <a:schemeClr val="tx1"/>
                </a:solidFill>
              </a:rPr>
              <a:t>, find</a:t>
            </a:r>
          </a:p>
          <a:p>
            <a:pPr marL="3175" indent="-3175">
              <a:buFont typeface="Courier New" pitchFamily="49" charset="0"/>
              <a:buNone/>
            </a:pPr>
            <a:endParaRPr lang="en-US" i="0" dirty="0" smtClean="0">
              <a:solidFill>
                <a:schemeClr val="tx1"/>
              </a:solidFill>
            </a:endParaRPr>
          </a:p>
          <a:p>
            <a:pPr marL="3175" indent="-3175">
              <a:buFont typeface="Courier New" pitchFamily="49" charset="0"/>
              <a:buNone/>
            </a:pPr>
            <a:endParaRPr lang="en-US" i="0" dirty="0" smtClean="0">
              <a:solidFill>
                <a:schemeClr val="tx1"/>
              </a:solidFill>
            </a:endParaRPr>
          </a:p>
          <a:p>
            <a:pPr marL="3175" indent="-3175">
              <a:buFont typeface="Courier New" pitchFamily="49" charset="0"/>
              <a:buNone/>
            </a:pPr>
            <a:r>
              <a:rPr lang="en-US" b="1" i="0" dirty="0" smtClean="0">
                <a:solidFill>
                  <a:schemeClr val="tx1"/>
                </a:solidFill>
              </a:rPr>
              <a:t>Solution: </a:t>
            </a:r>
            <a:r>
              <a:rPr lang="en-US" i="0" dirty="0" smtClean="0">
                <a:solidFill>
                  <a:schemeClr val="tx1"/>
                </a:solidFill>
              </a:rPr>
              <a:t> </a:t>
            </a:r>
          </a:p>
          <a:p>
            <a:pPr marL="3175" indent="-3175">
              <a:buFont typeface="Courier New" pitchFamily="49" charset="0"/>
              <a:buNone/>
            </a:pPr>
            <a:endParaRPr lang="en-US" i="0" dirty="0" smtClean="0">
              <a:solidFill>
                <a:schemeClr val="tx1"/>
              </a:solidFill>
            </a:endParaRPr>
          </a:p>
        </p:txBody>
      </p:sp>
      <p:graphicFrame>
        <p:nvGraphicFramePr>
          <p:cNvPr id="7170" name="Object 10"/>
          <p:cNvGraphicFramePr>
            <a:graphicFrameLocks noChangeAspect="1"/>
          </p:cNvGraphicFramePr>
          <p:nvPr/>
        </p:nvGraphicFramePr>
        <p:xfrm>
          <a:off x="530352" y="2057400"/>
          <a:ext cx="6159500" cy="469900"/>
        </p:xfrm>
        <a:graphic>
          <a:graphicData uri="http://schemas.openxmlformats.org/presentationml/2006/ole">
            <mc:AlternateContent xmlns:mc="http://schemas.openxmlformats.org/markup-compatibility/2006">
              <mc:Choice xmlns:v="urn:schemas-microsoft-com:vml" Requires="v">
                <p:oleObj spid="_x0000_s7181" name="Equation" r:id="rId3" imgW="6159240" imgH="469800" progId="Equation.DSMT4">
                  <p:embed/>
                </p:oleObj>
              </mc:Choice>
              <mc:Fallback>
                <p:oleObj name="Equation" r:id="rId3" imgW="6159240" imgH="4698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057400"/>
                        <a:ext cx="6159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p:cNvGraphicFramePr>
            <a:graphicFrameLocks noChangeAspect="1"/>
          </p:cNvGraphicFramePr>
          <p:nvPr/>
        </p:nvGraphicFramePr>
        <p:xfrm>
          <a:off x="530352" y="3429000"/>
          <a:ext cx="1143000" cy="469900"/>
        </p:xfrm>
        <a:graphic>
          <a:graphicData uri="http://schemas.openxmlformats.org/presentationml/2006/ole">
            <mc:AlternateContent xmlns:mc="http://schemas.openxmlformats.org/markup-compatibility/2006">
              <mc:Choice xmlns:v="urn:schemas-microsoft-com:vml" Requires="v">
                <p:oleObj spid="_x0000_s7182" name="Equation" r:id="rId5" imgW="1143000" imgH="469800" progId="Equation.DSMT4">
                  <p:embed/>
                </p:oleObj>
              </mc:Choice>
              <mc:Fallback>
                <p:oleObj name="Equation" r:id="rId5" imgW="11430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429000"/>
                        <a:ext cx="1143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530352" y="4076700"/>
          <a:ext cx="1346200" cy="469900"/>
        </p:xfrm>
        <a:graphic>
          <a:graphicData uri="http://schemas.openxmlformats.org/presentationml/2006/ole">
            <mc:AlternateContent xmlns:mc="http://schemas.openxmlformats.org/markup-compatibility/2006">
              <mc:Choice xmlns:v="urn:schemas-microsoft-com:vml" Requires="v">
                <p:oleObj spid="_x0000_s7183" name="Equation" r:id="rId7" imgW="1346040" imgH="469800" progId="Equation.DSMT4">
                  <p:embed/>
                </p:oleObj>
              </mc:Choice>
              <mc:Fallback>
                <p:oleObj name="Equation" r:id="rId7" imgW="13460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4076700"/>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530352" y="4724400"/>
          <a:ext cx="1155700" cy="469900"/>
        </p:xfrm>
        <a:graphic>
          <a:graphicData uri="http://schemas.openxmlformats.org/presentationml/2006/ole">
            <mc:AlternateContent xmlns:mc="http://schemas.openxmlformats.org/markup-compatibility/2006">
              <mc:Choice xmlns:v="urn:schemas-microsoft-com:vml" Requires="v">
                <p:oleObj spid="_x0000_s7184" name="Equation" r:id="rId9" imgW="1155600" imgH="469800" progId="Equation.DSMT4">
                  <p:embed/>
                </p:oleObj>
              </mc:Choice>
              <mc:Fallback>
                <p:oleObj name="Equation" r:id="rId9" imgW="11556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4724400"/>
                        <a:ext cx="115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730950" y="3498850"/>
          <a:ext cx="1295400" cy="292100"/>
        </p:xfrm>
        <a:graphic>
          <a:graphicData uri="http://schemas.openxmlformats.org/presentationml/2006/ole">
            <mc:AlternateContent xmlns:mc="http://schemas.openxmlformats.org/markup-compatibility/2006">
              <mc:Choice xmlns:v="urn:schemas-microsoft-com:vml" Requires="v">
                <p:oleObj spid="_x0000_s7185" name="Equation" r:id="rId11" imgW="1295280" imgH="291960" progId="Equation.DSMT4">
                  <p:embed/>
                </p:oleObj>
              </mc:Choice>
              <mc:Fallback>
                <p:oleObj name="Equation" r:id="rId11" imgW="12952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30950" y="3498850"/>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928813" y="4094163"/>
          <a:ext cx="1612900" cy="469900"/>
        </p:xfrm>
        <a:graphic>
          <a:graphicData uri="http://schemas.openxmlformats.org/presentationml/2006/ole">
            <mc:AlternateContent xmlns:mc="http://schemas.openxmlformats.org/markup-compatibility/2006">
              <mc:Choice xmlns:v="urn:schemas-microsoft-com:vml" Requires="v">
                <p:oleObj spid="_x0000_s7186" name="Equation" r:id="rId13" imgW="1612800" imgH="469800" progId="Equation.DSMT4">
                  <p:embed/>
                </p:oleObj>
              </mc:Choice>
              <mc:Fallback>
                <p:oleObj name="Equation" r:id="rId13" imgW="161280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28813" y="4094163"/>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1752600" y="4800600"/>
          <a:ext cx="1308100" cy="292100"/>
        </p:xfrm>
        <a:graphic>
          <a:graphicData uri="http://schemas.openxmlformats.org/presentationml/2006/ole">
            <mc:AlternateContent xmlns:mc="http://schemas.openxmlformats.org/markup-compatibility/2006">
              <mc:Choice xmlns:v="urn:schemas-microsoft-com:vml" Requires="v">
                <p:oleObj spid="_x0000_s7187" name="Equation" r:id="rId15" imgW="1307880" imgH="291960" progId="Equation.DSMT4">
                  <p:embed/>
                </p:oleObj>
              </mc:Choice>
              <mc:Fallback>
                <p:oleObj name="Equation" r:id="rId15" imgW="13078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52600" y="4800600"/>
                        <a:ext cx="130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098800" y="3484420"/>
          <a:ext cx="635000" cy="279400"/>
        </p:xfrm>
        <a:graphic>
          <a:graphicData uri="http://schemas.openxmlformats.org/presentationml/2006/ole">
            <mc:AlternateContent xmlns:mc="http://schemas.openxmlformats.org/markup-compatibility/2006">
              <mc:Choice xmlns:v="urn:schemas-microsoft-com:vml" Requires="v">
                <p:oleObj spid="_x0000_s7188" name="Equation" r:id="rId17" imgW="634680" imgH="279360" progId="Equation.DSMT4">
                  <p:embed/>
                </p:oleObj>
              </mc:Choice>
              <mc:Fallback>
                <p:oleObj name="Equation" r:id="rId17" imgW="63468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98800" y="3484420"/>
                        <a:ext cx="635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644900" y="4142510"/>
          <a:ext cx="698500" cy="292100"/>
        </p:xfrm>
        <a:graphic>
          <a:graphicData uri="http://schemas.openxmlformats.org/presentationml/2006/ole">
            <mc:AlternateContent xmlns:mc="http://schemas.openxmlformats.org/markup-compatibility/2006">
              <mc:Choice xmlns:v="urn:schemas-microsoft-com:vml" Requires="v">
                <p:oleObj spid="_x0000_s7189" name="Equation" r:id="rId19" imgW="698400" imgH="291960" progId="Equation.DSMT4">
                  <p:embed/>
                </p:oleObj>
              </mc:Choice>
              <mc:Fallback>
                <p:oleObj name="Equation" r:id="rId19" imgW="69840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644900" y="4142510"/>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3160712" y="4772890"/>
          <a:ext cx="469900" cy="292100"/>
        </p:xfrm>
        <a:graphic>
          <a:graphicData uri="http://schemas.openxmlformats.org/presentationml/2006/ole">
            <mc:AlternateContent xmlns:mc="http://schemas.openxmlformats.org/markup-compatibility/2006">
              <mc:Choice xmlns:v="urn:schemas-microsoft-com:vml" Requires="v">
                <p:oleObj spid="_x0000_s7190" name="Equation" r:id="rId21" imgW="469800" imgH="291960" progId="Equation.DSMT4">
                  <p:embed/>
                </p:oleObj>
              </mc:Choice>
              <mc:Fallback>
                <p:oleObj name="Equation" r:id="rId21" imgW="46980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160712" y="477289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itle 1"/>
          <p:cNvSpPr>
            <a:spLocks noGrp="1"/>
          </p:cNvSpPr>
          <p:nvPr>
            <p:ph type="title"/>
          </p:nvPr>
        </p:nvSpPr>
        <p:spPr/>
        <p:txBody>
          <a:bodyPr/>
          <a:lstStyle/>
          <a:p>
            <a:r>
              <a:rPr lang="en-US" sz="3200" smtClean="0">
                <a:solidFill>
                  <a:schemeClr val="accent1"/>
                </a:solidFill>
              </a:rPr>
              <a:t>Example 5: Nonlinear Function Evaluation</a:t>
            </a:r>
            <a:endParaRPr lang="en-US" sz="3200" smtClean="0"/>
          </a:p>
        </p:txBody>
      </p:sp>
      <p:sp>
        <p:nvSpPr>
          <p:cNvPr id="8198" name="Content Placeholder 2"/>
          <p:cNvSpPr>
            <a:spLocks noGrp="1"/>
          </p:cNvSpPr>
          <p:nvPr>
            <p:ph idx="1"/>
          </p:nvPr>
        </p:nvSpPr>
        <p:spPr/>
        <p:txBody>
          <a:bodyPr/>
          <a:lstStyle/>
          <a:p>
            <a:pPr marL="3175" indent="-3175">
              <a:buFont typeface="Courier New" pitchFamily="49" charset="0"/>
              <a:buNone/>
            </a:pPr>
            <a:r>
              <a:rPr lang="en-US" i="0" dirty="0" smtClean="0">
                <a:solidFill>
                  <a:schemeClr val="tx1"/>
                </a:solidFill>
              </a:rPr>
              <a:t>For the function                                  find</a:t>
            </a:r>
          </a:p>
          <a:p>
            <a:pPr marL="3175" indent="-3175">
              <a:buFont typeface="Courier New" pitchFamily="49" charset="0"/>
              <a:buNone/>
            </a:pPr>
            <a:endParaRPr lang="en-US" i="0" dirty="0" smtClean="0">
              <a:solidFill>
                <a:schemeClr val="tx1"/>
              </a:solidFill>
            </a:endParaRPr>
          </a:p>
          <a:p>
            <a:pPr marL="3175" indent="-3175">
              <a:buFont typeface="Courier New" pitchFamily="49" charset="0"/>
              <a:buNone/>
            </a:pPr>
            <a:endParaRPr lang="en-US" i="0" dirty="0" smtClean="0">
              <a:solidFill>
                <a:schemeClr val="tx1"/>
              </a:solidFill>
            </a:endParaRPr>
          </a:p>
          <a:p>
            <a:pPr marL="3175" indent="-3175">
              <a:buFont typeface="Courier New" pitchFamily="49" charset="0"/>
              <a:buNone/>
            </a:pPr>
            <a:r>
              <a:rPr lang="en-US" b="1" i="0" dirty="0" smtClean="0">
                <a:solidFill>
                  <a:schemeClr val="tx1"/>
                </a:solidFill>
              </a:rPr>
              <a:t>Solution:</a:t>
            </a:r>
            <a:r>
              <a:rPr lang="en-US" i="0" dirty="0" smtClean="0">
                <a:solidFill>
                  <a:schemeClr val="tx1"/>
                </a:solidFill>
              </a:rPr>
              <a:t> </a:t>
            </a:r>
          </a:p>
          <a:p>
            <a:pPr marL="3175" indent="-3175">
              <a:buFont typeface="Courier New" pitchFamily="49" charset="0"/>
              <a:buNone/>
            </a:pPr>
            <a:endParaRPr lang="en-US" i="0" dirty="0" smtClean="0">
              <a:solidFill>
                <a:schemeClr val="tx1"/>
              </a:solidFill>
            </a:endParaRPr>
          </a:p>
          <a:p>
            <a:pPr marL="3175" indent="-3175">
              <a:buFont typeface="Courier New" pitchFamily="49" charset="0"/>
              <a:buNone/>
            </a:pPr>
            <a:r>
              <a:rPr lang="en-US" i="0" dirty="0" smtClean="0">
                <a:solidFill>
                  <a:schemeClr val="tx1"/>
                </a:solidFill>
              </a:rPr>
              <a:t> </a:t>
            </a:r>
          </a:p>
          <a:p>
            <a:pPr marL="3175" indent="-3175">
              <a:buFont typeface="Courier New" pitchFamily="49" charset="0"/>
              <a:buNone/>
            </a:pPr>
            <a:endParaRPr lang="en-US" i="0" dirty="0" smtClean="0">
              <a:solidFill>
                <a:schemeClr val="tx1"/>
              </a:solidFill>
            </a:endParaRPr>
          </a:p>
        </p:txBody>
      </p:sp>
      <p:graphicFrame>
        <p:nvGraphicFramePr>
          <p:cNvPr id="8194" name="Object 7"/>
          <p:cNvGraphicFramePr>
            <a:graphicFrameLocks noChangeAspect="1"/>
          </p:cNvGraphicFramePr>
          <p:nvPr/>
        </p:nvGraphicFramePr>
        <p:xfrm>
          <a:off x="2947988" y="1343890"/>
          <a:ext cx="2578100" cy="482600"/>
        </p:xfrm>
        <a:graphic>
          <a:graphicData uri="http://schemas.openxmlformats.org/presentationml/2006/ole">
            <mc:AlternateContent xmlns:mc="http://schemas.openxmlformats.org/markup-compatibility/2006">
              <mc:Choice xmlns:v="urn:schemas-microsoft-com:vml" Requires="v">
                <p:oleObj spid="_x0000_s8209" name="Equation" r:id="rId3" imgW="2577960" imgH="482400" progId="Equation.DSMT4">
                  <p:embed/>
                </p:oleObj>
              </mc:Choice>
              <mc:Fallback>
                <p:oleObj name="Equation" r:id="rId3" imgW="2577960" imgH="4824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7988" y="1343890"/>
                        <a:ext cx="2578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5" name="Object 8"/>
          <p:cNvGraphicFramePr>
            <a:graphicFrameLocks noChangeAspect="1"/>
          </p:cNvGraphicFramePr>
          <p:nvPr/>
        </p:nvGraphicFramePr>
        <p:xfrm>
          <a:off x="530352" y="2120900"/>
          <a:ext cx="6184900" cy="469900"/>
        </p:xfrm>
        <a:graphic>
          <a:graphicData uri="http://schemas.openxmlformats.org/presentationml/2006/ole">
            <mc:AlternateContent xmlns:mc="http://schemas.openxmlformats.org/markup-compatibility/2006">
              <mc:Choice xmlns:v="urn:schemas-microsoft-com:vml" Requires="v">
                <p:oleObj spid="_x0000_s8210" name="Equation" r:id="rId5" imgW="6184800" imgH="469800" progId="Equation.DSMT4">
                  <p:embed/>
                </p:oleObj>
              </mc:Choice>
              <mc:Fallback>
                <p:oleObj name="Equation" r:id="rId5" imgW="6184800" imgH="46980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120900"/>
                        <a:ext cx="6184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p:cNvGraphicFramePr>
            <a:graphicFrameLocks noChangeAspect="1"/>
          </p:cNvGraphicFramePr>
          <p:nvPr/>
        </p:nvGraphicFramePr>
        <p:xfrm>
          <a:off x="530352" y="3581400"/>
          <a:ext cx="1371600" cy="469900"/>
        </p:xfrm>
        <a:graphic>
          <a:graphicData uri="http://schemas.openxmlformats.org/presentationml/2006/ole">
            <mc:AlternateContent xmlns:mc="http://schemas.openxmlformats.org/markup-compatibility/2006">
              <mc:Choice xmlns:v="urn:schemas-microsoft-com:vml" Requires="v">
                <p:oleObj spid="_x0000_s8211" name="Equation" r:id="rId7" imgW="1371600" imgH="469800" progId="Equation.DSMT4">
                  <p:embed/>
                </p:oleObj>
              </mc:Choice>
              <mc:Fallback>
                <p:oleObj name="Equation" r:id="rId7" imgW="13716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3581400"/>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6"/>
          <p:cNvGraphicFramePr>
            <a:graphicFrameLocks noChangeAspect="1"/>
          </p:cNvGraphicFramePr>
          <p:nvPr/>
        </p:nvGraphicFramePr>
        <p:xfrm>
          <a:off x="530352" y="4305300"/>
          <a:ext cx="1168400" cy="469900"/>
        </p:xfrm>
        <a:graphic>
          <a:graphicData uri="http://schemas.openxmlformats.org/presentationml/2006/ole">
            <mc:AlternateContent xmlns:mc="http://schemas.openxmlformats.org/markup-compatibility/2006">
              <mc:Choice xmlns:v="urn:schemas-microsoft-com:vml" Requires="v">
                <p:oleObj spid="_x0000_s8212" name="Equation" r:id="rId9" imgW="1168200" imgH="469800" progId="Equation.DSMT4">
                  <p:embed/>
                </p:oleObj>
              </mc:Choice>
              <mc:Fallback>
                <p:oleObj name="Equation" r:id="rId9" imgW="11682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4305300"/>
                        <a:ext cx="116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530352" y="5029200"/>
          <a:ext cx="1181100" cy="469900"/>
        </p:xfrm>
        <a:graphic>
          <a:graphicData uri="http://schemas.openxmlformats.org/presentationml/2006/ole">
            <mc:AlternateContent xmlns:mc="http://schemas.openxmlformats.org/markup-compatibility/2006">
              <mc:Choice xmlns:v="urn:schemas-microsoft-com:vml" Requires="v">
                <p:oleObj spid="_x0000_s8213" name="Equation" r:id="rId11" imgW="1180800" imgH="469800" progId="Equation.DSMT4">
                  <p:embed/>
                </p:oleObj>
              </mc:Choice>
              <mc:Fallback>
                <p:oleObj name="Equation" r:id="rId11" imgW="118080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5029200"/>
                        <a:ext cx="118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1981200" y="3505200"/>
          <a:ext cx="2667000" cy="533400"/>
        </p:xfrm>
        <a:graphic>
          <a:graphicData uri="http://schemas.openxmlformats.org/presentationml/2006/ole">
            <mc:AlternateContent xmlns:mc="http://schemas.openxmlformats.org/markup-compatibility/2006">
              <mc:Choice xmlns:v="urn:schemas-microsoft-com:vml" Requires="v">
                <p:oleObj spid="_x0000_s8214" name="Equation" r:id="rId13" imgW="2666880" imgH="533160" progId="Equation.DSMT4">
                  <p:embed/>
                </p:oleObj>
              </mc:Choice>
              <mc:Fallback>
                <p:oleObj name="Equation" r:id="rId13" imgW="2666880" imgH="5331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81200" y="3505200"/>
                        <a:ext cx="2667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4787900" y="3663950"/>
          <a:ext cx="1460500" cy="279400"/>
        </p:xfrm>
        <a:graphic>
          <a:graphicData uri="http://schemas.openxmlformats.org/presentationml/2006/ole">
            <mc:AlternateContent xmlns:mc="http://schemas.openxmlformats.org/markup-compatibility/2006">
              <mc:Choice xmlns:v="urn:schemas-microsoft-com:vml" Requires="v">
                <p:oleObj spid="_x0000_s8215" name="Equation" r:id="rId15" imgW="1460160" imgH="279360" progId="Equation.DSMT4">
                  <p:embed/>
                </p:oleObj>
              </mc:Choice>
              <mc:Fallback>
                <p:oleObj name="Equation" r:id="rId15" imgW="146016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87900" y="3663950"/>
                        <a:ext cx="146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6324600" y="3657600"/>
          <a:ext cx="482600" cy="292100"/>
        </p:xfrm>
        <a:graphic>
          <a:graphicData uri="http://schemas.openxmlformats.org/presentationml/2006/ole">
            <mc:AlternateContent xmlns:mc="http://schemas.openxmlformats.org/markup-compatibility/2006">
              <mc:Choice xmlns:v="urn:schemas-microsoft-com:vml" Requires="v">
                <p:oleObj spid="_x0000_s8216" name="Equation" r:id="rId17" imgW="482400" imgH="291960" progId="Equation.DSMT4">
                  <p:embed/>
                </p:oleObj>
              </mc:Choice>
              <mc:Fallback>
                <p:oleObj name="Equation" r:id="rId17" imgW="48240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24600" y="36576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1839190" y="4336475"/>
          <a:ext cx="2019300" cy="482600"/>
        </p:xfrm>
        <a:graphic>
          <a:graphicData uri="http://schemas.openxmlformats.org/presentationml/2006/ole">
            <mc:AlternateContent xmlns:mc="http://schemas.openxmlformats.org/markup-compatibility/2006">
              <mc:Choice xmlns:v="urn:schemas-microsoft-com:vml" Requires="v">
                <p:oleObj spid="_x0000_s8217" name="Equation" r:id="rId19" imgW="2019240" imgH="482400" progId="Equation.DSMT4">
                  <p:embed/>
                </p:oleObj>
              </mc:Choice>
              <mc:Fallback>
                <p:oleObj name="Equation" r:id="rId19" imgW="2019240" imgH="4824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839190" y="4336475"/>
                        <a:ext cx="2019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4" name="Object 12"/>
          <p:cNvGraphicFramePr>
            <a:graphicFrameLocks noChangeAspect="1"/>
          </p:cNvGraphicFramePr>
          <p:nvPr/>
        </p:nvGraphicFramePr>
        <p:xfrm>
          <a:off x="3962400" y="4412675"/>
          <a:ext cx="1447800" cy="292100"/>
        </p:xfrm>
        <a:graphic>
          <a:graphicData uri="http://schemas.openxmlformats.org/presentationml/2006/ole">
            <mc:AlternateContent xmlns:mc="http://schemas.openxmlformats.org/markup-compatibility/2006">
              <mc:Choice xmlns:v="urn:schemas-microsoft-com:vml" Requires="v">
                <p:oleObj spid="_x0000_s8218" name="Equation" r:id="rId21" imgW="1447560" imgH="291960" progId="Equation.DSMT4">
                  <p:embed/>
                </p:oleObj>
              </mc:Choice>
              <mc:Fallback>
                <p:oleObj name="Equation" r:id="rId21" imgW="144756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962400" y="4412675"/>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5562600" y="4412675"/>
          <a:ext cx="457200" cy="279400"/>
        </p:xfrm>
        <a:graphic>
          <a:graphicData uri="http://schemas.openxmlformats.org/presentationml/2006/ole">
            <mc:AlternateContent xmlns:mc="http://schemas.openxmlformats.org/markup-compatibility/2006">
              <mc:Choice xmlns:v="urn:schemas-microsoft-com:vml" Requires="v">
                <p:oleObj spid="_x0000_s8219" name="Equation" r:id="rId23" imgW="457200" imgH="279360" progId="Equation.DSMT4">
                  <p:embed/>
                </p:oleObj>
              </mc:Choice>
              <mc:Fallback>
                <p:oleObj name="Equation" r:id="rId23" imgW="457200" imgH="2793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562600" y="4412675"/>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1828800" y="5022275"/>
          <a:ext cx="1930400" cy="368300"/>
        </p:xfrm>
        <a:graphic>
          <a:graphicData uri="http://schemas.openxmlformats.org/presentationml/2006/ole">
            <mc:AlternateContent xmlns:mc="http://schemas.openxmlformats.org/markup-compatibility/2006">
              <mc:Choice xmlns:v="urn:schemas-microsoft-com:vml" Requires="v">
                <p:oleObj spid="_x0000_s8220" name="Equation" r:id="rId25" imgW="1930320" imgH="368280" progId="Equation.DSMT4">
                  <p:embed/>
                </p:oleObj>
              </mc:Choice>
              <mc:Fallback>
                <p:oleObj name="Equation" r:id="rId25" imgW="1930320" imgH="36828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828800" y="5022275"/>
                        <a:ext cx="1930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7" name="Object 15"/>
          <p:cNvGraphicFramePr>
            <a:graphicFrameLocks noChangeAspect="1"/>
          </p:cNvGraphicFramePr>
          <p:nvPr/>
        </p:nvGraphicFramePr>
        <p:xfrm>
          <a:off x="3810000" y="5092125"/>
          <a:ext cx="1612900" cy="292100"/>
        </p:xfrm>
        <a:graphic>
          <a:graphicData uri="http://schemas.openxmlformats.org/presentationml/2006/ole">
            <mc:AlternateContent xmlns:mc="http://schemas.openxmlformats.org/markup-compatibility/2006">
              <mc:Choice xmlns:v="urn:schemas-microsoft-com:vml" Requires="v">
                <p:oleObj spid="_x0000_s8221" name="Equation" r:id="rId27" imgW="1612800" imgH="291960" progId="Equation.DSMT4">
                  <p:embed/>
                </p:oleObj>
              </mc:Choice>
              <mc:Fallback>
                <p:oleObj name="Equation" r:id="rId27" imgW="1612800" imgH="2919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810000" y="5092125"/>
                        <a:ext cx="161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8" name="Object 16"/>
          <p:cNvGraphicFramePr>
            <a:graphicFrameLocks noChangeAspect="1"/>
          </p:cNvGraphicFramePr>
          <p:nvPr/>
        </p:nvGraphicFramePr>
        <p:xfrm>
          <a:off x="5451765" y="5092125"/>
          <a:ext cx="482600" cy="292100"/>
        </p:xfrm>
        <a:graphic>
          <a:graphicData uri="http://schemas.openxmlformats.org/presentationml/2006/ole">
            <mc:AlternateContent xmlns:mc="http://schemas.openxmlformats.org/markup-compatibility/2006">
              <mc:Choice xmlns:v="urn:schemas-microsoft-com:vml" Requires="v">
                <p:oleObj spid="_x0000_s8222" name="Equation" r:id="rId29" imgW="482400" imgH="291960" progId="Equation.DSMT4">
                  <p:embed/>
                </p:oleObj>
              </mc:Choice>
              <mc:Fallback>
                <p:oleObj name="Equation" r:id="rId29" imgW="482400" imgH="29196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451765" y="5092125"/>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19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20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itle 1"/>
          <p:cNvSpPr>
            <a:spLocks noGrp="1"/>
          </p:cNvSpPr>
          <p:nvPr>
            <p:ph type="title"/>
          </p:nvPr>
        </p:nvSpPr>
        <p:spPr/>
        <p:txBody>
          <a:bodyPr/>
          <a:lstStyle/>
          <a:p>
            <a:r>
              <a:rPr lang="en-US" sz="3200" smtClean="0">
                <a:solidFill>
                  <a:schemeClr val="accent1"/>
                </a:solidFill>
              </a:rPr>
              <a:t>Example 6: Nonlinear Function Evaluation</a:t>
            </a:r>
            <a:endParaRPr lang="en-US" sz="3200" smtClean="0"/>
          </a:p>
        </p:txBody>
      </p:sp>
      <p:sp>
        <p:nvSpPr>
          <p:cNvPr id="9222" name="Content Placeholder 2"/>
          <p:cNvSpPr>
            <a:spLocks noGrp="1"/>
          </p:cNvSpPr>
          <p:nvPr>
            <p:ph idx="1"/>
          </p:nvPr>
        </p:nvSpPr>
        <p:spPr/>
        <p:txBody>
          <a:bodyPr/>
          <a:lstStyle/>
          <a:p>
            <a:pPr marL="3175" indent="-3175">
              <a:buFont typeface="Courier New" pitchFamily="49" charset="0"/>
              <a:buNone/>
            </a:pPr>
            <a:r>
              <a:rPr lang="en-US" i="0" dirty="0" smtClean="0">
                <a:solidFill>
                  <a:schemeClr val="tx1"/>
                </a:solidFill>
              </a:rPr>
              <a:t>For the function                              find</a:t>
            </a:r>
          </a:p>
          <a:p>
            <a:pPr marL="3175" indent="-3175">
              <a:buFont typeface="Courier New" pitchFamily="49" charset="0"/>
              <a:buNone/>
            </a:pPr>
            <a:endParaRPr lang="en-US" i="0" dirty="0" smtClean="0">
              <a:solidFill>
                <a:schemeClr val="tx1"/>
              </a:solidFill>
            </a:endParaRPr>
          </a:p>
          <a:p>
            <a:pPr marL="3175" indent="-3175">
              <a:lnSpc>
                <a:spcPct val="200000"/>
              </a:lnSpc>
              <a:buFont typeface="Courier New" pitchFamily="49" charset="0"/>
              <a:buNone/>
            </a:pPr>
            <a:r>
              <a:rPr lang="en-US" b="1" i="0" dirty="0" smtClean="0">
                <a:solidFill>
                  <a:schemeClr val="tx1"/>
                </a:solidFill>
              </a:rPr>
              <a:t>Solution:</a:t>
            </a:r>
            <a:r>
              <a:rPr lang="en-US" i="0" dirty="0" smtClean="0">
                <a:solidFill>
                  <a:schemeClr val="tx1"/>
                </a:solidFill>
              </a:rPr>
              <a:t> </a:t>
            </a:r>
          </a:p>
          <a:p>
            <a:pPr marL="3175" indent="-3175">
              <a:buFont typeface="Courier New" pitchFamily="49" charset="0"/>
              <a:buNone/>
            </a:pPr>
            <a:endParaRPr lang="en-US" i="0" dirty="0" smtClean="0">
              <a:solidFill>
                <a:schemeClr val="tx1"/>
              </a:solidFill>
            </a:endParaRPr>
          </a:p>
        </p:txBody>
      </p:sp>
      <p:graphicFrame>
        <p:nvGraphicFramePr>
          <p:cNvPr id="9218" name="Object 13"/>
          <p:cNvGraphicFramePr>
            <a:graphicFrameLocks noChangeAspect="1"/>
          </p:cNvGraphicFramePr>
          <p:nvPr/>
        </p:nvGraphicFramePr>
        <p:xfrm>
          <a:off x="2955925" y="1323105"/>
          <a:ext cx="2260600" cy="482600"/>
        </p:xfrm>
        <a:graphic>
          <a:graphicData uri="http://schemas.openxmlformats.org/presentationml/2006/ole">
            <mc:AlternateContent xmlns:mc="http://schemas.openxmlformats.org/markup-compatibility/2006">
              <mc:Choice xmlns:v="urn:schemas-microsoft-com:vml" Requires="v">
                <p:oleObj spid="_x0000_s9235" name="Equation" r:id="rId3" imgW="2260440" imgH="482400" progId="Equation.DSMT4">
                  <p:embed/>
                </p:oleObj>
              </mc:Choice>
              <mc:Fallback>
                <p:oleObj name="Equation" r:id="rId3" imgW="2260440" imgH="4824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925" y="1323105"/>
                        <a:ext cx="2260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19" name="Object 14"/>
          <p:cNvGraphicFramePr>
            <a:graphicFrameLocks noChangeAspect="1"/>
          </p:cNvGraphicFramePr>
          <p:nvPr/>
        </p:nvGraphicFramePr>
        <p:xfrm>
          <a:off x="530352" y="1981200"/>
          <a:ext cx="6375400" cy="469900"/>
        </p:xfrm>
        <a:graphic>
          <a:graphicData uri="http://schemas.openxmlformats.org/presentationml/2006/ole">
            <mc:AlternateContent xmlns:mc="http://schemas.openxmlformats.org/markup-compatibility/2006">
              <mc:Choice xmlns:v="urn:schemas-microsoft-com:vml" Requires="v">
                <p:oleObj spid="_x0000_s9236" name="Equation" r:id="rId5" imgW="6375240" imgH="469800" progId="Equation.DSMT4">
                  <p:embed/>
                </p:oleObj>
              </mc:Choice>
              <mc:Fallback>
                <p:oleObj name="Equation" r:id="rId5" imgW="6375240" imgH="469800" progId="Equation.DSMT4">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1981200"/>
                        <a:ext cx="6375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p:cNvGraphicFramePr>
            <a:graphicFrameLocks noChangeAspect="1"/>
          </p:cNvGraphicFramePr>
          <p:nvPr/>
        </p:nvGraphicFramePr>
        <p:xfrm>
          <a:off x="530352" y="3311235"/>
          <a:ext cx="1320800" cy="469900"/>
        </p:xfrm>
        <a:graphic>
          <a:graphicData uri="http://schemas.openxmlformats.org/presentationml/2006/ole">
            <mc:AlternateContent xmlns:mc="http://schemas.openxmlformats.org/markup-compatibility/2006">
              <mc:Choice xmlns:v="urn:schemas-microsoft-com:vml" Requires="v">
                <p:oleObj spid="_x0000_s9237" name="Equation" r:id="rId7" imgW="1320480" imgH="469800" progId="Equation.DSMT4">
                  <p:embed/>
                </p:oleObj>
              </mc:Choice>
              <mc:Fallback>
                <p:oleObj name="Equation" r:id="rId7" imgW="13204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3311235"/>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6"/>
          <p:cNvGraphicFramePr>
            <a:graphicFrameLocks noChangeAspect="1"/>
          </p:cNvGraphicFramePr>
          <p:nvPr/>
        </p:nvGraphicFramePr>
        <p:xfrm>
          <a:off x="530352" y="4229100"/>
          <a:ext cx="1104900" cy="469900"/>
        </p:xfrm>
        <a:graphic>
          <a:graphicData uri="http://schemas.openxmlformats.org/presentationml/2006/ole">
            <mc:AlternateContent xmlns:mc="http://schemas.openxmlformats.org/markup-compatibility/2006">
              <mc:Choice xmlns:v="urn:schemas-microsoft-com:vml" Requires="v">
                <p:oleObj spid="_x0000_s9238" name="Equation" r:id="rId9" imgW="1104840" imgH="469800" progId="Equation.DSMT4">
                  <p:embed/>
                </p:oleObj>
              </mc:Choice>
              <mc:Fallback>
                <p:oleObj name="Equation" r:id="rId9" imgW="110484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4229100"/>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30352" y="5092700"/>
          <a:ext cx="1333500" cy="469900"/>
        </p:xfrm>
        <a:graphic>
          <a:graphicData uri="http://schemas.openxmlformats.org/presentationml/2006/ole">
            <mc:AlternateContent xmlns:mc="http://schemas.openxmlformats.org/markup-compatibility/2006">
              <mc:Choice xmlns:v="urn:schemas-microsoft-com:vml" Requires="v">
                <p:oleObj spid="_x0000_s9239" name="Equation" r:id="rId11" imgW="1333440" imgH="469800" progId="Equation.DSMT4">
                  <p:embed/>
                </p:oleObj>
              </mc:Choice>
              <mc:Fallback>
                <p:oleObj name="Equation" r:id="rId11" imgW="133344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5092700"/>
                        <a:ext cx="1333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1953490" y="3276600"/>
          <a:ext cx="2273300" cy="533400"/>
        </p:xfrm>
        <a:graphic>
          <a:graphicData uri="http://schemas.openxmlformats.org/presentationml/2006/ole">
            <mc:AlternateContent xmlns:mc="http://schemas.openxmlformats.org/markup-compatibility/2006">
              <mc:Choice xmlns:v="urn:schemas-microsoft-com:vml" Requires="v">
                <p:oleObj spid="_x0000_s9240" name="Equation" r:id="rId13" imgW="2273040" imgH="533160" progId="Equation.DSMT4">
                  <p:embed/>
                </p:oleObj>
              </mc:Choice>
              <mc:Fallback>
                <p:oleObj name="Equation" r:id="rId13" imgW="2273040" imgH="5331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3490" y="3276600"/>
                        <a:ext cx="2273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4312805" y="3374160"/>
          <a:ext cx="1524000" cy="469900"/>
        </p:xfrm>
        <a:graphic>
          <a:graphicData uri="http://schemas.openxmlformats.org/presentationml/2006/ole">
            <mc:AlternateContent xmlns:mc="http://schemas.openxmlformats.org/markup-compatibility/2006">
              <mc:Choice xmlns:v="urn:schemas-microsoft-com:vml" Requires="v">
                <p:oleObj spid="_x0000_s9241" name="Equation" r:id="rId15" imgW="1523880" imgH="469800" progId="Equation.DSMT4">
                  <p:embed/>
                </p:oleObj>
              </mc:Choice>
              <mc:Fallback>
                <p:oleObj name="Equation" r:id="rId15" imgW="1523880" imgH="4698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12805" y="3374160"/>
                        <a:ext cx="1524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867400" y="3463060"/>
          <a:ext cx="1117600" cy="292100"/>
        </p:xfrm>
        <a:graphic>
          <a:graphicData uri="http://schemas.openxmlformats.org/presentationml/2006/ole">
            <mc:AlternateContent xmlns:mc="http://schemas.openxmlformats.org/markup-compatibility/2006">
              <mc:Choice xmlns:v="urn:schemas-microsoft-com:vml" Requires="v">
                <p:oleObj spid="_x0000_s9242" name="Equation" r:id="rId17" imgW="1117440" imgH="291960" progId="Equation.DSMT4">
                  <p:embed/>
                </p:oleObj>
              </mc:Choice>
              <mc:Fallback>
                <p:oleObj name="Equation" r:id="rId17" imgW="111744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867400" y="346306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7086600" y="3463060"/>
          <a:ext cx="457200" cy="292100"/>
        </p:xfrm>
        <a:graphic>
          <a:graphicData uri="http://schemas.openxmlformats.org/presentationml/2006/ole">
            <mc:AlternateContent xmlns:mc="http://schemas.openxmlformats.org/markup-compatibility/2006">
              <mc:Choice xmlns:v="urn:schemas-microsoft-com:vml" Requires="v">
                <p:oleObj spid="_x0000_s9243" name="Equation" r:id="rId19" imgW="457200" imgH="291960" progId="Equation.DSMT4">
                  <p:embed/>
                </p:oleObj>
              </mc:Choice>
              <mc:Fallback>
                <p:oleObj name="Equation" r:id="rId19" imgW="45720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86600" y="346306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1724890" y="4170220"/>
          <a:ext cx="1854200" cy="533400"/>
        </p:xfrm>
        <a:graphic>
          <a:graphicData uri="http://schemas.openxmlformats.org/presentationml/2006/ole">
            <mc:AlternateContent xmlns:mc="http://schemas.openxmlformats.org/markup-compatibility/2006">
              <mc:Choice xmlns:v="urn:schemas-microsoft-com:vml" Requires="v">
                <p:oleObj spid="_x0000_s9244" name="Equation" r:id="rId21" imgW="1854000" imgH="533160" progId="Equation.DSMT4">
                  <p:embed/>
                </p:oleObj>
              </mc:Choice>
              <mc:Fallback>
                <p:oleObj name="Equation" r:id="rId21" imgW="1854000" imgH="5331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724890" y="4170220"/>
                        <a:ext cx="1854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3657600" y="4322620"/>
          <a:ext cx="1257300" cy="292100"/>
        </p:xfrm>
        <a:graphic>
          <a:graphicData uri="http://schemas.openxmlformats.org/presentationml/2006/ole">
            <mc:AlternateContent xmlns:mc="http://schemas.openxmlformats.org/markup-compatibility/2006">
              <mc:Choice xmlns:v="urn:schemas-microsoft-com:vml" Requires="v">
                <p:oleObj spid="_x0000_s9245" name="Equation" r:id="rId23" imgW="1257120" imgH="291960" progId="Equation.DSMT4">
                  <p:embed/>
                </p:oleObj>
              </mc:Choice>
              <mc:Fallback>
                <p:oleObj name="Equation" r:id="rId23" imgW="1257120" imgH="2919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657600" y="4322620"/>
                        <a:ext cx="1257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5010150" y="4322620"/>
          <a:ext cx="635000" cy="292100"/>
        </p:xfrm>
        <a:graphic>
          <a:graphicData uri="http://schemas.openxmlformats.org/presentationml/2006/ole">
            <mc:AlternateContent xmlns:mc="http://schemas.openxmlformats.org/markup-compatibility/2006">
              <mc:Choice xmlns:v="urn:schemas-microsoft-com:vml" Requires="v">
                <p:oleObj spid="_x0000_s9246" name="Equation" r:id="rId25" imgW="634680" imgH="291960" progId="Equation.DSMT4">
                  <p:embed/>
                </p:oleObj>
              </mc:Choice>
              <mc:Fallback>
                <p:oleObj name="Equation" r:id="rId25" imgW="634680" imgH="2919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010150" y="432262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1925780" y="5016500"/>
          <a:ext cx="2311400" cy="533400"/>
        </p:xfrm>
        <a:graphic>
          <a:graphicData uri="http://schemas.openxmlformats.org/presentationml/2006/ole">
            <mc:AlternateContent xmlns:mc="http://schemas.openxmlformats.org/markup-compatibility/2006">
              <mc:Choice xmlns:v="urn:schemas-microsoft-com:vml" Requires="v">
                <p:oleObj spid="_x0000_s9247" name="Equation" r:id="rId27" imgW="2311200" imgH="533160" progId="Equation.DSMT4">
                  <p:embed/>
                </p:oleObj>
              </mc:Choice>
              <mc:Fallback>
                <p:oleObj name="Equation" r:id="rId27" imgW="2311200" imgH="5331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925780" y="5016500"/>
                        <a:ext cx="2311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4301835" y="5092700"/>
          <a:ext cx="1892300" cy="469900"/>
        </p:xfrm>
        <a:graphic>
          <a:graphicData uri="http://schemas.openxmlformats.org/presentationml/2006/ole">
            <mc:AlternateContent xmlns:mc="http://schemas.openxmlformats.org/markup-compatibility/2006">
              <mc:Choice xmlns:v="urn:schemas-microsoft-com:vml" Requires="v">
                <p:oleObj spid="_x0000_s9248" name="Equation" r:id="rId29" imgW="1892160" imgH="469800" progId="Equation.DSMT4">
                  <p:embed/>
                </p:oleObj>
              </mc:Choice>
              <mc:Fallback>
                <p:oleObj name="Equation" r:id="rId29" imgW="1892160" imgH="46980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301835" y="5092700"/>
                        <a:ext cx="1892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6255325" y="5168900"/>
          <a:ext cx="1651000" cy="292100"/>
        </p:xfrm>
        <a:graphic>
          <a:graphicData uri="http://schemas.openxmlformats.org/presentationml/2006/ole">
            <mc:AlternateContent xmlns:mc="http://schemas.openxmlformats.org/markup-compatibility/2006">
              <mc:Choice xmlns:v="urn:schemas-microsoft-com:vml" Requires="v">
                <p:oleObj spid="_x0000_s9249" name="Equation" r:id="rId31" imgW="1650960" imgH="291960" progId="Equation.DSMT4">
                  <p:embed/>
                </p:oleObj>
              </mc:Choice>
              <mc:Fallback>
                <p:oleObj name="Equation" r:id="rId31" imgW="1650960" imgH="29196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255325" y="5168900"/>
                        <a:ext cx="165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4" name="Object 18"/>
          <p:cNvGraphicFramePr>
            <a:graphicFrameLocks noChangeAspect="1"/>
          </p:cNvGraphicFramePr>
          <p:nvPr/>
        </p:nvGraphicFramePr>
        <p:xfrm>
          <a:off x="7966360" y="5168900"/>
          <a:ext cx="1028700" cy="292100"/>
        </p:xfrm>
        <a:graphic>
          <a:graphicData uri="http://schemas.openxmlformats.org/presentationml/2006/ole">
            <mc:AlternateContent xmlns:mc="http://schemas.openxmlformats.org/markup-compatibility/2006">
              <mc:Choice xmlns:v="urn:schemas-microsoft-com:vml" Requires="v">
                <p:oleObj spid="_x0000_s9250" name="Equation" r:id="rId33" imgW="1028520" imgH="291960" progId="Equation.DSMT4">
                  <p:embed/>
                </p:oleObj>
              </mc:Choice>
              <mc:Fallback>
                <p:oleObj name="Equation" r:id="rId33" imgW="1028520" imgH="291960" progId="Equation.DSMT4">
                  <p:embed/>
                  <p:pic>
                    <p:nvPicPr>
                      <p:cNvPr id="0" name="Picture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7966360" y="51689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2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2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23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23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923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92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lstStyle/>
          <a:p>
            <a:r>
              <a:rPr lang="en-US" sz="3200" smtClean="0">
                <a:solidFill>
                  <a:schemeClr val="accent1"/>
                </a:solidFill>
              </a:rPr>
              <a:t>Example 7: Nonlinear Function Evaluation</a:t>
            </a:r>
            <a:endParaRPr lang="en-US" sz="3200" smtClean="0"/>
          </a:p>
        </p:txBody>
      </p:sp>
      <p:sp>
        <p:nvSpPr>
          <p:cNvPr id="10245" name="Content Placeholder 2"/>
          <p:cNvSpPr>
            <a:spLocks noGrp="1"/>
          </p:cNvSpPr>
          <p:nvPr>
            <p:ph idx="1"/>
          </p:nvPr>
        </p:nvSpPr>
        <p:spPr>
          <a:xfrm>
            <a:off x="457200" y="1280160"/>
            <a:ext cx="8229600" cy="2332946"/>
          </a:xfrm>
        </p:spPr>
        <p:txBody>
          <a:bodyPr>
            <a:spAutoFit/>
          </a:bodyPr>
          <a:lstStyle/>
          <a:p>
            <a:pPr marL="3175" indent="-3175">
              <a:buFont typeface="Courier New" pitchFamily="49" charset="0"/>
              <a:buNone/>
            </a:pPr>
            <a:r>
              <a:rPr lang="en-US" i="0" dirty="0" smtClean="0">
                <a:solidFill>
                  <a:schemeClr val="tx1"/>
                </a:solidFill>
              </a:rPr>
              <a:t>Given the function         		   with restricted domain </a:t>
            </a:r>
            <a:r>
              <a:rPr lang="en-US" i="1" dirty="0" smtClean="0">
                <a:solidFill>
                  <a:srgbClr val="0000FF"/>
                </a:solidFill>
              </a:rPr>
              <a:t>D</a:t>
            </a:r>
            <a:r>
              <a:rPr lang="en-US" i="0" dirty="0" smtClean="0">
                <a:solidFill>
                  <a:srgbClr val="0000FF"/>
                </a:solidFill>
              </a:rPr>
              <a:t> = {−1, 0, 2, 3}</a:t>
            </a:r>
            <a:r>
              <a:rPr lang="en-US" i="0" dirty="0" smtClean="0">
                <a:solidFill>
                  <a:schemeClr val="tx1"/>
                </a:solidFill>
              </a:rPr>
              <a:t>, write the function as a set of ordered pairs.</a:t>
            </a:r>
          </a:p>
          <a:p>
            <a:pPr marL="3175" indent="-3175">
              <a:buFont typeface="Courier New" pitchFamily="49" charset="0"/>
              <a:buNone/>
            </a:pPr>
            <a:r>
              <a:rPr lang="en-US" b="1" i="0" dirty="0" smtClean="0">
                <a:solidFill>
                  <a:schemeClr val="tx1"/>
                </a:solidFill>
              </a:rPr>
              <a:t>Solution:  </a:t>
            </a:r>
            <a:r>
              <a:rPr lang="en-US" i="0" dirty="0" smtClean="0">
                <a:solidFill>
                  <a:schemeClr val="tx1"/>
                </a:solidFill>
              </a:rPr>
              <a:t>For each </a:t>
            </a:r>
            <a:r>
              <a:rPr lang="en-US" i="1" dirty="0" smtClean="0">
                <a:solidFill>
                  <a:schemeClr val="tx1"/>
                </a:solidFill>
              </a:rPr>
              <a:t>x</a:t>
            </a:r>
            <a:r>
              <a:rPr lang="en-US" i="0" dirty="0" smtClean="0">
                <a:solidFill>
                  <a:schemeClr val="tx1"/>
                </a:solidFill>
              </a:rPr>
              <a:t>-value in </a:t>
            </a:r>
            <a:r>
              <a:rPr lang="en-US" i="1" dirty="0" smtClean="0">
                <a:solidFill>
                  <a:schemeClr val="tx1"/>
                </a:solidFill>
              </a:rPr>
              <a:t>D</a:t>
            </a:r>
            <a:r>
              <a:rPr lang="en-US" i="0" dirty="0" smtClean="0">
                <a:solidFill>
                  <a:schemeClr val="tx1"/>
                </a:solidFill>
              </a:rPr>
              <a:t>, find the corresponding </a:t>
            </a:r>
            <a:r>
              <a:rPr lang="en-US" i="1" dirty="0" smtClean="0">
                <a:solidFill>
                  <a:schemeClr val="tx1"/>
                </a:solidFill>
              </a:rPr>
              <a:t>y</a:t>
            </a:r>
            <a:r>
              <a:rPr lang="en-US" i="0" dirty="0" smtClean="0">
                <a:solidFill>
                  <a:schemeClr val="tx1"/>
                </a:solidFill>
              </a:rPr>
              <a:t>-value by substituting into </a:t>
            </a:r>
            <a:r>
              <a:rPr lang="en-US" i="1" dirty="0" smtClean="0">
                <a:solidFill>
                  <a:schemeClr val="tx1"/>
                </a:solidFill>
              </a:rPr>
              <a:t>f</a:t>
            </a:r>
            <a:r>
              <a:rPr lang="en-US" i="0" dirty="0" smtClean="0">
                <a:solidFill>
                  <a:schemeClr val="tx1"/>
                </a:solidFill>
              </a:rPr>
              <a:t>(</a:t>
            </a:r>
            <a:r>
              <a:rPr lang="en-US" i="1" dirty="0" smtClean="0">
                <a:solidFill>
                  <a:schemeClr val="tx1"/>
                </a:solidFill>
              </a:rPr>
              <a:t>x</a:t>
            </a:r>
            <a:r>
              <a:rPr lang="en-US" i="0" dirty="0" smtClean="0">
                <a:solidFill>
                  <a:schemeClr val="tx1"/>
                </a:solidFill>
              </a:rPr>
              <a:t>). </a:t>
            </a:r>
          </a:p>
        </p:txBody>
      </p:sp>
      <p:graphicFrame>
        <p:nvGraphicFramePr>
          <p:cNvPr id="10242" name="Object 12"/>
          <p:cNvGraphicFramePr>
            <a:graphicFrameLocks noChangeAspect="1"/>
          </p:cNvGraphicFramePr>
          <p:nvPr/>
        </p:nvGraphicFramePr>
        <p:xfrm>
          <a:off x="3281363" y="1316180"/>
          <a:ext cx="2006600" cy="482600"/>
        </p:xfrm>
        <a:graphic>
          <a:graphicData uri="http://schemas.openxmlformats.org/presentationml/2006/ole">
            <mc:AlternateContent xmlns:mc="http://schemas.openxmlformats.org/markup-compatibility/2006">
              <mc:Choice xmlns:v="urn:schemas-microsoft-com:vml" Requires="v">
                <p:oleObj spid="_x0000_s10260" name="Equation" r:id="rId3" imgW="2006280" imgH="482400" progId="Equation.DSMT4">
                  <p:embed/>
                </p:oleObj>
              </mc:Choice>
              <mc:Fallback>
                <p:oleObj name="Equation" r:id="rId3" imgW="2006280" imgH="4824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1363" y="1316180"/>
                        <a:ext cx="2006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9"/>
          <p:cNvGraphicFramePr>
            <a:graphicFrameLocks noChangeAspect="1"/>
          </p:cNvGraphicFramePr>
          <p:nvPr/>
        </p:nvGraphicFramePr>
        <p:xfrm>
          <a:off x="530352" y="5486400"/>
          <a:ext cx="673100" cy="469900"/>
        </p:xfrm>
        <a:graphic>
          <a:graphicData uri="http://schemas.openxmlformats.org/presentationml/2006/ole">
            <mc:AlternateContent xmlns:mc="http://schemas.openxmlformats.org/markup-compatibility/2006">
              <mc:Choice xmlns:v="urn:schemas-microsoft-com:vml" Requires="v">
                <p:oleObj spid="_x0000_s10261" name="Equation" r:id="rId5" imgW="672840" imgH="469800" progId="Equation.DSMT4">
                  <p:embed/>
                </p:oleObj>
              </mc:Choice>
              <mc:Fallback>
                <p:oleObj name="Equation" r:id="rId5" imgW="672840" imgH="46980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5486400"/>
                        <a:ext cx="673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5"/>
          <p:cNvGraphicFramePr>
            <a:graphicFrameLocks noChangeAspect="1"/>
          </p:cNvGraphicFramePr>
          <p:nvPr/>
        </p:nvGraphicFramePr>
        <p:xfrm>
          <a:off x="530352" y="3657600"/>
          <a:ext cx="876300" cy="469900"/>
        </p:xfrm>
        <a:graphic>
          <a:graphicData uri="http://schemas.openxmlformats.org/presentationml/2006/ole">
            <mc:AlternateContent xmlns:mc="http://schemas.openxmlformats.org/markup-compatibility/2006">
              <mc:Choice xmlns:v="urn:schemas-microsoft-com:vml" Requires="v">
                <p:oleObj spid="_x0000_s10262" name="Equation" r:id="rId7" imgW="876240" imgH="469800" progId="Equation.DSMT4">
                  <p:embed/>
                </p:oleObj>
              </mc:Choice>
              <mc:Fallback>
                <p:oleObj name="Equation" r:id="rId7" imgW="8762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3657600"/>
                        <a:ext cx="87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530352" y="4267200"/>
          <a:ext cx="685800" cy="469900"/>
        </p:xfrm>
        <a:graphic>
          <a:graphicData uri="http://schemas.openxmlformats.org/presentationml/2006/ole">
            <mc:AlternateContent xmlns:mc="http://schemas.openxmlformats.org/markup-compatibility/2006">
              <mc:Choice xmlns:v="urn:schemas-microsoft-com:vml" Requires="v">
                <p:oleObj spid="_x0000_s10263" name="Equation" r:id="rId9" imgW="685800" imgH="469800" progId="Equation.DSMT4">
                  <p:embed/>
                </p:oleObj>
              </mc:Choice>
              <mc:Fallback>
                <p:oleObj name="Equation" r:id="rId9" imgW="6858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4267200"/>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530352" y="4876800"/>
          <a:ext cx="673100" cy="469900"/>
        </p:xfrm>
        <a:graphic>
          <a:graphicData uri="http://schemas.openxmlformats.org/presentationml/2006/ole">
            <mc:AlternateContent xmlns:mc="http://schemas.openxmlformats.org/markup-compatibility/2006">
              <mc:Choice xmlns:v="urn:schemas-microsoft-com:vml" Requires="v">
                <p:oleObj spid="_x0000_s10264" name="Equation" r:id="rId11" imgW="672840" imgH="469800" progId="Equation.DSMT4">
                  <p:embed/>
                </p:oleObj>
              </mc:Choice>
              <mc:Fallback>
                <p:oleObj name="Equation" r:id="rId11" imgW="67284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4876800"/>
                        <a:ext cx="67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1524000" y="3581400"/>
          <a:ext cx="1714500" cy="533400"/>
        </p:xfrm>
        <a:graphic>
          <a:graphicData uri="http://schemas.openxmlformats.org/presentationml/2006/ole">
            <mc:AlternateContent xmlns:mc="http://schemas.openxmlformats.org/markup-compatibility/2006">
              <mc:Choice xmlns:v="urn:schemas-microsoft-com:vml" Requires="v">
                <p:oleObj spid="_x0000_s10265" name="Equation" r:id="rId13" imgW="1714320" imgH="533160" progId="Equation.DSMT4">
                  <p:embed/>
                </p:oleObj>
              </mc:Choice>
              <mc:Fallback>
                <p:oleObj name="Equation" r:id="rId13" imgW="1714320" imgH="5331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24000" y="3581400"/>
                        <a:ext cx="1714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332020" y="3732645"/>
          <a:ext cx="1117600" cy="292100"/>
        </p:xfrm>
        <a:graphic>
          <a:graphicData uri="http://schemas.openxmlformats.org/presentationml/2006/ole">
            <mc:AlternateContent xmlns:mc="http://schemas.openxmlformats.org/markup-compatibility/2006">
              <mc:Choice xmlns:v="urn:schemas-microsoft-com:vml" Requires="v">
                <p:oleObj spid="_x0000_s10266" name="Equation" r:id="rId15" imgW="1117440" imgH="291960" progId="Equation.DSMT4">
                  <p:embed/>
                </p:oleObj>
              </mc:Choice>
              <mc:Fallback>
                <p:oleObj name="Equation" r:id="rId15" imgW="111744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32020" y="3732645"/>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4557570" y="3732645"/>
          <a:ext cx="698500" cy="292100"/>
        </p:xfrm>
        <a:graphic>
          <a:graphicData uri="http://schemas.openxmlformats.org/presentationml/2006/ole">
            <mc:AlternateContent xmlns:mc="http://schemas.openxmlformats.org/markup-compatibility/2006">
              <mc:Choice xmlns:v="urn:schemas-microsoft-com:vml" Requires="v">
                <p:oleObj spid="_x0000_s10267" name="Equation" r:id="rId17" imgW="698400" imgH="291960" progId="Equation.DSMT4">
                  <p:embed/>
                </p:oleObj>
              </mc:Choice>
              <mc:Fallback>
                <p:oleObj name="Equation" r:id="rId17" imgW="69840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57570" y="3732645"/>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1295400" y="4267200"/>
          <a:ext cx="1282700" cy="381000"/>
        </p:xfrm>
        <a:graphic>
          <a:graphicData uri="http://schemas.openxmlformats.org/presentationml/2006/ole">
            <mc:AlternateContent xmlns:mc="http://schemas.openxmlformats.org/markup-compatibility/2006">
              <mc:Choice xmlns:v="urn:schemas-microsoft-com:vml" Requires="v">
                <p:oleObj spid="_x0000_s10268" name="Equation" r:id="rId19" imgW="1282680" imgH="380880" progId="Equation.DSMT4">
                  <p:embed/>
                </p:oleObj>
              </mc:Choice>
              <mc:Fallback>
                <p:oleObj name="Equation" r:id="rId19" imgW="1282680" imgH="3808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295400" y="4267200"/>
                        <a:ext cx="1282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2660070" y="4356100"/>
          <a:ext cx="1143000" cy="292100"/>
        </p:xfrm>
        <a:graphic>
          <a:graphicData uri="http://schemas.openxmlformats.org/presentationml/2006/ole">
            <mc:AlternateContent xmlns:mc="http://schemas.openxmlformats.org/markup-compatibility/2006">
              <mc:Choice xmlns:v="urn:schemas-microsoft-com:vml" Requires="v">
                <p:oleObj spid="_x0000_s10269" name="Equation" r:id="rId21" imgW="1143000" imgH="291960" progId="Equation.DSMT4">
                  <p:embed/>
                </p:oleObj>
              </mc:Choice>
              <mc:Fallback>
                <p:oleObj name="Equation" r:id="rId21" imgW="114300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660070" y="435610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nvGraphicFramePr>
        <p:xfrm>
          <a:off x="3885620" y="4356100"/>
          <a:ext cx="876300" cy="292100"/>
        </p:xfrm>
        <a:graphic>
          <a:graphicData uri="http://schemas.openxmlformats.org/presentationml/2006/ole">
            <mc:AlternateContent xmlns:mc="http://schemas.openxmlformats.org/markup-compatibility/2006">
              <mc:Choice xmlns:v="urn:schemas-microsoft-com:vml" Requires="v">
                <p:oleObj spid="_x0000_s10270" name="Equation" r:id="rId23" imgW="876240" imgH="291960" progId="Equation.DSMT4">
                  <p:embed/>
                </p:oleObj>
              </mc:Choice>
              <mc:Fallback>
                <p:oleObj name="Equation" r:id="rId23" imgW="876240" imgH="2919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885620" y="4356100"/>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4" name="Object 14"/>
          <p:cNvGraphicFramePr>
            <a:graphicFrameLocks noChangeAspect="1"/>
          </p:cNvGraphicFramePr>
          <p:nvPr/>
        </p:nvGraphicFramePr>
        <p:xfrm>
          <a:off x="1281545" y="4876800"/>
          <a:ext cx="1270000" cy="381000"/>
        </p:xfrm>
        <a:graphic>
          <a:graphicData uri="http://schemas.openxmlformats.org/presentationml/2006/ole">
            <mc:AlternateContent xmlns:mc="http://schemas.openxmlformats.org/markup-compatibility/2006">
              <mc:Choice xmlns:v="urn:schemas-microsoft-com:vml" Requires="v">
                <p:oleObj spid="_x0000_s10271" name="Equation" r:id="rId25" imgW="1269720" imgH="380880" progId="Equation.DSMT4">
                  <p:embed/>
                </p:oleObj>
              </mc:Choice>
              <mc:Fallback>
                <p:oleObj name="Equation" r:id="rId25" imgW="1269720" imgH="38088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281545" y="4876800"/>
                        <a:ext cx="127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5" name="Object 15"/>
          <p:cNvGraphicFramePr>
            <a:graphicFrameLocks noChangeAspect="1"/>
          </p:cNvGraphicFramePr>
          <p:nvPr/>
        </p:nvGraphicFramePr>
        <p:xfrm>
          <a:off x="2618510" y="4987640"/>
          <a:ext cx="1155700" cy="292100"/>
        </p:xfrm>
        <a:graphic>
          <a:graphicData uri="http://schemas.openxmlformats.org/presentationml/2006/ole">
            <mc:AlternateContent xmlns:mc="http://schemas.openxmlformats.org/markup-compatibility/2006">
              <mc:Choice xmlns:v="urn:schemas-microsoft-com:vml" Requires="v">
                <p:oleObj spid="_x0000_s10272" name="Equation" r:id="rId27" imgW="1155600" imgH="291960" progId="Equation.DSMT4">
                  <p:embed/>
                </p:oleObj>
              </mc:Choice>
              <mc:Fallback>
                <p:oleObj name="Equation" r:id="rId27" imgW="1155600" imgH="2919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618510" y="4987640"/>
                        <a:ext cx="115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6" name="Object 16"/>
          <p:cNvGraphicFramePr>
            <a:graphicFrameLocks noChangeAspect="1"/>
          </p:cNvGraphicFramePr>
          <p:nvPr/>
        </p:nvGraphicFramePr>
        <p:xfrm>
          <a:off x="3863110" y="4987640"/>
          <a:ext cx="698500" cy="292100"/>
        </p:xfrm>
        <a:graphic>
          <a:graphicData uri="http://schemas.openxmlformats.org/presentationml/2006/ole">
            <mc:AlternateContent xmlns:mc="http://schemas.openxmlformats.org/markup-compatibility/2006">
              <mc:Choice xmlns:v="urn:schemas-microsoft-com:vml" Requires="v">
                <p:oleObj spid="_x0000_s10273" name="Equation" r:id="rId29" imgW="698400" imgH="291960" progId="Equation.DSMT4">
                  <p:embed/>
                </p:oleObj>
              </mc:Choice>
              <mc:Fallback>
                <p:oleObj name="Equation" r:id="rId29" imgW="698400" imgH="29196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863110" y="4987640"/>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7" name="Object 17"/>
          <p:cNvGraphicFramePr>
            <a:graphicFrameLocks noChangeAspect="1"/>
          </p:cNvGraphicFramePr>
          <p:nvPr/>
        </p:nvGraphicFramePr>
        <p:xfrm>
          <a:off x="1267690" y="5486400"/>
          <a:ext cx="1270000" cy="381000"/>
        </p:xfrm>
        <a:graphic>
          <a:graphicData uri="http://schemas.openxmlformats.org/presentationml/2006/ole">
            <mc:AlternateContent xmlns:mc="http://schemas.openxmlformats.org/markup-compatibility/2006">
              <mc:Choice xmlns:v="urn:schemas-microsoft-com:vml" Requires="v">
                <p:oleObj spid="_x0000_s10274" name="Equation" r:id="rId31" imgW="1269720" imgH="380880" progId="Equation.DSMT4">
                  <p:embed/>
                </p:oleObj>
              </mc:Choice>
              <mc:Fallback>
                <p:oleObj name="Equation" r:id="rId31" imgW="1269720" imgH="38088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267690" y="5486400"/>
                        <a:ext cx="127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8" name="Object 18"/>
          <p:cNvGraphicFramePr>
            <a:graphicFrameLocks noChangeAspect="1"/>
          </p:cNvGraphicFramePr>
          <p:nvPr/>
        </p:nvGraphicFramePr>
        <p:xfrm>
          <a:off x="2590800" y="5575300"/>
          <a:ext cx="1143000" cy="292100"/>
        </p:xfrm>
        <a:graphic>
          <a:graphicData uri="http://schemas.openxmlformats.org/presentationml/2006/ole">
            <mc:AlternateContent xmlns:mc="http://schemas.openxmlformats.org/markup-compatibility/2006">
              <mc:Choice xmlns:v="urn:schemas-microsoft-com:vml" Requires="v">
                <p:oleObj spid="_x0000_s10275" name="Equation" r:id="rId33" imgW="1143000" imgH="291960" progId="Equation.DSMT4">
                  <p:embed/>
                </p:oleObj>
              </mc:Choice>
              <mc:Fallback>
                <p:oleObj name="Equation" r:id="rId33" imgW="1143000" imgH="291960" progId="Equation.DSMT4">
                  <p:embed/>
                  <p:pic>
                    <p:nvPicPr>
                      <p:cNvPr id="0" name="Picture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2590800" y="557530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9" name="Object 19"/>
          <p:cNvGraphicFramePr>
            <a:graphicFrameLocks noChangeAspect="1"/>
          </p:cNvGraphicFramePr>
          <p:nvPr/>
        </p:nvGraphicFramePr>
        <p:xfrm>
          <a:off x="3800765" y="5581650"/>
          <a:ext cx="685800" cy="279400"/>
        </p:xfrm>
        <a:graphic>
          <a:graphicData uri="http://schemas.openxmlformats.org/presentationml/2006/ole">
            <mc:AlternateContent xmlns:mc="http://schemas.openxmlformats.org/markup-compatibility/2006">
              <mc:Choice xmlns:v="urn:schemas-microsoft-com:vml" Requires="v">
                <p:oleObj spid="_x0000_s10276" name="Equation" r:id="rId35" imgW="685800" imgH="279360" progId="Equation.DSMT4">
                  <p:embed/>
                </p:oleObj>
              </mc:Choice>
              <mc:Fallback>
                <p:oleObj name="Equation" r:id="rId35" imgW="685800" imgH="279360" progId="Equation.DSMT4">
                  <p:embed/>
                  <p:pic>
                    <p:nvPicPr>
                      <p:cNvPr id="0" name="Picture 19"/>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800765" y="55816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2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5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5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5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025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25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0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pPr eaLnBrk="1" hangingPunct="1"/>
            <a:r>
              <a:rPr lang="en-US" sz="3200" smtClean="0">
                <a:solidFill>
                  <a:schemeClr val="accent1"/>
                </a:solidFill>
              </a:rPr>
              <a:t>Objectives</a:t>
            </a:r>
          </a:p>
        </p:txBody>
      </p:sp>
      <p:sp>
        <p:nvSpPr>
          <p:cNvPr id="17411" name="Content Placeholder 2"/>
          <p:cNvSpPr>
            <a:spLocks noGrp="1"/>
          </p:cNvSpPr>
          <p:nvPr>
            <p:ph idx="1"/>
          </p:nvPr>
        </p:nvSpPr>
        <p:spPr>
          <a:xfrm>
            <a:off x="457200" y="1280160"/>
            <a:ext cx="8229600" cy="2936188"/>
          </a:xfrm>
        </p:spPr>
        <p:txBody>
          <a:bodyPr>
            <a:spAutoFit/>
          </a:bodyPr>
          <a:lstStyle/>
          <a:p>
            <a:pPr marL="457200" indent="-457200">
              <a:buFont typeface="Courier New" pitchFamily="49" charset="0"/>
              <a:buChar char="o"/>
            </a:pPr>
            <a:r>
              <a:rPr lang="en-US" i="0" dirty="0" smtClean="0">
                <a:solidFill>
                  <a:schemeClr val="tx1"/>
                </a:solidFill>
              </a:rPr>
              <a:t>Determine whether a relation is or is not a function.</a:t>
            </a:r>
          </a:p>
          <a:p>
            <a:pPr marL="457200" indent="-457200">
              <a:buFont typeface="Courier New" pitchFamily="49" charset="0"/>
              <a:buChar char="o"/>
            </a:pPr>
            <a:r>
              <a:rPr lang="en-US" i="0" dirty="0" smtClean="0">
                <a:solidFill>
                  <a:schemeClr val="tx1"/>
                </a:solidFill>
              </a:rPr>
              <a:t>Find the domain and range of a relation or a function.</a:t>
            </a:r>
          </a:p>
          <a:p>
            <a:pPr marL="457200" indent="-457200">
              <a:buFont typeface="Courier New" pitchFamily="49" charset="0"/>
              <a:buChar char="o"/>
            </a:pPr>
            <a:r>
              <a:rPr lang="en-US" i="0" dirty="0" smtClean="0">
                <a:solidFill>
                  <a:schemeClr val="tx1"/>
                </a:solidFill>
              </a:rPr>
              <a:t>Use the vertical line test to determine whether a graph is or is not the graph of a function.</a:t>
            </a:r>
          </a:p>
          <a:p>
            <a:pPr marL="457200" indent="-457200">
              <a:buFont typeface="Courier New" pitchFamily="49" charset="0"/>
              <a:buChar char="o"/>
            </a:pPr>
            <a:r>
              <a:rPr lang="en-US" i="0" dirty="0" smtClean="0">
                <a:solidFill>
                  <a:schemeClr val="tx1"/>
                </a:solidFill>
              </a:rPr>
              <a:t>Use function notation.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itle 1"/>
          <p:cNvSpPr>
            <a:spLocks noGrp="1"/>
          </p:cNvSpPr>
          <p:nvPr>
            <p:ph type="title"/>
          </p:nvPr>
        </p:nvSpPr>
        <p:spPr/>
        <p:txBody>
          <a:bodyPr>
            <a:normAutofit/>
          </a:bodyPr>
          <a:lstStyle/>
          <a:p>
            <a:pPr>
              <a:lnSpc>
                <a:spcPts val="3000"/>
              </a:lnSpc>
            </a:pPr>
            <a:r>
              <a:rPr lang="en-US" sz="3200" smtClean="0">
                <a:solidFill>
                  <a:schemeClr val="accent1"/>
                </a:solidFill>
              </a:rPr>
              <a:t>Example 7: Nonlinear Function Evaluation (cont.)</a:t>
            </a:r>
            <a:endParaRPr lang="en-US" sz="3200" smtClean="0"/>
          </a:p>
        </p:txBody>
      </p:sp>
      <p:sp>
        <p:nvSpPr>
          <p:cNvPr id="11269" name="Content Placeholder 2"/>
          <p:cNvSpPr>
            <a:spLocks noGrp="1"/>
          </p:cNvSpPr>
          <p:nvPr>
            <p:ph idx="1"/>
          </p:nvPr>
        </p:nvSpPr>
        <p:spPr/>
        <p:txBody>
          <a:bodyPr/>
          <a:lstStyle/>
          <a:p>
            <a:pPr marL="3175" indent="-3175">
              <a:buFont typeface="Courier New" pitchFamily="49" charset="0"/>
              <a:buNone/>
            </a:pPr>
            <a:r>
              <a:rPr lang="en-US" i="0" dirty="0" smtClean="0">
                <a:solidFill>
                  <a:schemeClr val="tx1"/>
                </a:solidFill>
              </a:rPr>
              <a:t>So the function can be written as the following set of ordered pairs: </a:t>
            </a:r>
          </a:p>
          <a:p>
            <a:pPr marL="3175" indent="-3175">
              <a:buFont typeface="Courier New" pitchFamily="49" charset="0"/>
              <a:buNone/>
            </a:pPr>
            <a:endParaRPr lang="en-US" b="1" i="0" dirty="0" smtClean="0">
              <a:solidFill>
                <a:schemeClr val="tx1"/>
              </a:solidFill>
            </a:endParaRPr>
          </a:p>
          <a:p>
            <a:pPr marL="3175" indent="-3175">
              <a:buFont typeface="Courier New" pitchFamily="49" charset="0"/>
              <a:buNone/>
            </a:pPr>
            <a:endParaRPr lang="en-US" b="1" i="0" dirty="0" smtClean="0">
              <a:solidFill>
                <a:schemeClr val="tx1"/>
              </a:solidFill>
            </a:endParaRPr>
          </a:p>
        </p:txBody>
      </p:sp>
      <p:graphicFrame>
        <p:nvGraphicFramePr>
          <p:cNvPr id="11267" name="Object 10"/>
          <p:cNvGraphicFramePr>
            <a:graphicFrameLocks noChangeAspect="1"/>
          </p:cNvGraphicFramePr>
          <p:nvPr/>
        </p:nvGraphicFramePr>
        <p:xfrm>
          <a:off x="2165350" y="2438400"/>
          <a:ext cx="4813300" cy="520700"/>
        </p:xfrm>
        <a:graphic>
          <a:graphicData uri="http://schemas.openxmlformats.org/presentationml/2006/ole">
            <mc:AlternateContent xmlns:mc="http://schemas.openxmlformats.org/markup-compatibility/2006">
              <mc:Choice xmlns:v="urn:schemas-microsoft-com:vml" Requires="v">
                <p:oleObj spid="_x0000_s11268" name="Equation" r:id="rId3" imgW="4813200" imgH="520560" progId="Equation.DSMT4">
                  <p:embed/>
                </p:oleObj>
              </mc:Choice>
              <mc:Fallback>
                <p:oleObj name="Equation" r:id="rId3" imgW="4813200" imgH="52056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5350" y="2438400"/>
                        <a:ext cx="48133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smtClean="0">
                <a:solidFill>
                  <a:schemeClr val="accent1"/>
                </a:solidFill>
              </a:rPr>
              <a:t>Practice Problems</a:t>
            </a:r>
          </a:p>
        </p:txBody>
      </p:sp>
      <p:sp>
        <p:nvSpPr>
          <p:cNvPr id="5" name="Content Placeholder 4"/>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457200" indent="-457200">
              <a:defRPr/>
            </a:pPr>
            <a:r>
              <a:rPr lang="en-US" b="1" dirty="0" smtClean="0">
                <a:solidFill>
                  <a:srgbClr val="000000"/>
                </a:solidFill>
              </a:rPr>
              <a:t>1.</a:t>
            </a:r>
            <a:r>
              <a:rPr lang="en-US" dirty="0" smtClean="0">
                <a:solidFill>
                  <a:srgbClr val="000000"/>
                </a:solidFill>
              </a:rPr>
              <a:t>	State the domain and range of the relation { (1, 2), (3, 4), (5, 6) }.  Is the relation a function? </a:t>
            </a:r>
          </a:p>
          <a:p>
            <a:pPr marL="457200" indent="-457200">
              <a:defRPr/>
            </a:pPr>
            <a:r>
              <a:rPr lang="en-US" b="1" dirty="0" smtClean="0">
                <a:solidFill>
                  <a:srgbClr val="000000"/>
                </a:solidFill>
              </a:rPr>
              <a:t>2.</a:t>
            </a:r>
            <a:r>
              <a:rPr lang="en-US" dirty="0" smtClean="0">
                <a:solidFill>
                  <a:srgbClr val="000000"/>
                </a:solidFill>
              </a:rPr>
              <a:t>	Write the function as a set of ordered pairs given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 2</a:t>
            </a:r>
            <a:r>
              <a:rPr lang="en-US" i="1" dirty="0" smtClean="0">
                <a:solidFill>
                  <a:srgbClr val="000000"/>
                </a:solidFill>
              </a:rPr>
              <a:t>x</a:t>
            </a:r>
            <a:r>
              <a:rPr lang="en-US" dirty="0" smtClean="0">
                <a:solidFill>
                  <a:srgbClr val="000000"/>
                </a:solidFill>
              </a:rPr>
              <a:t> − 5 and </a:t>
            </a:r>
            <a:r>
              <a:rPr lang="en-US" i="1" dirty="0" smtClean="0">
                <a:solidFill>
                  <a:srgbClr val="000000"/>
                </a:solidFill>
              </a:rPr>
              <a:t>D</a:t>
            </a:r>
            <a:r>
              <a:rPr lang="en-US" dirty="0" smtClean="0">
                <a:solidFill>
                  <a:srgbClr val="000000"/>
                </a:solidFill>
              </a:rPr>
              <a:t> = { −4, 0, 2, 3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p:cNvSpPr>
          <p:nvPr>
            <p:ph type="title"/>
          </p:nvPr>
        </p:nvSpPr>
        <p:spPr>
          <a:prstGeom prst="rect">
            <a:avLst/>
          </a:prstGeom>
        </p:spPr>
        <p:txBody>
          <a:bodyPr/>
          <a:lstStyle/>
          <a:p>
            <a:r>
              <a:rPr lang="en-US" sz="3200" smtClean="0">
                <a:solidFill>
                  <a:schemeClr val="accent1"/>
                </a:solidFill>
              </a:rPr>
              <a:t>Practice Problem Answers</a:t>
            </a:r>
          </a:p>
        </p:txBody>
      </p:sp>
      <p:sp>
        <p:nvSpPr>
          <p:cNvPr id="12292" name="Rectangle 3"/>
          <p:cNvSpPr>
            <a:spLocks noGrp="1"/>
          </p:cNvSpPr>
          <p:nvPr>
            <p:ph idx="1"/>
          </p:nvPr>
        </p:nvSpPr>
        <p:spPr>
          <a:prstGeom prst="rect">
            <a:avLst/>
          </a:prstGeom>
        </p:spPr>
        <p:txBody>
          <a:bodyPr/>
          <a:lstStyle/>
          <a:p>
            <a:pPr>
              <a:buFont typeface="Courier New" pitchFamily="49" charset="0"/>
              <a:buNone/>
            </a:pPr>
            <a:endParaRPr lang="en-US" smtClean="0">
              <a:solidFill>
                <a:srgbClr val="FF0000"/>
              </a:solidFill>
            </a:endParaRPr>
          </a:p>
          <a:p>
            <a:pPr>
              <a:buFont typeface="Courier New" pitchFamily="49" charset="0"/>
              <a:buNone/>
            </a:pPr>
            <a:endParaRPr lang="en-US" smtClean="0">
              <a:solidFill>
                <a:srgbClr val="FF0000"/>
              </a:solidFill>
            </a:endParaRPr>
          </a:p>
        </p:txBody>
      </p:sp>
      <p:graphicFrame>
        <p:nvGraphicFramePr>
          <p:cNvPr id="12290" name="Object 4"/>
          <p:cNvGraphicFramePr>
            <a:graphicFrameLocks noChangeAspect="1"/>
          </p:cNvGraphicFramePr>
          <p:nvPr/>
        </p:nvGraphicFramePr>
        <p:xfrm>
          <a:off x="536575" y="1279525"/>
          <a:ext cx="6654800" cy="1104900"/>
        </p:xfrm>
        <a:graphic>
          <a:graphicData uri="http://schemas.openxmlformats.org/presentationml/2006/ole">
            <mc:AlternateContent xmlns:mc="http://schemas.openxmlformats.org/markup-compatibility/2006">
              <mc:Choice xmlns:v="urn:schemas-microsoft-com:vml" Requires="v">
                <p:oleObj spid="_x0000_s12291" name="Equation" r:id="rId3" imgW="6654600" imgH="1104840" progId="Equation.DSMT4">
                  <p:embed/>
                </p:oleObj>
              </mc:Choice>
              <mc:Fallback>
                <p:oleObj name="Equation" r:id="rId3" imgW="6654600" imgH="11048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575" y="1279525"/>
                        <a:ext cx="6654800" cy="1104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smtClean="0">
                <a:solidFill>
                  <a:schemeClr val="accent1"/>
                </a:solidFill>
              </a:rPr>
              <a:t>Introduction to Functions</a:t>
            </a:r>
          </a:p>
        </p:txBody>
      </p:sp>
      <p:sp>
        <p:nvSpPr>
          <p:cNvPr id="4" name="Content Placeholder 3"/>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marL="23813" indent="-23813" algn="ctr" eaLnBrk="0" hangingPunct="0">
              <a:defRPr/>
            </a:pPr>
            <a:r>
              <a:rPr lang="en-US" b="1" dirty="0" smtClean="0">
                <a:solidFill>
                  <a:srgbClr val="000000"/>
                </a:solidFill>
              </a:rPr>
              <a:t>Relation</a:t>
            </a:r>
            <a:endParaRPr lang="en-US" dirty="0" smtClean="0">
              <a:solidFill>
                <a:srgbClr val="000000"/>
              </a:solidFill>
            </a:endParaRPr>
          </a:p>
          <a:p>
            <a:pPr>
              <a:defRPr/>
            </a:pPr>
            <a:r>
              <a:rPr lang="en-US" dirty="0" smtClean="0">
                <a:solidFill>
                  <a:srgbClr val="000000"/>
                </a:solidFill>
              </a:rPr>
              <a:t>A </a:t>
            </a:r>
            <a:r>
              <a:rPr lang="en-US" b="1" dirty="0" smtClean="0">
                <a:solidFill>
                  <a:srgbClr val="C00000"/>
                </a:solidFill>
              </a:rPr>
              <a:t>relation</a:t>
            </a:r>
            <a:r>
              <a:rPr lang="en-US" dirty="0" smtClean="0">
                <a:solidFill>
                  <a:srgbClr val="000000"/>
                </a:solidFill>
              </a:rPr>
              <a:t> is a set of ordered pairs.</a:t>
            </a:r>
          </a:p>
          <a:p>
            <a:pPr>
              <a:defRPr/>
            </a:pPr>
            <a:r>
              <a:rPr lang="en-US" dirty="0" smtClean="0">
                <a:solidFill>
                  <a:srgbClr val="000000"/>
                </a:solidFill>
              </a:rPr>
              <a:t>The </a:t>
            </a:r>
            <a:r>
              <a:rPr lang="en-US" b="1" dirty="0" smtClean="0">
                <a:solidFill>
                  <a:srgbClr val="C00000"/>
                </a:solidFill>
              </a:rPr>
              <a:t>domain</a:t>
            </a:r>
            <a:r>
              <a:rPr lang="en-US" dirty="0" smtClean="0">
                <a:solidFill>
                  <a:srgbClr val="C00000"/>
                </a:solidFill>
              </a:rPr>
              <a:t>, </a:t>
            </a:r>
            <a:r>
              <a:rPr lang="en-US" b="1" i="1" dirty="0" smtClean="0">
                <a:solidFill>
                  <a:srgbClr val="C00000"/>
                </a:solidFill>
              </a:rPr>
              <a:t>D</a:t>
            </a:r>
            <a:r>
              <a:rPr lang="en-US" dirty="0" smtClean="0">
                <a:solidFill>
                  <a:srgbClr val="C00000"/>
                </a:solidFill>
              </a:rPr>
              <a:t>,</a:t>
            </a:r>
            <a:r>
              <a:rPr lang="en-US" dirty="0" smtClean="0">
                <a:solidFill>
                  <a:srgbClr val="000000"/>
                </a:solidFill>
              </a:rPr>
              <a:t> of a relation is the set of all first coordinates in the relation.</a:t>
            </a:r>
          </a:p>
          <a:p>
            <a:pPr>
              <a:defRPr/>
            </a:pPr>
            <a:r>
              <a:rPr lang="en-US" dirty="0" smtClean="0">
                <a:solidFill>
                  <a:srgbClr val="000000"/>
                </a:solidFill>
              </a:rPr>
              <a:t>The </a:t>
            </a:r>
            <a:r>
              <a:rPr lang="en-US" b="1" dirty="0" smtClean="0">
                <a:solidFill>
                  <a:srgbClr val="C00000"/>
                </a:solidFill>
              </a:rPr>
              <a:t>range</a:t>
            </a:r>
            <a:r>
              <a:rPr lang="en-US" dirty="0" smtClean="0">
                <a:solidFill>
                  <a:srgbClr val="C00000"/>
                </a:solidFill>
              </a:rPr>
              <a:t>, </a:t>
            </a:r>
            <a:r>
              <a:rPr lang="en-US" b="1" i="1" dirty="0" smtClean="0">
                <a:solidFill>
                  <a:srgbClr val="C00000"/>
                </a:solidFill>
              </a:rPr>
              <a:t>R</a:t>
            </a:r>
            <a:r>
              <a:rPr lang="en-US" dirty="0" smtClean="0">
                <a:solidFill>
                  <a:srgbClr val="C00000"/>
                </a:solidFill>
              </a:rPr>
              <a:t>,</a:t>
            </a:r>
            <a:r>
              <a:rPr lang="en-US" dirty="0" smtClean="0">
                <a:solidFill>
                  <a:srgbClr val="000000"/>
                </a:solidFill>
              </a:rPr>
              <a:t> of a relation is the set of all second coordinates in the relation.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p:cNvSpPr>
          <p:nvPr>
            <p:ph type="title"/>
          </p:nvPr>
        </p:nvSpPr>
        <p:spPr>
          <a:prstGeom prst="rect">
            <a:avLst/>
          </a:prstGeom>
        </p:spPr>
        <p:txBody>
          <a:bodyPr/>
          <a:lstStyle/>
          <a:p>
            <a:r>
              <a:rPr lang="en-US" sz="3200" smtClean="0">
                <a:solidFill>
                  <a:schemeClr val="accent1"/>
                </a:solidFill>
              </a:rPr>
              <a:t>Example 1: Finding the Domain and Range</a:t>
            </a:r>
            <a:endParaRPr lang="en-US" sz="3200" i="1" smtClean="0">
              <a:solidFill>
                <a:schemeClr val="accent1"/>
              </a:solidFill>
            </a:endParaRPr>
          </a:p>
        </p:txBody>
      </p:sp>
      <p:sp>
        <p:nvSpPr>
          <p:cNvPr id="1029" name="Rectangle 3"/>
          <p:cNvSpPr>
            <a:spLocks noGrp="1"/>
          </p:cNvSpPr>
          <p:nvPr>
            <p:ph idx="1"/>
          </p:nvPr>
        </p:nvSpPr>
        <p:spPr>
          <a:xfrm>
            <a:off x="457200" y="1280160"/>
            <a:ext cx="8229600" cy="4435060"/>
          </a:xfrm>
          <a:prstGeom prst="rect">
            <a:avLst/>
          </a:prstGeom>
        </p:spPr>
        <p:txBody>
          <a:bodyPr>
            <a:spAutoFit/>
          </a:bodyPr>
          <a:lstStyle/>
          <a:p>
            <a:pPr marL="23813" indent="-23813">
              <a:buFont typeface="Courier New" pitchFamily="49" charset="0"/>
              <a:buNone/>
            </a:pPr>
            <a:r>
              <a:rPr lang="en-US" i="0" dirty="0" smtClean="0">
                <a:solidFill>
                  <a:schemeClr val="tx1"/>
                </a:solidFill>
              </a:rPr>
              <a:t>Find the domain and range for each of the following relations.</a:t>
            </a:r>
          </a:p>
          <a:p>
            <a:pPr marL="23813" indent="-23813">
              <a:buFont typeface="Courier New" pitchFamily="49" charset="0"/>
              <a:buNone/>
            </a:pPr>
            <a:endParaRPr lang="en-US" i="0" dirty="0" smtClean="0">
              <a:solidFill>
                <a:schemeClr val="tx1"/>
              </a:solidFill>
            </a:endParaRPr>
          </a:p>
          <a:p>
            <a:pPr marL="23813" indent="-23813">
              <a:lnSpc>
                <a:spcPct val="150000"/>
              </a:lnSpc>
              <a:buFont typeface="Courier New" pitchFamily="49" charset="0"/>
              <a:buNone/>
            </a:pPr>
            <a:r>
              <a:rPr lang="en-US" b="1" i="0" dirty="0" smtClean="0">
                <a:solidFill>
                  <a:schemeClr val="tx1"/>
                </a:solidFill>
              </a:rPr>
              <a:t>Solution:</a:t>
            </a:r>
          </a:p>
          <a:p>
            <a:pPr marL="23813" indent="-23813">
              <a:spcBef>
                <a:spcPts val="600"/>
              </a:spcBef>
              <a:buFont typeface="Courier New" pitchFamily="49" charset="0"/>
              <a:buNone/>
            </a:pPr>
            <a:r>
              <a:rPr lang="en-US" i="0" dirty="0" smtClean="0">
                <a:solidFill>
                  <a:schemeClr val="tx1"/>
                </a:solidFill>
              </a:rPr>
              <a:t>Note that 6 is listed only once in the domain even though it appears in two ordered pairs. The numbers may be listed in any order in both the domain and range. We have listed them in order here for convenience only.</a:t>
            </a:r>
          </a:p>
        </p:txBody>
      </p:sp>
      <p:graphicFrame>
        <p:nvGraphicFramePr>
          <p:cNvPr id="1026" name="Object 5"/>
          <p:cNvGraphicFramePr>
            <a:graphicFrameLocks noChangeAspect="1"/>
          </p:cNvGraphicFramePr>
          <p:nvPr/>
        </p:nvGraphicFramePr>
        <p:xfrm>
          <a:off x="528638" y="2286000"/>
          <a:ext cx="5816600" cy="546100"/>
        </p:xfrm>
        <a:graphic>
          <a:graphicData uri="http://schemas.openxmlformats.org/presentationml/2006/ole">
            <mc:AlternateContent xmlns:mc="http://schemas.openxmlformats.org/markup-compatibility/2006">
              <mc:Choice xmlns:v="urn:schemas-microsoft-com:vml" Requires="v">
                <p:oleObj spid="_x0000_s1029" name="Equation" r:id="rId3" imgW="5816520" imgH="545760" progId="Equation.DSMT4">
                  <p:embed/>
                </p:oleObj>
              </mc:Choice>
              <mc:Fallback>
                <p:oleObj name="Equation" r:id="rId3" imgW="5816520" imgH="54576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638" y="2286000"/>
                        <a:ext cx="58166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6"/>
          <p:cNvGraphicFramePr>
            <a:graphicFrameLocks noChangeAspect="1"/>
          </p:cNvGraphicFramePr>
          <p:nvPr/>
        </p:nvGraphicFramePr>
        <p:xfrm>
          <a:off x="2071255" y="2951162"/>
          <a:ext cx="2400300" cy="469900"/>
        </p:xfrm>
        <a:graphic>
          <a:graphicData uri="http://schemas.openxmlformats.org/presentationml/2006/ole">
            <mc:AlternateContent xmlns:mc="http://schemas.openxmlformats.org/markup-compatibility/2006">
              <mc:Choice xmlns:v="urn:schemas-microsoft-com:vml" Requires="v">
                <p:oleObj spid="_x0000_s1030" name="Equation" r:id="rId5" imgW="2400120" imgH="469800" progId="Equation.DSMT4">
                  <p:embed/>
                </p:oleObj>
              </mc:Choice>
              <mc:Fallback>
                <p:oleObj name="Equation" r:id="rId5" imgW="2400120" imgH="4698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71255" y="2951162"/>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p:cNvGraphicFramePr>
            <a:graphicFrameLocks noChangeAspect="1"/>
          </p:cNvGraphicFramePr>
          <p:nvPr/>
        </p:nvGraphicFramePr>
        <p:xfrm>
          <a:off x="4465205" y="2951162"/>
          <a:ext cx="2438400" cy="469900"/>
        </p:xfrm>
        <a:graphic>
          <a:graphicData uri="http://schemas.openxmlformats.org/presentationml/2006/ole">
            <mc:AlternateContent xmlns:mc="http://schemas.openxmlformats.org/markup-compatibility/2006">
              <mc:Choice xmlns:v="urn:schemas-microsoft-com:vml" Requires="v">
                <p:oleObj spid="_x0000_s1031" name="Equation" r:id="rId7" imgW="2438280" imgH="469800" progId="Equation.DSMT4">
                  <p:embed/>
                </p:oleObj>
              </mc:Choice>
              <mc:Fallback>
                <p:oleObj name="Equation" r:id="rId7" imgW="243828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65205" y="2951162"/>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p:cNvSpPr>
          <p:nvPr>
            <p:ph type="title"/>
          </p:nvPr>
        </p:nvSpPr>
        <p:spPr>
          <a:prstGeom prst="rect">
            <a:avLst/>
          </a:prstGeom>
        </p:spPr>
        <p:txBody>
          <a:bodyPr/>
          <a:lstStyle/>
          <a:p>
            <a:pPr>
              <a:lnSpc>
                <a:spcPts val="3000"/>
              </a:lnSpc>
            </a:pPr>
            <a:r>
              <a:rPr lang="en-US" sz="3200" smtClean="0">
                <a:solidFill>
                  <a:schemeClr val="accent1"/>
                </a:solidFill>
              </a:rPr>
              <a:t>Example 1: Finding the Domain and Range (cont.)</a:t>
            </a:r>
          </a:p>
        </p:txBody>
      </p:sp>
      <p:graphicFrame>
        <p:nvGraphicFramePr>
          <p:cNvPr id="2" name="Object 3"/>
          <p:cNvGraphicFramePr>
            <a:graphicFrameLocks noChangeAspect="1"/>
          </p:cNvGraphicFramePr>
          <p:nvPr/>
        </p:nvGraphicFramePr>
        <p:xfrm>
          <a:off x="530352" y="1280160"/>
          <a:ext cx="5600700" cy="520700"/>
        </p:xfrm>
        <a:graphic>
          <a:graphicData uri="http://schemas.openxmlformats.org/presentationml/2006/ole">
            <mc:AlternateContent xmlns:mc="http://schemas.openxmlformats.org/markup-compatibility/2006">
              <mc:Choice xmlns:v="urn:schemas-microsoft-com:vml" Requires="v">
                <p:oleObj spid="_x0000_s2055" name="Equation" r:id="rId3" imgW="5600520" imgH="520560" progId="Equation.DSMT4">
                  <p:embed/>
                </p:oleObj>
              </mc:Choice>
              <mc:Fallback>
                <p:oleObj name="Equation" r:id="rId3" imgW="5600520" imgH="520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56007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530352" y="2133600"/>
          <a:ext cx="1358900" cy="393700"/>
        </p:xfrm>
        <a:graphic>
          <a:graphicData uri="http://schemas.openxmlformats.org/presentationml/2006/ole">
            <mc:AlternateContent xmlns:mc="http://schemas.openxmlformats.org/markup-compatibility/2006">
              <mc:Choice xmlns:v="urn:schemas-microsoft-com:vml" Requires="v">
                <p:oleObj spid="_x0000_s2056" name="Equation" r:id="rId5" imgW="1358640" imgH="393480" progId="Equation.DSMT4">
                  <p:embed/>
                </p:oleObj>
              </mc:Choice>
              <mc:Fallback>
                <p:oleObj name="Equation" r:id="rId5" imgW="135864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133600"/>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133600" y="2098675"/>
          <a:ext cx="2781300" cy="469900"/>
        </p:xfrm>
        <a:graphic>
          <a:graphicData uri="http://schemas.openxmlformats.org/presentationml/2006/ole">
            <mc:AlternateContent xmlns:mc="http://schemas.openxmlformats.org/markup-compatibility/2006">
              <mc:Choice xmlns:v="urn:schemas-microsoft-com:vml" Requires="v">
                <p:oleObj spid="_x0000_s2057" name="Equation" r:id="rId7" imgW="2781000" imgH="469800" progId="Equation.DSMT4">
                  <p:embed/>
                </p:oleObj>
              </mc:Choice>
              <mc:Fallback>
                <p:oleObj name="Equation" r:id="rId7" imgW="27810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2098675"/>
                        <a:ext cx="278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4864100" y="2103120"/>
          <a:ext cx="1841500" cy="469900"/>
        </p:xfrm>
        <a:graphic>
          <a:graphicData uri="http://schemas.openxmlformats.org/presentationml/2006/ole">
            <mc:AlternateContent xmlns:mc="http://schemas.openxmlformats.org/markup-compatibility/2006">
              <mc:Choice xmlns:v="urn:schemas-microsoft-com:vml" Requires="v">
                <p:oleObj spid="_x0000_s2058" name="Equation" r:id="rId9" imgW="1841400" imgH="469800" progId="Equation.DSMT4">
                  <p:embed/>
                </p:oleObj>
              </mc:Choice>
              <mc:Fallback>
                <p:oleObj name="Equation" r:id="rId9" imgW="18414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64100" y="2103120"/>
                        <a:ext cx="1841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z="3200" smtClean="0">
                <a:solidFill>
                  <a:schemeClr val="accent1"/>
                </a:solidFill>
              </a:rPr>
              <a:t>Introduction to Functions</a:t>
            </a:r>
            <a:endParaRPr lang="en-US" sz="3200" i="1" smtClean="0"/>
          </a:p>
        </p:txBody>
      </p:sp>
      <p:sp>
        <p:nvSpPr>
          <p:cNvPr id="5" name="Content Placeholder 4"/>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marL="23813" indent="-23813" algn="ctr" eaLnBrk="0" hangingPunct="0">
              <a:defRPr/>
            </a:pPr>
            <a:r>
              <a:rPr lang="en-US" b="1" dirty="0" smtClean="0">
                <a:solidFill>
                  <a:srgbClr val="000000"/>
                </a:solidFill>
              </a:rPr>
              <a:t>Function</a:t>
            </a:r>
            <a:endParaRPr lang="en-US" dirty="0" smtClean="0">
              <a:solidFill>
                <a:srgbClr val="000000"/>
              </a:solidFill>
            </a:endParaRPr>
          </a:p>
          <a:p>
            <a:pPr>
              <a:defRPr/>
            </a:pPr>
            <a:r>
              <a:rPr lang="en-US" dirty="0" smtClean="0">
                <a:solidFill>
                  <a:srgbClr val="000000"/>
                </a:solidFill>
              </a:rPr>
              <a:t>A </a:t>
            </a:r>
            <a:r>
              <a:rPr lang="en-US" b="1" dirty="0" smtClean="0">
                <a:solidFill>
                  <a:srgbClr val="C00000"/>
                </a:solidFill>
              </a:rPr>
              <a:t>function</a:t>
            </a:r>
            <a:r>
              <a:rPr lang="en-US" dirty="0" smtClean="0">
                <a:solidFill>
                  <a:srgbClr val="000000"/>
                </a:solidFill>
              </a:rPr>
              <a:t> is a relation in which each domain element has exactly one corresponding range element. </a:t>
            </a:r>
          </a:p>
          <a:p>
            <a:pPr>
              <a:defRPr/>
            </a:pPr>
            <a:r>
              <a:rPr lang="en-US" dirty="0" smtClean="0">
                <a:solidFill>
                  <a:srgbClr val="000000"/>
                </a:solidFill>
              </a:rPr>
              <a:t>				OR</a:t>
            </a:r>
          </a:p>
          <a:p>
            <a:pPr>
              <a:defRPr/>
            </a:pPr>
            <a:r>
              <a:rPr lang="en-US" dirty="0" smtClean="0">
                <a:solidFill>
                  <a:srgbClr val="000000"/>
                </a:solidFill>
              </a:rPr>
              <a:t>A </a:t>
            </a:r>
            <a:r>
              <a:rPr lang="en-US" b="1" dirty="0" smtClean="0">
                <a:solidFill>
                  <a:srgbClr val="C00000"/>
                </a:solidFill>
              </a:rPr>
              <a:t>function</a:t>
            </a:r>
            <a:r>
              <a:rPr lang="en-US" dirty="0" smtClean="0">
                <a:solidFill>
                  <a:srgbClr val="000000"/>
                </a:solidFill>
              </a:rPr>
              <a:t> is a relation in which each domain element occurs only once.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p:cNvSpPr>
          <p:nvPr>
            <p:ph type="title"/>
          </p:nvPr>
        </p:nvSpPr>
        <p:spPr>
          <a:prstGeom prst="rect">
            <a:avLst/>
          </a:prstGeom>
        </p:spPr>
        <p:txBody>
          <a:bodyPr/>
          <a:lstStyle/>
          <a:p>
            <a:r>
              <a:rPr lang="en-US" sz="3200" smtClean="0">
                <a:solidFill>
                  <a:schemeClr val="accent1"/>
                </a:solidFill>
              </a:rPr>
              <a:t>Example 2: Determining Functions</a:t>
            </a:r>
          </a:p>
        </p:txBody>
      </p:sp>
      <p:sp>
        <p:nvSpPr>
          <p:cNvPr id="3078" name="Rectangle 3"/>
          <p:cNvSpPr>
            <a:spLocks noGrp="1"/>
          </p:cNvSpPr>
          <p:nvPr>
            <p:ph idx="1"/>
          </p:nvPr>
        </p:nvSpPr>
        <p:spPr>
          <a:xfrm>
            <a:off x="457200" y="1280160"/>
            <a:ext cx="8229600" cy="4918269"/>
          </a:xfrm>
          <a:prstGeom prst="rect">
            <a:avLst/>
          </a:prstGeom>
        </p:spPr>
        <p:txBody>
          <a:bodyPr>
            <a:spAutoFit/>
          </a:bodyPr>
          <a:lstStyle/>
          <a:p>
            <a:pPr marL="23813" indent="-23813">
              <a:buFont typeface="Courier New" pitchFamily="49" charset="0"/>
              <a:buNone/>
              <a:tabLst>
                <a:tab pos="457200" algn="l"/>
              </a:tabLst>
            </a:pPr>
            <a:r>
              <a:rPr lang="en-US" i="0" dirty="0" smtClean="0">
                <a:solidFill>
                  <a:schemeClr val="tx1"/>
                </a:solidFill>
              </a:rPr>
              <a:t>Determine whether each of the following relations is or is not a function.</a:t>
            </a:r>
          </a:p>
          <a:p>
            <a:pPr marL="23813" indent="-23813" algn="just">
              <a:buFont typeface="Courier New" pitchFamily="49" charset="0"/>
              <a:buNone/>
              <a:tabLst>
                <a:tab pos="457200" algn="l"/>
              </a:tabLst>
            </a:pPr>
            <a:endParaRPr lang="en-US" i="0" dirty="0" smtClean="0">
              <a:solidFill>
                <a:schemeClr val="tx1"/>
              </a:solidFill>
            </a:endParaRPr>
          </a:p>
          <a:p>
            <a:pPr marL="23813" indent="-23813" algn="just">
              <a:buFont typeface="Courier New" pitchFamily="49" charset="0"/>
              <a:buNone/>
              <a:tabLst>
                <a:tab pos="457200" algn="l"/>
              </a:tabLst>
            </a:pPr>
            <a:r>
              <a:rPr lang="en-US" b="1" i="0" dirty="0" smtClean="0">
                <a:solidFill>
                  <a:schemeClr val="tx1"/>
                </a:solidFill>
              </a:rPr>
              <a:t>Solution:</a:t>
            </a:r>
            <a:r>
              <a:rPr lang="en-US" i="0" dirty="0" smtClean="0">
                <a:solidFill>
                  <a:schemeClr val="tx1"/>
                </a:solidFill>
              </a:rPr>
              <a:t> </a:t>
            </a:r>
          </a:p>
          <a:p>
            <a:pPr marL="23813" indent="-23813">
              <a:buFont typeface="Courier New" pitchFamily="49" charset="0"/>
              <a:buNone/>
              <a:tabLst>
                <a:tab pos="457200" algn="l"/>
              </a:tabLst>
            </a:pPr>
            <a:r>
              <a:rPr lang="en-US" i="1" dirty="0" smtClean="0">
                <a:solidFill>
                  <a:srgbClr val="FF0000"/>
                </a:solidFill>
              </a:rPr>
              <a:t>r</a:t>
            </a:r>
            <a:r>
              <a:rPr lang="en-US" i="0" dirty="0" smtClean="0">
                <a:solidFill>
                  <a:srgbClr val="FF0000"/>
                </a:solidFill>
              </a:rPr>
              <a:t> is </a:t>
            </a:r>
            <a:r>
              <a:rPr lang="en-US" b="1" i="0" dirty="0" smtClean="0">
                <a:solidFill>
                  <a:srgbClr val="FF0000"/>
                </a:solidFill>
              </a:rPr>
              <a:t>not</a:t>
            </a:r>
            <a:r>
              <a:rPr lang="en-US" i="0" dirty="0" smtClean="0">
                <a:solidFill>
                  <a:srgbClr val="FF0000"/>
                </a:solidFill>
              </a:rPr>
              <a:t> a function. </a:t>
            </a:r>
            <a:r>
              <a:rPr lang="en-US" i="0" dirty="0" smtClean="0">
                <a:solidFill>
                  <a:schemeClr val="tx1"/>
                </a:solidFill>
              </a:rPr>
              <a:t>The first coordinate 2 appears more than once.</a:t>
            </a:r>
          </a:p>
          <a:p>
            <a:pPr marL="23813" indent="-23813" algn="just">
              <a:buFont typeface="Courier New" pitchFamily="49" charset="0"/>
              <a:buNone/>
              <a:tabLst>
                <a:tab pos="457200" algn="l"/>
              </a:tabLst>
            </a:pPr>
            <a:endParaRPr lang="en-US" i="0" dirty="0" smtClean="0">
              <a:solidFill>
                <a:schemeClr val="tx1"/>
              </a:solidFill>
            </a:endParaRPr>
          </a:p>
          <a:p>
            <a:pPr marL="23813" indent="-23813" algn="just">
              <a:buFont typeface="Courier New" pitchFamily="49" charset="0"/>
              <a:buNone/>
              <a:tabLst>
                <a:tab pos="457200" algn="l"/>
              </a:tabLst>
            </a:pPr>
            <a:r>
              <a:rPr lang="en-US" b="1" i="0" dirty="0" smtClean="0">
                <a:solidFill>
                  <a:schemeClr val="tx1"/>
                </a:solidFill>
              </a:rPr>
              <a:t>Solution: </a:t>
            </a:r>
          </a:p>
          <a:p>
            <a:pPr marL="23813" indent="-23813">
              <a:spcBef>
                <a:spcPts val="0"/>
              </a:spcBef>
              <a:buFont typeface="Courier New" pitchFamily="49" charset="0"/>
              <a:buNone/>
              <a:tabLst>
                <a:tab pos="457200" algn="l"/>
              </a:tabLst>
            </a:pPr>
            <a:r>
              <a:rPr lang="en-US" i="1" dirty="0" smtClean="0">
                <a:solidFill>
                  <a:srgbClr val="FF0000"/>
                </a:solidFill>
              </a:rPr>
              <a:t>s</a:t>
            </a:r>
            <a:r>
              <a:rPr lang="en-US" i="0" dirty="0" smtClean="0">
                <a:solidFill>
                  <a:srgbClr val="FF0000"/>
                </a:solidFill>
              </a:rPr>
              <a:t> is a function. </a:t>
            </a:r>
            <a:r>
              <a:rPr lang="en-US" i="0" dirty="0" smtClean="0">
                <a:solidFill>
                  <a:schemeClr val="tx1"/>
                </a:solidFill>
              </a:rPr>
              <a:t>Each first coordinate has only one corresponding second coordinate.</a:t>
            </a:r>
          </a:p>
        </p:txBody>
      </p:sp>
      <p:graphicFrame>
        <p:nvGraphicFramePr>
          <p:cNvPr id="3075" name="Object 15"/>
          <p:cNvGraphicFramePr>
            <a:graphicFrameLocks noChangeAspect="1"/>
          </p:cNvGraphicFramePr>
          <p:nvPr/>
        </p:nvGraphicFramePr>
        <p:xfrm>
          <a:off x="530352" y="2209800"/>
          <a:ext cx="5803900" cy="520700"/>
        </p:xfrm>
        <a:graphic>
          <a:graphicData uri="http://schemas.openxmlformats.org/presentationml/2006/ole">
            <mc:AlternateContent xmlns:mc="http://schemas.openxmlformats.org/markup-compatibility/2006">
              <mc:Choice xmlns:v="urn:schemas-microsoft-com:vml" Requires="v">
                <p:oleObj spid="_x0000_s3077" name="Equation" r:id="rId3" imgW="5803560" imgH="520560" progId="Equation.DSMT4">
                  <p:embed/>
                </p:oleObj>
              </mc:Choice>
              <mc:Fallback>
                <p:oleObj name="Equation" r:id="rId3" imgW="5803560" imgH="52056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209800"/>
                        <a:ext cx="58039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16"/>
          <p:cNvGraphicFramePr>
            <a:graphicFrameLocks noChangeAspect="1"/>
          </p:cNvGraphicFramePr>
          <p:nvPr/>
        </p:nvGraphicFramePr>
        <p:xfrm>
          <a:off x="530352" y="4197930"/>
          <a:ext cx="4546600" cy="520700"/>
        </p:xfrm>
        <a:graphic>
          <a:graphicData uri="http://schemas.openxmlformats.org/presentationml/2006/ole">
            <mc:AlternateContent xmlns:mc="http://schemas.openxmlformats.org/markup-compatibility/2006">
              <mc:Choice xmlns:v="urn:schemas-microsoft-com:vml" Requires="v">
                <p:oleObj spid="_x0000_s3078" name="Equation" r:id="rId5" imgW="4546440" imgH="520560" progId="Equation.DSMT4">
                  <p:embed/>
                </p:oleObj>
              </mc:Choice>
              <mc:Fallback>
                <p:oleObj name="Equation" r:id="rId5" imgW="4546440" imgH="520560"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197930"/>
                        <a:ext cx="45466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p:cNvSpPr>
          <p:nvPr>
            <p:ph type="title"/>
          </p:nvPr>
        </p:nvSpPr>
        <p:spPr>
          <a:prstGeom prst="rect">
            <a:avLst/>
          </a:prstGeom>
        </p:spPr>
        <p:txBody>
          <a:bodyPr/>
          <a:lstStyle/>
          <a:p>
            <a:r>
              <a:rPr lang="en-US" sz="3200" smtClean="0">
                <a:solidFill>
                  <a:schemeClr val="accent1"/>
                </a:solidFill>
              </a:rPr>
              <a:t>Example 2: Determining Functions (cont.)</a:t>
            </a:r>
          </a:p>
        </p:txBody>
      </p:sp>
      <p:sp>
        <p:nvSpPr>
          <p:cNvPr id="4100" name="Rectangle 3"/>
          <p:cNvSpPr>
            <a:spLocks noGrp="1"/>
          </p:cNvSpPr>
          <p:nvPr>
            <p:ph idx="1"/>
          </p:nvPr>
        </p:nvSpPr>
        <p:spPr>
          <a:prstGeom prst="rect">
            <a:avLst/>
          </a:prstGeom>
        </p:spPr>
        <p:txBody>
          <a:bodyPr/>
          <a:lstStyle/>
          <a:p>
            <a:pPr marL="23813" indent="-23813" algn="just">
              <a:buFont typeface="Courier New" pitchFamily="49" charset="0"/>
              <a:buNone/>
              <a:tabLst>
                <a:tab pos="457200" algn="l"/>
              </a:tabLst>
            </a:pPr>
            <a:endParaRPr lang="en-US" b="1" dirty="0" smtClean="0"/>
          </a:p>
          <a:p>
            <a:pPr marL="23813" indent="-23813" algn="just">
              <a:buFont typeface="Courier New" pitchFamily="49" charset="0"/>
              <a:buNone/>
              <a:tabLst>
                <a:tab pos="457200" algn="l"/>
              </a:tabLst>
            </a:pPr>
            <a:r>
              <a:rPr lang="en-US" b="1" i="0" dirty="0" smtClean="0">
                <a:solidFill>
                  <a:schemeClr val="tx1"/>
                </a:solidFill>
              </a:rPr>
              <a:t>Solution:</a:t>
            </a:r>
            <a:r>
              <a:rPr lang="en-US" i="0" dirty="0" smtClean="0">
                <a:solidFill>
                  <a:schemeClr val="tx1"/>
                </a:solidFill>
              </a:rPr>
              <a:t> </a:t>
            </a:r>
          </a:p>
          <a:p>
            <a:pPr marL="23813" indent="-23813">
              <a:buFont typeface="Courier New" pitchFamily="49" charset="0"/>
              <a:buNone/>
              <a:tabLst>
                <a:tab pos="457200" algn="l"/>
              </a:tabLst>
            </a:pPr>
            <a:r>
              <a:rPr lang="en-US" i="1" dirty="0" smtClean="0">
                <a:solidFill>
                  <a:srgbClr val="FF0000"/>
                </a:solidFill>
              </a:rPr>
              <a:t>t</a:t>
            </a:r>
            <a:r>
              <a:rPr lang="en-US" i="0" dirty="0" smtClean="0">
                <a:solidFill>
                  <a:srgbClr val="FF0000"/>
                </a:solidFill>
              </a:rPr>
              <a:t> is a function. </a:t>
            </a:r>
            <a:r>
              <a:rPr lang="en-US" i="0" dirty="0" smtClean="0">
                <a:solidFill>
                  <a:schemeClr val="tx1"/>
                </a:solidFill>
              </a:rPr>
              <a:t>Each first coordinate appears only once. The fact that the second coordinates are all the same has no relevance in the definition of a function. </a:t>
            </a:r>
          </a:p>
        </p:txBody>
      </p:sp>
      <p:graphicFrame>
        <p:nvGraphicFramePr>
          <p:cNvPr id="4098" name="Object 14"/>
          <p:cNvGraphicFramePr>
            <a:graphicFrameLocks noChangeAspect="1"/>
          </p:cNvGraphicFramePr>
          <p:nvPr/>
        </p:nvGraphicFramePr>
        <p:xfrm>
          <a:off x="533400" y="1280160"/>
          <a:ext cx="5994400" cy="520700"/>
        </p:xfrm>
        <a:graphic>
          <a:graphicData uri="http://schemas.openxmlformats.org/presentationml/2006/ole">
            <mc:AlternateContent xmlns:mc="http://schemas.openxmlformats.org/markup-compatibility/2006">
              <mc:Choice xmlns:v="urn:schemas-microsoft-com:vml" Requires="v">
                <p:oleObj spid="_x0000_s4099" name="Equation" r:id="rId3" imgW="5994360" imgH="520560" progId="Equation.DSMT4">
                  <p:embed/>
                </p:oleObj>
              </mc:Choice>
              <mc:Fallback>
                <p:oleObj name="Equation" r:id="rId3" imgW="5994360" imgH="52056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80160"/>
                        <a:ext cx="59944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smtClean="0">
                <a:solidFill>
                  <a:schemeClr val="accent1"/>
                </a:solidFill>
              </a:rPr>
              <a:t>The Vertical Line Test</a:t>
            </a:r>
          </a:p>
        </p:txBody>
      </p:sp>
      <p:sp>
        <p:nvSpPr>
          <p:cNvPr id="5" name="Content Placeholder 4"/>
          <p:cNvSpPr>
            <a:spLocks noGrp="1"/>
          </p:cNvSpPr>
          <p:nvPr>
            <p:ph idx="1"/>
          </p:nvPr>
        </p:nvSpPr>
        <p:spPr>
          <a:xfrm>
            <a:off x="457200" y="1280160"/>
            <a:ext cx="8229600" cy="1858970"/>
          </a:xfrm>
          <a:solidFill>
            <a:srgbClr val="FFFFCC"/>
          </a:solidFill>
          <a:ln w="28575">
            <a:solidFill>
              <a:srgbClr val="000000"/>
            </a:solidFill>
          </a:ln>
        </p:spPr>
        <p:txBody>
          <a:bodyPr>
            <a:spAutoFit/>
          </a:bodyPr>
          <a:lstStyle/>
          <a:p>
            <a:pPr marL="23813" indent="-23813" algn="ctr" eaLnBrk="0" hangingPunct="0">
              <a:lnSpc>
                <a:spcPct val="90000"/>
              </a:lnSpc>
              <a:defRPr/>
            </a:pPr>
            <a:r>
              <a:rPr lang="en-US" b="1" dirty="0" smtClean="0">
                <a:solidFill>
                  <a:srgbClr val="000000"/>
                </a:solidFill>
              </a:rPr>
              <a:t>Vertical Line Test</a:t>
            </a:r>
            <a:endParaRPr lang="en-US" dirty="0" smtClean="0">
              <a:solidFill>
                <a:srgbClr val="000000"/>
              </a:solidFill>
            </a:endParaRPr>
          </a:p>
          <a:p>
            <a:pPr>
              <a:defRPr/>
            </a:pPr>
            <a:r>
              <a:rPr lang="en-US" b="1" dirty="0" smtClean="0">
                <a:solidFill>
                  <a:srgbClr val="C00000"/>
                </a:solidFill>
              </a:rPr>
              <a:t>If any vertical line intersects a graph of a relation in more than one point, then the relation graphed is not a function</a:t>
            </a:r>
            <a:r>
              <a:rPr lang="en-US" b="1" dirty="0" smtClean="0">
                <a:solidFill>
                  <a:srgbClr val="000000"/>
                </a:solidFill>
              </a:rPr>
              <a:t>.</a:t>
            </a:r>
            <a:endParaRPr lang="en-US"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590</Words>
  <Application>Microsoft Office PowerPoint</Application>
  <PresentationFormat>On-screen Show (4:3)</PresentationFormat>
  <Paragraphs>99</Paragraphs>
  <Slides>22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Calibri</vt:lpstr>
      <vt:lpstr>Courier New</vt:lpstr>
      <vt:lpstr>Arial</vt:lpstr>
      <vt:lpstr>Office Theme</vt:lpstr>
      <vt:lpstr>Equation</vt:lpstr>
      <vt:lpstr>Section 4.5</vt:lpstr>
      <vt:lpstr>Objectives</vt:lpstr>
      <vt:lpstr>Introduction to Functions</vt:lpstr>
      <vt:lpstr>Example 1: Finding the Domain and Range</vt:lpstr>
      <vt:lpstr>Example 1: Finding the Domain and Range (cont.)</vt:lpstr>
      <vt:lpstr>Introduction to Functions</vt:lpstr>
      <vt:lpstr>Example 2: Determining Functions</vt:lpstr>
      <vt:lpstr>Example 2: Determining Functions (cont.)</vt:lpstr>
      <vt:lpstr>The Vertical Line Test</vt:lpstr>
      <vt:lpstr>Example 3: Vertical Line Test</vt:lpstr>
      <vt:lpstr>Example 3: Vertical Line Test (cont.)</vt:lpstr>
      <vt:lpstr>Example 3: Vertical Line Test (cont.)</vt:lpstr>
      <vt:lpstr>Example 3: Vertical Line Test (cont.)</vt:lpstr>
      <vt:lpstr>Example 3: Vertical Line Test (cont.)</vt:lpstr>
      <vt:lpstr>Example 3: Vertical Line Test (cont.)</vt:lpstr>
      <vt:lpstr>Example 4: Function Evaluation</vt:lpstr>
      <vt:lpstr>Example 5: Nonlinear Function Evaluation</vt:lpstr>
      <vt:lpstr>Example 6: Nonlinear Function Evaluation</vt:lpstr>
      <vt:lpstr>Example 7: Nonlinear Function Evaluation</vt:lpstr>
      <vt:lpstr>Example 7: Nonlinear Function Evaluation (cont.)</vt:lpstr>
      <vt:lpstr>Practice Problems</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34</cp:revision>
  <dcterms:created xsi:type="dcterms:W3CDTF">2013-04-26T14:43:13Z</dcterms:created>
  <dcterms:modified xsi:type="dcterms:W3CDTF">2017-08-02T11:48:03Z</dcterms:modified>
</cp:coreProperties>
</file>