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D9F"/>
    <a:srgbClr val="000000"/>
    <a:srgbClr val="800000"/>
    <a:srgbClr val="FFFFCC"/>
    <a:srgbClr val="1F497D"/>
    <a:srgbClr val="0000FF"/>
    <a:srgbClr val="008080"/>
    <a:srgbClr val="366092"/>
    <a:srgbClr val="1F4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0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7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61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101FA-5762-4B4F-BF5E-99539D1EDEB8}" type="datetimeFigureOut">
              <a:rPr lang="en-US" smtClean="0"/>
              <a:pPr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F39EF-F519-48CE-9812-5ABE25738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</a:t>
            </a:r>
            <a:r>
              <a:rPr lang="en-US" baseline="-25000" dirty="0" smtClean="0">
                <a:solidFill>
                  <a:srgbClr val="2D7D9F"/>
                </a:solidFill>
              </a:rPr>
              <a:t>by </a:t>
            </a:r>
            <a:r>
              <a:rPr lang="en-US" baseline="-25000" dirty="0">
                <a:solidFill>
                  <a:srgbClr val="2D7D9F"/>
                </a:solidFill>
              </a:rPr>
              <a:t>Hawkes </a:t>
            </a:r>
            <a:r>
              <a:rPr lang="en-US" baseline="-25000" dirty="0" smtClean="0">
                <a:solidFill>
                  <a:srgbClr val="2D7D9F"/>
                </a:solidFill>
              </a:rPr>
              <a:t>Learning</a:t>
            </a:r>
            <a:endParaRPr lang="en-US" baseline="-25000" dirty="0">
              <a:solidFill>
                <a:srgbClr val="2D7D9F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sp>
        <p:nvSpPr>
          <p:cNvPr id="12" name="Title 1"/>
          <p:cNvSpPr>
            <a:spLocks noGrp="1"/>
          </p:cNvSpPr>
          <p:nvPr userDrawn="1">
            <p:ph type="ctrTitle" idx="4294967295"/>
          </p:nvPr>
        </p:nvSpPr>
        <p:spPr>
          <a:xfrm>
            <a:off x="685800" y="2130552"/>
            <a:ext cx="7772400" cy="1470025"/>
          </a:xfrm>
          <a:prstGeom prst="rect">
            <a:avLst/>
          </a:prstGeom>
        </p:spPr>
        <p:txBody>
          <a:bodyPr anchor="ctr" anchorCtr="0"/>
          <a:lstStyle/>
          <a:p>
            <a:pPr eaLnBrk="1" hangingPunct="1"/>
            <a:endParaRPr lang="en-US" b="1" dirty="0" smtClean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Subtitle 2"/>
          <p:cNvSpPr>
            <a:spLocks noGrp="1"/>
          </p:cNvSpPr>
          <p:nvPr userDrawn="1">
            <p:ph type="subTitle" idx="4294967295"/>
          </p:nvPr>
        </p:nvSpPr>
        <p:spPr>
          <a:xfrm>
            <a:off x="1371600" y="3502152"/>
            <a:ext cx="6400800" cy="1752600"/>
          </a:xfrm>
          <a:prstGeom prst="rect">
            <a:avLst/>
          </a:prstGeom>
        </p:spPr>
        <p:txBody>
          <a:bodyPr rtlCol="0" anchor="t" anchorCtr="1">
            <a:normAutofit/>
          </a:bodyPr>
          <a:lstStyle/>
          <a:p>
            <a:pPr>
              <a:buNone/>
              <a:defRPr/>
            </a:pPr>
            <a:endParaRPr lang="en-US" b="1" i="1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45683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5"/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</a:t>
            </a:r>
            <a:r>
              <a:rPr lang="en-US" baseline="-25000" dirty="0" smtClean="0">
                <a:solidFill>
                  <a:srgbClr val="2D7D9F"/>
                </a:solidFill>
              </a:rPr>
              <a:t>by </a:t>
            </a:r>
            <a:r>
              <a:rPr lang="en-US" baseline="-25000" dirty="0">
                <a:solidFill>
                  <a:srgbClr val="2D7D9F"/>
                </a:solidFill>
              </a:rPr>
              <a:t>Hawkes </a:t>
            </a:r>
            <a:r>
              <a:rPr lang="en-US" baseline="-25000" dirty="0" smtClean="0">
                <a:solidFill>
                  <a:srgbClr val="2D7D9F"/>
                </a:solidFill>
              </a:rPr>
              <a:t>Learning</a:t>
            </a:r>
            <a:endParaRPr lang="en-US" baseline="-25000" dirty="0">
              <a:solidFill>
                <a:srgbClr val="2D7D9F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552"/>
            <a:ext cx="7772400" cy="1470025"/>
          </a:xfrm>
          <a:prstGeom prst="rect">
            <a:avLst/>
          </a:prstGeom>
        </p:spPr>
        <p:txBody>
          <a:bodyPr anchor="ctr" anchorCtr="0"/>
          <a:lstStyle/>
          <a:p>
            <a:pPr eaLnBrk="1" hangingPunct="1"/>
            <a:r>
              <a:rPr lang="en-US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Section 4.6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502152"/>
            <a:ext cx="6400800" cy="1752600"/>
          </a:xfrm>
          <a:prstGeom prst="rect">
            <a:avLst/>
          </a:prstGeom>
        </p:spPr>
        <p:txBody>
          <a:bodyPr rtlCol="0" anchor="t" anchorCtr="1">
            <a:normAutofit/>
          </a:bodyPr>
          <a:lstStyle/>
          <a:p>
            <a:pPr algn="ctr">
              <a:buNone/>
              <a:defRPr/>
            </a:pPr>
            <a:r>
              <a:rPr lang="en-US" b="1" i="1" dirty="0" smtClean="0">
                <a:solidFill>
                  <a:srgbClr val="1F497D"/>
                </a:solidFill>
              </a:rPr>
              <a:t>Graphing Linear Inequalities: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en-US" b="1" i="1" dirty="0" smtClean="0">
                <a:solidFill>
                  <a:srgbClr val="1F497D"/>
                </a:solidFill>
              </a:rPr>
              <a:t>y </a:t>
            </a:r>
            <a:r>
              <a:rPr lang="en-US" dirty="0" smtClean="0">
                <a:solidFill>
                  <a:srgbClr val="1F497D"/>
                </a:solidFill>
                <a:latin typeface="Symbol" pitchFamily="18" charset="2"/>
              </a:rPr>
              <a:t>&lt;</a:t>
            </a:r>
            <a:r>
              <a:rPr lang="en-US" b="1" i="1" dirty="0" smtClean="0">
                <a:solidFill>
                  <a:srgbClr val="1F497D"/>
                </a:solidFill>
              </a:rPr>
              <a:t> </a:t>
            </a:r>
            <a:r>
              <a:rPr lang="en-US" b="1" i="1" dirty="0" err="1" smtClean="0">
                <a:solidFill>
                  <a:srgbClr val="1F497D"/>
                </a:solidFill>
              </a:rPr>
              <a:t>mx</a:t>
            </a:r>
            <a:r>
              <a:rPr lang="en-US" b="1" i="1" dirty="0" smtClean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Symbol" pitchFamily="18" charset="2"/>
              </a:rPr>
              <a:t>+</a:t>
            </a:r>
            <a:r>
              <a:rPr lang="en-US" b="1" i="1" dirty="0" smtClean="0">
                <a:solidFill>
                  <a:srgbClr val="1F497D"/>
                </a:solidFill>
              </a:rPr>
              <a:t> b</a:t>
            </a:r>
            <a:endParaRPr lang="en-US" b="1" i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b.	</a:t>
            </a:r>
            <a:r>
              <a:rPr lang="en-US" i="0" dirty="0" smtClean="0">
                <a:solidFill>
                  <a:schemeClr val="tx1"/>
                </a:solidFill>
              </a:rPr>
              <a:t>Graph the solution set to the inequality </a:t>
            </a:r>
            <a:r>
              <a:rPr lang="en-US" i="1" dirty="0" smtClean="0">
                <a:solidFill>
                  <a:srgbClr val="0000FF"/>
                </a:solidFill>
              </a:rPr>
              <a:t>y</a:t>
            </a:r>
            <a:r>
              <a:rPr lang="en-US" i="0" dirty="0" smtClean="0">
                <a:solidFill>
                  <a:srgbClr val="0000FF"/>
                </a:solidFill>
              </a:rPr>
              <a:t> &gt; 2</a:t>
            </a:r>
            <a:r>
              <a:rPr lang="en-US" i="1" dirty="0" smtClean="0">
                <a:solidFill>
                  <a:srgbClr val="0000FF"/>
                </a:solidFill>
              </a:rPr>
              <a:t>x</a:t>
            </a:r>
            <a:r>
              <a:rPr lang="en-US" i="0" dirty="0" smtClean="0">
                <a:solidFill>
                  <a:schemeClr val="tx1"/>
                </a:solidFill>
              </a:rPr>
              <a:t>. 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Solution: 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Since the inequality is already solved for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y</a:t>
            </a:r>
            <a:r>
              <a:rPr lang="en-US" i="0" dirty="0" smtClean="0">
                <a:solidFill>
                  <a:schemeClr val="tx1"/>
                </a:solidFill>
              </a:rPr>
              <a:t>, Method 2 is easy to apply. 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Step 1: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Graph the line </a:t>
            </a:r>
            <a:r>
              <a:rPr lang="en-US" i="1" dirty="0" smtClean="0">
                <a:solidFill>
                  <a:srgbClr val="00007D"/>
                </a:solidFill>
              </a:rPr>
              <a:t>y</a:t>
            </a:r>
            <a:r>
              <a:rPr lang="en-US" i="0" dirty="0" smtClean="0">
                <a:solidFill>
                  <a:srgbClr val="00007D"/>
                </a:solidFill>
              </a:rPr>
              <a:t> = 2</a:t>
            </a:r>
            <a:r>
              <a:rPr lang="en-US" i="1" dirty="0" smtClean="0">
                <a:solidFill>
                  <a:srgbClr val="00007D"/>
                </a:solidFill>
              </a:rPr>
              <a:t>x</a:t>
            </a:r>
            <a:r>
              <a:rPr lang="en-US" i="0" dirty="0" smtClean="0">
                <a:solidFill>
                  <a:schemeClr val="tx1"/>
                </a:solidFill>
              </a:rPr>
              <a:t> as a dashed line.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6316" y="2514600"/>
            <a:ext cx="347304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  <a:endParaRPr lang="en-US" sz="3200" i="1" smtClean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6350">
              <a:tabLst>
                <a:tab pos="1203325" algn="l"/>
              </a:tabLst>
            </a:pPr>
            <a:r>
              <a:rPr lang="en-US" b="1" dirty="0" smtClean="0"/>
              <a:t>Step 2:	</a:t>
            </a:r>
            <a:r>
              <a:rPr lang="en-US" dirty="0" smtClean="0"/>
              <a:t>By Method 2, the graph consists of those   	points above the line.  Shade the half-plane 	above the line.</a:t>
            </a:r>
          </a:p>
          <a:p>
            <a:pPr>
              <a:tabLst>
                <a:tab pos="1203325" algn="l"/>
              </a:tabLst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6350">
              <a:buFont typeface="Courier New" pitchFamily="49" charset="0"/>
              <a:buNone/>
              <a:tabLst>
                <a:tab pos="46355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c.	</a:t>
            </a:r>
            <a:r>
              <a:rPr lang="en-US" i="0" dirty="0" smtClean="0">
                <a:solidFill>
                  <a:schemeClr val="tx1"/>
                </a:solidFill>
              </a:rPr>
              <a:t>Graph the half-plane that satisfies the inequality 	</a:t>
            </a:r>
            <a:r>
              <a:rPr lang="en-US" i="1" dirty="0" smtClean="0">
                <a:solidFill>
                  <a:srgbClr val="0000FF"/>
                </a:solidFill>
              </a:rPr>
              <a:t>y</a:t>
            </a:r>
            <a:r>
              <a:rPr lang="en-US" i="0" dirty="0" smtClean="0">
                <a:solidFill>
                  <a:srgbClr val="0000FF"/>
                </a:solidFill>
              </a:rPr>
              <a:t> &gt; 1</a:t>
            </a:r>
            <a:r>
              <a:rPr lang="en-US" i="0" dirty="0" smtClean="0">
                <a:solidFill>
                  <a:schemeClr val="tx1"/>
                </a:solidFill>
              </a:rPr>
              <a:t>. </a:t>
            </a:r>
          </a:p>
          <a:p>
            <a:pPr marL="0" indent="6350">
              <a:buFont typeface="Courier New" pitchFamily="49" charset="0"/>
              <a:buNone/>
              <a:tabLst>
                <a:tab pos="46355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Solution: </a:t>
            </a:r>
          </a:p>
          <a:p>
            <a:pPr marL="0" indent="6350">
              <a:buFont typeface="Courier New" pitchFamily="49" charset="0"/>
              <a:buNone/>
              <a:tabLst>
                <a:tab pos="463550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Again, the inequality is already solved for </a:t>
            </a:r>
            <a:r>
              <a:rPr lang="en-US" i="1" dirty="0" smtClean="0">
                <a:solidFill>
                  <a:schemeClr val="tx1"/>
                </a:solidFill>
              </a:rPr>
              <a:t>y</a:t>
            </a:r>
            <a:r>
              <a:rPr lang="en-US" i="0" dirty="0" smtClean="0">
                <a:solidFill>
                  <a:schemeClr val="tx1"/>
                </a:solidFill>
              </a:rPr>
              <a:t> and Method 2 is used. </a:t>
            </a:r>
          </a:p>
          <a:p>
            <a:pPr marL="0" indent="6350">
              <a:buFont typeface="Courier New" pitchFamily="49" charset="0"/>
              <a:buNone/>
              <a:tabLst>
                <a:tab pos="46355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Step 1: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</a:p>
          <a:p>
            <a:pPr marL="0" indent="6350">
              <a:buFont typeface="Courier New" pitchFamily="49" charset="0"/>
              <a:buNone/>
              <a:tabLst>
                <a:tab pos="463550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Graph the horizontal line </a:t>
            </a:r>
            <a:r>
              <a:rPr lang="en-US" i="1" dirty="0" smtClean="0">
                <a:solidFill>
                  <a:srgbClr val="00007D"/>
                </a:solidFill>
              </a:rPr>
              <a:t>y</a:t>
            </a:r>
            <a:r>
              <a:rPr lang="en-US" i="0" dirty="0" smtClean="0">
                <a:solidFill>
                  <a:srgbClr val="00007D"/>
                </a:solidFill>
              </a:rPr>
              <a:t> = 1 </a:t>
            </a:r>
            <a:r>
              <a:rPr lang="en-US" i="0" dirty="0" smtClean="0">
                <a:solidFill>
                  <a:schemeClr val="tx1"/>
                </a:solidFill>
              </a:rPr>
              <a:t>as a dashed line. </a:t>
            </a:r>
          </a:p>
          <a:p>
            <a:pPr marL="0" indent="6350">
              <a:lnSpc>
                <a:spcPct val="90000"/>
              </a:lnSpc>
              <a:buFont typeface="Courier New" pitchFamily="49" charset="0"/>
              <a:buNone/>
              <a:tabLst>
                <a:tab pos="463550" algn="l"/>
              </a:tabLst>
            </a:pPr>
            <a:endParaRPr lang="en-US" i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Step 2:</a:t>
            </a:r>
            <a:r>
              <a:rPr lang="en-US" dirty="0" smtClean="0"/>
              <a:t> By Method 2, shade the half-plane above the 	  line.</a:t>
            </a:r>
          </a:p>
          <a:p>
            <a:endParaRPr lang="en-U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464" y="2193925"/>
            <a:ext cx="356427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3175">
              <a:buFont typeface="Courier New" pitchFamily="49" charset="0"/>
              <a:buNone/>
              <a:tabLst>
                <a:tab pos="46355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d.</a:t>
            </a:r>
            <a:r>
              <a:rPr lang="en-US" i="0" dirty="0" smtClean="0">
                <a:solidFill>
                  <a:schemeClr val="tx1"/>
                </a:solidFill>
              </a:rPr>
              <a:t>	Graph the solution set to the inequality </a:t>
            </a:r>
            <a:r>
              <a:rPr lang="en-US" i="1" dirty="0" smtClean="0">
                <a:solidFill>
                  <a:srgbClr val="0000FF"/>
                </a:solidFill>
              </a:rPr>
              <a:t>x</a:t>
            </a:r>
            <a:r>
              <a:rPr lang="en-US" i="0" dirty="0" smtClean="0">
                <a:solidFill>
                  <a:srgbClr val="0000FF"/>
                </a:solidFill>
              </a:rPr>
              <a:t> ≤ 0</a:t>
            </a:r>
            <a:r>
              <a:rPr lang="en-US" i="0" dirty="0" smtClean="0">
                <a:solidFill>
                  <a:schemeClr val="tx1"/>
                </a:solidFill>
              </a:rPr>
              <a:t>. </a:t>
            </a:r>
          </a:p>
          <a:p>
            <a:pPr marL="0" indent="3175"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Solution: </a:t>
            </a:r>
          </a:p>
          <a:p>
            <a:pPr marL="0" indent="3175"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The boundary line is a vertical line and Method 1 is used. </a:t>
            </a:r>
          </a:p>
          <a:p>
            <a:pPr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1: </a:t>
            </a:r>
            <a:r>
              <a:rPr lang="en-US" i="0" dirty="0" smtClean="0">
                <a:solidFill>
                  <a:schemeClr val="tx1"/>
                </a:solidFill>
              </a:rPr>
              <a:t>Graph the line </a:t>
            </a:r>
            <a:r>
              <a:rPr lang="en-US" i="1" dirty="0" smtClean="0">
                <a:solidFill>
                  <a:srgbClr val="00007D"/>
                </a:solidFill>
              </a:rPr>
              <a:t>x</a:t>
            </a:r>
            <a:r>
              <a:rPr lang="en-US" i="0" dirty="0" smtClean="0">
                <a:solidFill>
                  <a:srgbClr val="00007D"/>
                </a:solidFill>
              </a:rPr>
              <a:t> = 0 </a:t>
            </a:r>
            <a:r>
              <a:rPr lang="en-US" i="0" dirty="0" smtClean="0">
                <a:solidFill>
                  <a:schemeClr val="tx1"/>
                </a:solidFill>
              </a:rPr>
              <a:t>as a solid line. </a:t>
            </a:r>
          </a:p>
          <a:p>
            <a:pPr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      	  Note that this is the </a:t>
            </a:r>
            <a:r>
              <a:rPr lang="en-US" i="1" dirty="0" smtClean="0">
                <a:solidFill>
                  <a:schemeClr val="tx1"/>
                </a:solidFill>
              </a:rPr>
              <a:t>y</a:t>
            </a:r>
            <a:r>
              <a:rPr lang="en-US" i="0" dirty="0" smtClean="0">
                <a:solidFill>
                  <a:schemeClr val="tx1"/>
                </a:solidFill>
              </a:rPr>
              <a:t>-axis. </a:t>
            </a:r>
          </a:p>
          <a:p>
            <a:pPr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2:</a:t>
            </a:r>
            <a:r>
              <a:rPr lang="en-US" i="0" dirty="0" smtClean="0">
                <a:solidFill>
                  <a:schemeClr val="tx1"/>
                </a:solidFill>
              </a:rPr>
              <a:t> Test the point </a:t>
            </a:r>
            <a:r>
              <a:rPr lang="en-US" i="0" dirty="0" smtClean="0">
                <a:solidFill>
                  <a:srgbClr val="00007D"/>
                </a:solidFill>
              </a:rPr>
              <a:t>(2, 1)</a:t>
            </a:r>
            <a:r>
              <a:rPr lang="en-US" i="0" dirty="0" smtClean="0">
                <a:solidFill>
                  <a:schemeClr val="tx1"/>
                </a:solidFill>
              </a:rPr>
              <a:t>. </a:t>
            </a:r>
          </a:p>
          <a:p>
            <a:pPr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		                </a:t>
            </a:r>
            <a:r>
              <a:rPr lang="en-US" i="0" dirty="0" smtClean="0">
                <a:solidFill>
                  <a:srgbClr val="800000"/>
                </a:solidFill>
              </a:rPr>
              <a:t>2 ≤ 0 </a:t>
            </a:r>
          </a:p>
          <a:p>
            <a:pPr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	   This statement is false.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  <a:endParaRPr lang="en-US" sz="3200" i="1" smtClean="0">
              <a:solidFill>
                <a:schemeClr val="accent1"/>
              </a:solidFill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Step 3:  </a:t>
            </a:r>
            <a:r>
              <a:rPr lang="en-US" i="0" dirty="0" smtClean="0">
                <a:solidFill>
                  <a:schemeClr val="tx1"/>
                </a:solidFill>
              </a:rPr>
              <a:t>Shade the half-plane on the opposite side of the line as ( 2, 1 ).  This half-plane consists of the points with </a:t>
            </a:r>
            <a:r>
              <a:rPr lang="en-US" i="1" dirty="0" smtClean="0">
                <a:solidFill>
                  <a:schemeClr val="tx1"/>
                </a:solidFill>
              </a:rPr>
              <a:t>x</a:t>
            </a:r>
            <a:r>
              <a:rPr lang="en-US" i="0" dirty="0" smtClean="0">
                <a:solidFill>
                  <a:schemeClr val="tx1"/>
                </a:solidFill>
              </a:rPr>
              <a:t>-coordinate 0 or negative.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endParaRPr lang="en-US" i="0" dirty="0" smtClean="0">
              <a:solidFill>
                <a:schemeClr val="tx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5129" y="2590800"/>
            <a:ext cx="3292154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sp>
        <p:nvSpPr>
          <p:cNvPr id="717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3175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a.</a:t>
            </a:r>
            <a:r>
              <a:rPr lang="en-US" i="0" dirty="0" smtClean="0">
                <a:solidFill>
                  <a:schemeClr val="tx1"/>
                </a:solidFill>
              </a:rPr>
              <a:t>	Graph the linear inequality  </a:t>
            </a:r>
          </a:p>
          <a:p>
            <a:pPr marL="514350" indent="-514350"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Solution: </a:t>
            </a:r>
          </a:p>
          <a:p>
            <a:pPr marL="514350" indent="-514350"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1: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Solving the inequality for </a:t>
            </a:r>
            <a:r>
              <a:rPr lang="en-US" i="1" dirty="0" smtClean="0">
                <a:solidFill>
                  <a:schemeClr val="tx1"/>
                </a:solidFill>
              </a:rPr>
              <a:t>y</a:t>
            </a:r>
            <a:r>
              <a:rPr lang="en-US" i="0" dirty="0" smtClean="0">
                <a:solidFill>
                  <a:schemeClr val="tx1"/>
                </a:solidFill>
              </a:rPr>
              <a:t> gives:  </a:t>
            </a:r>
          </a:p>
          <a:p>
            <a:pPr marL="514350" indent="-514350">
              <a:buFont typeface="Courier New" pitchFamily="49" charset="0"/>
              <a:buNone/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2: </a:t>
            </a:r>
          </a:p>
          <a:p>
            <a:pPr marL="514350" indent="-514350"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Press the key          and enter the function:  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4953000" y="1427015"/>
          <a:ext cx="14605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3" imgW="1460160" imgH="355320" progId="Equation.DSMT4">
                  <p:embed/>
                </p:oleObj>
              </mc:Choice>
              <mc:Fallback>
                <p:oleObj name="Equation" r:id="rId3" imgW="1460160" imgH="35532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427015"/>
                        <a:ext cx="14605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8"/>
          <p:cNvGraphicFramePr>
            <a:graphicFrameLocks noChangeAspect="1"/>
          </p:cNvGraphicFramePr>
          <p:nvPr/>
        </p:nvGraphicFramePr>
        <p:xfrm>
          <a:off x="5432425" y="2951738"/>
          <a:ext cx="1676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5" imgW="1676160" imgH="355320" progId="Equation.DSMT4">
                  <p:embed/>
                </p:oleObj>
              </mc:Choice>
              <mc:Fallback>
                <p:oleObj name="Equation" r:id="rId5" imgW="1676160" imgH="3553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2951738"/>
                        <a:ext cx="1676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9"/>
          <p:cNvGraphicFramePr>
            <a:graphicFrameLocks noChangeAspect="1"/>
          </p:cNvGraphicFramePr>
          <p:nvPr/>
        </p:nvGraphicFramePr>
        <p:xfrm>
          <a:off x="6629400" y="3940318"/>
          <a:ext cx="1993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7" imgW="1993680" imgH="431640" progId="Equation.DSMT4">
                  <p:embed/>
                </p:oleObj>
              </mc:Choice>
              <mc:Fallback>
                <p:oleObj name="Equation" r:id="rId7" imgW="1993680" imgH="4316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940318"/>
                        <a:ext cx="19939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4913" y="4019260"/>
            <a:ext cx="762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613" y="1842655"/>
            <a:ext cx="76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0" hangingPunct="0">
              <a:defRPr/>
            </a:pPr>
            <a:r>
              <a:rPr lang="en-US" b="1" dirty="0" smtClean="0"/>
              <a:t>Step 3:</a:t>
            </a:r>
            <a:r>
              <a:rPr lang="en-US" dirty="0" smtClean="0"/>
              <a:t> </a:t>
            </a:r>
          </a:p>
          <a:p>
            <a:pPr indent="3175" eaLnBrk="0" hangingPunct="0">
              <a:defRPr/>
            </a:pPr>
            <a:r>
              <a:rPr lang="en-US" dirty="0" smtClean="0"/>
              <a:t>Go to the </a:t>
            </a:r>
            <a:r>
              <a:rPr lang="en-US" dirty="0" smtClean="0">
                <a:solidFill>
                  <a:srgbClr val="FF0000"/>
                </a:solidFill>
              </a:rPr>
              <a:t>\</a:t>
            </a:r>
            <a:r>
              <a:rPr lang="en-US" dirty="0" smtClean="0"/>
              <a:t> and hit           two times so that the display </a:t>
            </a:r>
          </a:p>
          <a:p>
            <a:pPr indent="3175" eaLnBrk="0" hangingPunct="0">
              <a:spcBef>
                <a:spcPts val="600"/>
              </a:spcBef>
              <a:defRPr/>
            </a:pPr>
            <a:r>
              <a:rPr lang="en-US" dirty="0" smtClean="0"/>
              <a:t>appears as follows: </a:t>
            </a:r>
          </a:p>
          <a:p>
            <a:endParaRPr lang="en-US" dirty="0"/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263" y="2826095"/>
            <a:ext cx="3673475" cy="303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buFont typeface="Courier New" pitchFamily="49" charset="0"/>
              <a:buNone/>
            </a:pPr>
            <a:r>
              <a:rPr lang="en-US" b="1" i="0" smtClean="0">
                <a:solidFill>
                  <a:schemeClr val="tx1"/>
                </a:solidFill>
              </a:rPr>
              <a:t>Step 4: </a:t>
            </a:r>
          </a:p>
          <a:p>
            <a:pPr marL="3175" indent="-3175">
              <a:buFont typeface="Courier New" pitchFamily="49" charset="0"/>
              <a:buNone/>
            </a:pPr>
            <a:r>
              <a:rPr lang="en-US" i="0" smtClean="0">
                <a:solidFill>
                  <a:schemeClr val="tx1"/>
                </a:solidFill>
              </a:rPr>
              <a:t>Press             and (assuming that the window includes part of the line) the following graph should appear on the display. 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1985530"/>
            <a:ext cx="10001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263" y="2898327"/>
            <a:ext cx="3673475" cy="303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sp>
        <p:nvSpPr>
          <p:cNvPr id="92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3175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b.</a:t>
            </a:r>
            <a:r>
              <a:rPr lang="en-US" i="0" dirty="0" smtClean="0">
                <a:solidFill>
                  <a:schemeClr val="tx1"/>
                </a:solidFill>
              </a:rPr>
              <a:t>	Graph the linear inequality </a:t>
            </a:r>
            <a:r>
              <a:rPr lang="en-US" i="0" dirty="0" smtClean="0">
                <a:solidFill>
                  <a:srgbClr val="0000FF"/>
                </a:solidFill>
              </a:rPr>
              <a:t>−3</a:t>
            </a:r>
            <a:r>
              <a:rPr lang="en-US" i="1" dirty="0" smtClean="0">
                <a:solidFill>
                  <a:srgbClr val="0000FF"/>
                </a:solidFill>
              </a:rPr>
              <a:t>x</a:t>
            </a:r>
            <a:r>
              <a:rPr lang="en-US" i="0" dirty="0" smtClean="0">
                <a:solidFill>
                  <a:srgbClr val="0000FF"/>
                </a:solidFill>
              </a:rPr>
              <a:t> + 2</a:t>
            </a:r>
            <a:r>
              <a:rPr lang="en-US" i="1" dirty="0" smtClean="0">
                <a:solidFill>
                  <a:srgbClr val="0000FF"/>
                </a:solidFill>
              </a:rPr>
              <a:t>y</a:t>
            </a:r>
            <a:r>
              <a:rPr lang="en-US" i="0" dirty="0" smtClean="0">
                <a:solidFill>
                  <a:srgbClr val="0000FF"/>
                </a:solidFill>
              </a:rPr>
              <a:t> &lt; −4 </a:t>
            </a:r>
          </a:p>
          <a:p>
            <a:pPr marL="514350" indent="-514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Solution: </a:t>
            </a:r>
          </a:p>
          <a:p>
            <a:pPr marL="514350" indent="-514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1:</a:t>
            </a:r>
            <a:r>
              <a:rPr lang="en-US" i="0" dirty="0" smtClean="0">
                <a:solidFill>
                  <a:schemeClr val="tx1"/>
                </a:solidFill>
              </a:rPr>
              <a:t> Solving the inequality for </a:t>
            </a:r>
            <a:r>
              <a:rPr lang="en-US" i="1" dirty="0" smtClean="0">
                <a:solidFill>
                  <a:schemeClr val="tx1"/>
                </a:solidFill>
              </a:rPr>
              <a:t>y</a:t>
            </a:r>
            <a:r>
              <a:rPr lang="en-US" i="0" dirty="0" smtClean="0">
                <a:solidFill>
                  <a:schemeClr val="tx1"/>
                </a:solidFill>
              </a:rPr>
              <a:t> gives: </a:t>
            </a:r>
          </a:p>
          <a:p>
            <a:pPr indent="6350" eaLnBrk="0" hangingPunct="0">
              <a:defRPr/>
            </a:pPr>
            <a:r>
              <a:rPr lang="en-US" b="1" dirty="0" smtClean="0"/>
              <a:t>Step 2: </a:t>
            </a:r>
          </a:p>
          <a:p>
            <a:pPr indent="6350" eaLnBrk="0" hangingPunct="0">
              <a:defRPr/>
            </a:pPr>
            <a:r>
              <a:rPr lang="en-US" dirty="0" smtClean="0"/>
              <a:t>Press the key           and enter the function:  </a:t>
            </a:r>
          </a:p>
          <a:p>
            <a:pPr indent="6350" eaLnBrk="0" hangingPunct="0">
              <a:defRPr/>
            </a:pPr>
            <a:endParaRPr lang="en-US" b="1" dirty="0" smtClean="0"/>
          </a:p>
          <a:p>
            <a:pPr indent="6350" eaLnBrk="0" hangingPunct="0">
              <a:defRPr/>
            </a:pPr>
            <a:endParaRPr lang="en-US" dirty="0" smtClean="0"/>
          </a:p>
          <a:p>
            <a:pPr marL="514350" indent="-514350">
              <a:buFont typeface="Courier New" pitchFamily="49" charset="0"/>
              <a:buNone/>
              <a:tabLst>
                <a:tab pos="457200" algn="l"/>
              </a:tabLst>
              <a:defRPr/>
            </a:pPr>
            <a:endParaRPr lang="en-US" i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464300" y="2154380"/>
          <a:ext cx="153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3" imgW="1536480" imgH="838080" progId="Equation.DSMT4">
                  <p:embed/>
                </p:oleObj>
              </mc:Choice>
              <mc:Fallback>
                <p:oleObj name="Equation" r:id="rId3" imgW="1536480" imgH="8380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2154380"/>
                        <a:ext cx="15367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ChangeAspect="1"/>
          </p:cNvGraphicFramePr>
          <p:nvPr/>
        </p:nvGraphicFramePr>
        <p:xfrm>
          <a:off x="609600" y="3895003"/>
          <a:ext cx="2463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2463480" imgH="469800" progId="Equation.DSMT4">
                  <p:embed/>
                </p:oleObj>
              </mc:Choice>
              <mc:Fallback>
                <p:oleObj name="Equation" r:id="rId5" imgW="2463480" imgH="469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95003"/>
                        <a:ext cx="24638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2538" y="3553690"/>
            <a:ext cx="752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1"/>
                </a:solidFill>
              </a:rPr>
              <a:t>Objectives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040285"/>
          </a:xfrm>
        </p:spPr>
        <p:txBody>
          <a:bodyPr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en-US" i="0" dirty="0" smtClean="0">
                <a:solidFill>
                  <a:schemeClr val="tx1"/>
                </a:solidFill>
              </a:rPr>
              <a:t>Understand the concept of a half-plane.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en-US" i="0" dirty="0" smtClean="0">
                <a:solidFill>
                  <a:schemeClr val="tx1"/>
                </a:solidFill>
              </a:rPr>
              <a:t>Graph linear inequalities.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8025" y="1891145"/>
            <a:ext cx="7715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6350">
              <a:buFont typeface="Courier New" pitchFamily="49" charset="0"/>
              <a:buNone/>
            </a:pPr>
            <a:r>
              <a:rPr lang="en-US" b="1" i="0" dirty="0" smtClean="0">
                <a:solidFill>
                  <a:schemeClr val="tx1"/>
                </a:solidFill>
              </a:rPr>
              <a:t>Step 3: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</a:p>
          <a:p>
            <a:pPr marL="0" indent="6350">
              <a:buFont typeface="Courier New" pitchFamily="49" charset="0"/>
              <a:buNone/>
            </a:pPr>
            <a:r>
              <a:rPr lang="en-US" i="0" dirty="0" smtClean="0">
                <a:solidFill>
                  <a:schemeClr val="tx1"/>
                </a:solidFill>
              </a:rPr>
              <a:t>Go to the </a:t>
            </a:r>
            <a:r>
              <a:rPr lang="en-US" i="0" dirty="0" smtClean="0">
                <a:solidFill>
                  <a:srgbClr val="FF0000"/>
                </a:solidFill>
              </a:rPr>
              <a:t>\</a:t>
            </a:r>
            <a:r>
              <a:rPr lang="en-US" i="0" dirty="0" smtClean="0">
                <a:solidFill>
                  <a:schemeClr val="tx1"/>
                </a:solidFill>
              </a:rPr>
              <a:t> and hit           three times so that the display appears as follows: </a:t>
            </a:r>
          </a:p>
          <a:p>
            <a:pPr marL="0" indent="6350">
              <a:buFont typeface="Courier New" pitchFamily="49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263" y="2826095"/>
            <a:ext cx="3673475" cy="303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2: Graphing Using a TI-84 Plus (cont.)</a:t>
            </a:r>
            <a:endParaRPr lang="en-US" sz="320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buFont typeface="Courier New" pitchFamily="49" charset="0"/>
              <a:buNone/>
            </a:pPr>
            <a:r>
              <a:rPr lang="en-US" b="1" i="0" smtClean="0">
                <a:solidFill>
                  <a:schemeClr val="tx1"/>
                </a:solidFill>
              </a:rPr>
              <a:t>Step 4: </a:t>
            </a:r>
          </a:p>
          <a:p>
            <a:pPr marL="3175" indent="-3175">
              <a:buFont typeface="Courier New" pitchFamily="49" charset="0"/>
              <a:buNone/>
            </a:pPr>
            <a:r>
              <a:rPr lang="en-US" i="0" smtClean="0">
                <a:solidFill>
                  <a:schemeClr val="tx1"/>
                </a:solidFill>
              </a:rPr>
              <a:t>Press 	         and (assuming that the window is okay) the following graph should appear on the display. </a:t>
            </a:r>
          </a:p>
          <a:p>
            <a:pPr marL="3175" indent="-3175">
              <a:buFont typeface="Courier New" pitchFamily="49" charset="0"/>
              <a:buNone/>
            </a:pPr>
            <a:endParaRPr lang="en-US" i="0" smtClean="0">
              <a:solidFill>
                <a:schemeClr val="tx1"/>
              </a:solidFill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1981200"/>
            <a:ext cx="762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263" y="2830064"/>
            <a:ext cx="3673475" cy="303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825240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 wrap="square">
            <a:noAutofit/>
          </a:bodyPr>
          <a:lstStyle/>
          <a:p>
            <a:pPr indent="3175">
              <a:tabLst>
                <a:tab pos="45720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1.</a:t>
            </a:r>
            <a:r>
              <a:rPr lang="en-US" dirty="0" smtClean="0">
                <a:solidFill>
                  <a:srgbClr val="000000"/>
                </a:solidFill>
              </a:rPr>
              <a:t>	Which of the following points satisfy the inequality </a:t>
            </a:r>
          </a:p>
          <a:p>
            <a:pPr indent="3175">
              <a:tabLst>
                <a:tab pos="4572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i="1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+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&lt; 3? </a:t>
            </a:r>
          </a:p>
          <a:p>
            <a:pPr indent="3175">
              <a:tabLst>
                <a:tab pos="457200" algn="l"/>
              </a:tabLst>
            </a:pPr>
            <a:endParaRPr lang="en-US" b="1" dirty="0" smtClean="0">
              <a:solidFill>
                <a:srgbClr val="000000"/>
              </a:solidFill>
            </a:endParaRPr>
          </a:p>
          <a:p>
            <a:pPr indent="3175">
              <a:tabLst>
                <a:tab pos="457200" algn="l"/>
              </a:tabLst>
            </a:pPr>
            <a:endParaRPr lang="en-US" b="1" dirty="0" smtClean="0">
              <a:solidFill>
                <a:srgbClr val="000000"/>
              </a:solidFill>
            </a:endParaRPr>
          </a:p>
          <a:p>
            <a:pPr indent="3175">
              <a:tabLst>
                <a:tab pos="45720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2.</a:t>
            </a:r>
            <a:r>
              <a:rPr lang="en-US" dirty="0" smtClean="0">
                <a:solidFill>
                  <a:srgbClr val="000000"/>
                </a:solidFill>
              </a:rPr>
              <a:t>	Which of the following points satisfy the inequality </a:t>
            </a:r>
          </a:p>
          <a:p>
            <a:pPr indent="3175">
              <a:tabLst>
                <a:tab pos="4572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i="1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− 2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≥ 0?</a:t>
            </a:r>
            <a:endParaRPr lang="en-US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6149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Practice Problems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006475" y="2286000"/>
          <a:ext cx="68707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3" imgW="6870600" imgH="927000" progId="Equation.DSMT4">
                  <p:embed/>
                </p:oleObj>
              </mc:Choice>
              <mc:Fallback>
                <p:oleObj name="Equation" r:id="rId3" imgW="6870600" imgH="927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75" y="2286000"/>
                        <a:ext cx="687070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1006475" y="4459288"/>
          <a:ext cx="6654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5" imgW="6654600" imgH="469800" progId="Equation.DSMT4">
                  <p:embed/>
                </p:oleObj>
              </mc:Choice>
              <mc:Fallback>
                <p:oleObj name="Equation" r:id="rId5" imgW="6654600" imgH="469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75" y="4459288"/>
                        <a:ext cx="66548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767840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indent="3175">
              <a:tabLst>
                <a:tab pos="45720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3.</a:t>
            </a:r>
            <a:r>
              <a:rPr lang="en-US" dirty="0" smtClean="0">
                <a:solidFill>
                  <a:srgbClr val="000000"/>
                </a:solidFill>
              </a:rPr>
              <a:t>	Which of the following points satisfy the inequality </a:t>
            </a:r>
          </a:p>
          <a:p>
            <a:pPr indent="3175">
              <a:tabLst>
                <a:tab pos="4572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i="1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&lt; 3? </a:t>
            </a:r>
          </a:p>
          <a:p>
            <a:endParaRPr lang="en-US" dirty="0"/>
          </a:p>
        </p:txBody>
      </p:sp>
      <p:sp>
        <p:nvSpPr>
          <p:cNvPr id="6149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Practice Problems</a:t>
            </a:r>
          </a:p>
        </p:txBody>
      </p:sp>
      <p:graphicFrame>
        <p:nvGraphicFramePr>
          <p:cNvPr id="6148" name="Object 7"/>
          <p:cNvGraphicFramePr>
            <a:graphicFrameLocks noChangeAspect="1"/>
          </p:cNvGraphicFramePr>
          <p:nvPr/>
        </p:nvGraphicFramePr>
        <p:xfrm>
          <a:off x="1006475" y="2425700"/>
          <a:ext cx="666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Equation" r:id="rId3" imgW="6667200" imgH="469800" progId="Equation.DSMT4">
                  <p:embed/>
                </p:oleObj>
              </mc:Choice>
              <mc:Fallback>
                <p:oleObj name="Equation" r:id="rId3" imgW="6667200" imgH="46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75" y="2425700"/>
                        <a:ext cx="666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Practice Problem Answers</a:t>
            </a:r>
          </a:p>
        </p:txBody>
      </p:sp>
      <p:sp>
        <p:nvSpPr>
          <p:cNvPr id="7172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Courier New" pitchFamily="49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None/>
            </a:pPr>
            <a:endParaRPr lang="en-US" smtClean="0">
              <a:solidFill>
                <a:srgbClr val="FF0000"/>
              </a:solidFill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530352" y="1280160"/>
          <a:ext cx="6654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6654600" imgH="469800" progId="Equation.DSMT4">
                  <p:embed/>
                </p:oleObj>
              </mc:Choice>
              <mc:Fallback>
                <p:oleObj name="Equation" r:id="rId3" imgW="665460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1280160"/>
                        <a:ext cx="66548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901440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pPr marL="23813" indent="-23813"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Concepts Related to Straight Lines</a:t>
            </a:r>
          </a:p>
          <a:p>
            <a:pPr marL="23813" indent="-23813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In summary, we have discussed the following concepts related to straight lines: </a:t>
            </a:r>
          </a:p>
          <a:p>
            <a:pPr marL="23813" indent="-23813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i="1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i="1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i="1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i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027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Graphing Linear Inequalities: </a:t>
            </a:r>
            <a:r>
              <a:rPr lang="en-US" sz="3200" i="1" smtClean="0">
                <a:solidFill>
                  <a:schemeClr val="accent1"/>
                </a:solidFill>
              </a:rPr>
              <a:t>y</a:t>
            </a:r>
            <a:r>
              <a:rPr lang="en-US" sz="3200" smtClean="0">
                <a:solidFill>
                  <a:schemeClr val="accent1"/>
                </a:solidFill>
              </a:rPr>
              <a:t> &lt; </a:t>
            </a:r>
            <a:r>
              <a:rPr lang="en-US" sz="3200" i="1" smtClean="0">
                <a:solidFill>
                  <a:schemeClr val="accent1"/>
                </a:solidFill>
              </a:rPr>
              <a:t>mx</a:t>
            </a:r>
            <a:r>
              <a:rPr lang="en-US" sz="3200" smtClean="0">
                <a:solidFill>
                  <a:schemeClr val="accent1"/>
                </a:solidFill>
              </a:rPr>
              <a:t> + b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46100" y="2895600"/>
          <a:ext cx="80518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8051760" imgH="2057400" progId="Equation.DSMT4">
                  <p:embed/>
                </p:oleObj>
              </mc:Choice>
              <mc:Fallback>
                <p:oleObj name="Equation" r:id="rId3" imgW="8051760" imgH="2057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2895600"/>
                        <a:ext cx="80518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Graphing Linear Inequalities: </a:t>
            </a:r>
            <a:r>
              <a:rPr lang="en-US" sz="3200" i="1" smtClean="0">
                <a:solidFill>
                  <a:schemeClr val="accent1"/>
                </a:solidFill>
              </a:rPr>
              <a:t>y</a:t>
            </a:r>
            <a:r>
              <a:rPr lang="en-US" sz="3200" smtClean="0">
                <a:solidFill>
                  <a:schemeClr val="accent1"/>
                </a:solidFill>
              </a:rPr>
              <a:t> &lt; </a:t>
            </a:r>
            <a:r>
              <a:rPr lang="en-US" sz="3200" i="1" smtClean="0">
                <a:solidFill>
                  <a:schemeClr val="accent1"/>
                </a:solidFill>
              </a:rPr>
              <a:t>mx</a:t>
            </a:r>
            <a:r>
              <a:rPr lang="en-US" sz="3200" smtClean="0">
                <a:solidFill>
                  <a:schemeClr val="accent1"/>
                </a:solidFill>
              </a:rPr>
              <a:t> + b</a:t>
            </a:r>
            <a:endParaRPr lang="en-US" sz="3200" i="1" smtClean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616648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23813" indent="-23813" algn="ctr" eaLnBrk="0" hangingPunct="0">
              <a:tabLst>
                <a:tab pos="463550" algn="l"/>
                <a:tab pos="32067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</a:rPr>
              <a:t>Concepts Related to Straight Lines (cont.)</a:t>
            </a:r>
          </a:p>
          <a:p>
            <a:pPr>
              <a:lnSpc>
                <a:spcPct val="150000"/>
              </a:lnSpc>
              <a:tabLst>
                <a:tab pos="463550" algn="l"/>
                <a:tab pos="320675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	</a:t>
            </a:r>
            <a:r>
              <a:rPr lang="en-US" b="1" i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b="1" i="1" dirty="0" smtClean="0">
                <a:solidFill>
                  <a:srgbClr val="0000FF"/>
                </a:solidFill>
              </a:rPr>
              <a:t>a</a:t>
            </a:r>
            <a:r>
              <a:rPr lang="en-US" b="1" i="1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represents a vertical line </a:t>
            </a:r>
          </a:p>
          <a:p>
            <a:pPr>
              <a:lnSpc>
                <a:spcPct val="150000"/>
              </a:lnSpc>
              <a:tabLst>
                <a:tab pos="463550" algn="l"/>
                <a:tab pos="320675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	</a:t>
            </a:r>
            <a:r>
              <a:rPr lang="en-US" b="1" i="1" dirty="0" smtClean="0">
                <a:solidFill>
                  <a:srgbClr val="0000FF"/>
                </a:solidFill>
              </a:rPr>
              <a:t>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b="1" i="1" dirty="0" smtClean="0">
                <a:solidFill>
                  <a:srgbClr val="0000FF"/>
                </a:solidFill>
              </a:rPr>
              <a:t>b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	represents a horizontal line</a:t>
            </a:r>
          </a:p>
          <a:p>
            <a:pPr>
              <a:lnSpc>
                <a:spcPct val="150000"/>
              </a:lnSpc>
              <a:tabLst>
                <a:tab pos="463550" algn="l"/>
                <a:tab pos="320675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Parallel lines have the same slope. </a:t>
            </a:r>
          </a:p>
          <a:p>
            <a:pPr>
              <a:tabLst>
                <a:tab pos="463550" algn="l"/>
                <a:tab pos="320675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Perpendicular lines have slopes that are negative (or opposite) reciprocals of each other. </a:t>
            </a:r>
          </a:p>
          <a:p>
            <a:pPr>
              <a:tabLst>
                <a:tab pos="463550" algn="l"/>
                <a:tab pos="320675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Graphing calculators can be used to graph straight lines that are not vertical.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Graphing Linear Inequalities: </a:t>
            </a:r>
            <a:r>
              <a:rPr lang="en-US" sz="3200" i="1" smtClean="0">
                <a:solidFill>
                  <a:schemeClr val="accent1"/>
                </a:solidFill>
              </a:rPr>
              <a:t>y</a:t>
            </a:r>
            <a:r>
              <a:rPr lang="en-US" sz="3200" smtClean="0">
                <a:solidFill>
                  <a:schemeClr val="accent1"/>
                </a:solidFill>
              </a:rPr>
              <a:t> &lt; </a:t>
            </a:r>
            <a:r>
              <a:rPr lang="en-US" sz="3200" i="1" smtClean="0">
                <a:solidFill>
                  <a:schemeClr val="accent1"/>
                </a:solidFill>
              </a:rPr>
              <a:t>mx</a:t>
            </a:r>
            <a:r>
              <a:rPr lang="en-US" sz="3200" smtClean="0">
                <a:solidFill>
                  <a:schemeClr val="accent1"/>
                </a:solidFill>
              </a:rPr>
              <a:t> + 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30471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23813" indent="-23813"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Two Methods for Graphing Linear Inequalities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First, graph the boundary line (dashed if the inequality is &lt; or &gt;, solid if the inequality is ≤ or ≥).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</a:rPr>
              <a:t>Method 1 </a:t>
            </a:r>
          </a:p>
          <a:p>
            <a:pPr>
              <a:tabLst>
                <a:tab pos="914400" algn="l"/>
                <a:tab pos="13716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a.</a:t>
            </a:r>
            <a:r>
              <a:rPr lang="en-US" dirty="0" smtClean="0">
                <a:solidFill>
                  <a:srgbClr val="000000"/>
                </a:solidFill>
              </a:rPr>
              <a:t>	Test any one point obviously on one side of 		the line. </a:t>
            </a:r>
          </a:p>
          <a:p>
            <a:pPr>
              <a:tabLst>
                <a:tab pos="914400" algn="l"/>
                <a:tab pos="13716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b.</a:t>
            </a:r>
            <a:r>
              <a:rPr lang="en-US" dirty="0" smtClean="0">
                <a:solidFill>
                  <a:srgbClr val="000000"/>
                </a:solidFill>
              </a:rPr>
              <a:t>	If the test-point satisfies the inequality, 			shade the half-plane on that side of the 			line. Otherwise, shade the other half-plane.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Graphing Linear Inequalities: </a:t>
            </a:r>
            <a:r>
              <a:rPr lang="en-US" sz="3200" i="1" smtClean="0">
                <a:solidFill>
                  <a:schemeClr val="accent1"/>
                </a:solidFill>
              </a:rPr>
              <a:t>y</a:t>
            </a:r>
            <a:r>
              <a:rPr lang="en-US" sz="3200" smtClean="0">
                <a:solidFill>
                  <a:schemeClr val="accent1"/>
                </a:solidFill>
              </a:rPr>
              <a:t> &lt; </a:t>
            </a:r>
            <a:r>
              <a:rPr lang="en-US" sz="3200" i="1" smtClean="0">
                <a:solidFill>
                  <a:schemeClr val="accent1"/>
                </a:solidFill>
              </a:rPr>
              <a:t>mx</a:t>
            </a:r>
            <a:r>
              <a:rPr lang="en-US" sz="3200" smtClean="0">
                <a:solidFill>
                  <a:schemeClr val="accent1"/>
                </a:solidFill>
              </a:rPr>
              <a:t> + b</a:t>
            </a:r>
            <a:endParaRPr lang="en-US" sz="3200" i="1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93565"/>
          </a:xfrm>
          <a:solidFill>
            <a:srgbClr val="FFFFCC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23813" indent="-23813" algn="ctr" eaLnBrk="0" hangingPunct="0">
              <a:spcBef>
                <a:spcPts val="300"/>
              </a:spcBef>
              <a:defRPr/>
            </a:pPr>
            <a:r>
              <a:rPr lang="en-US" b="1" dirty="0" smtClean="0">
                <a:solidFill>
                  <a:srgbClr val="000000"/>
                </a:solidFill>
              </a:rPr>
              <a:t>Two Methods for Graphing Linear Inequalities (cont.)</a:t>
            </a:r>
          </a:p>
          <a:p>
            <a:pPr>
              <a:spcBef>
                <a:spcPts val="300"/>
              </a:spcBef>
              <a:defRPr/>
            </a:pPr>
            <a:r>
              <a:rPr lang="en-US" b="1" dirty="0" smtClean="0">
                <a:solidFill>
                  <a:srgbClr val="000000"/>
                </a:solidFill>
              </a:rPr>
              <a:t>Method 2 </a:t>
            </a:r>
          </a:p>
          <a:p>
            <a:pPr>
              <a:spcBef>
                <a:spcPts val="300"/>
              </a:spcBef>
              <a:tabLst>
                <a:tab pos="914400" algn="l"/>
                <a:tab pos="13716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a.</a:t>
            </a:r>
            <a:r>
              <a:rPr lang="en-US" dirty="0" smtClean="0">
                <a:solidFill>
                  <a:srgbClr val="000000"/>
                </a:solidFill>
              </a:rPr>
              <a:t>	Solve the inequality for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(assuming that the 		line is not vertical). </a:t>
            </a:r>
          </a:p>
          <a:p>
            <a:pPr>
              <a:spcBef>
                <a:spcPts val="300"/>
              </a:spcBef>
              <a:tabLst>
                <a:tab pos="914400" algn="l"/>
                <a:tab pos="13716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b.</a:t>
            </a:r>
            <a:r>
              <a:rPr lang="en-US" dirty="0" smtClean="0">
                <a:solidFill>
                  <a:srgbClr val="000000"/>
                </a:solidFill>
              </a:rPr>
              <a:t>	If the solution shows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&lt; or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≤ , then shade 		the half-plane below the line. </a:t>
            </a:r>
          </a:p>
          <a:p>
            <a:pPr>
              <a:spcBef>
                <a:spcPts val="300"/>
              </a:spcBef>
              <a:tabLst>
                <a:tab pos="914400" algn="l"/>
                <a:tab pos="13716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c.</a:t>
            </a:r>
            <a:r>
              <a:rPr lang="en-US" dirty="0" smtClean="0">
                <a:solidFill>
                  <a:srgbClr val="000000"/>
                </a:solidFill>
              </a:rPr>
              <a:t>	If the solution shows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&gt; or </a:t>
            </a:r>
            <a:r>
              <a:rPr lang="en-US" i="1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≥, then shade 		the half-plane above the line. 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000000"/>
                </a:solidFill>
              </a:rPr>
              <a:t>Note:</a:t>
            </a:r>
            <a:r>
              <a:rPr lang="en-US" dirty="0" smtClean="0">
                <a:solidFill>
                  <a:srgbClr val="000000"/>
                </a:solidFill>
              </a:rPr>
              <a:t> If the boundary line is vertical, then it is of the form </a:t>
            </a:r>
            <a:r>
              <a:rPr lang="en-US" i="1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i="1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and Method 1 should be used.)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</a:t>
            </a:r>
          </a:p>
        </p:txBody>
      </p:sp>
      <p:sp>
        <p:nvSpPr>
          <p:cNvPr id="3078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Courier New" pitchFamily="49" charset="0"/>
              <a:buNone/>
              <a:defRPr/>
            </a:pPr>
            <a:r>
              <a:rPr lang="en-US" i="0" dirty="0" smtClean="0">
                <a:solidFill>
                  <a:schemeClr val="tx1"/>
                </a:solidFill>
              </a:rPr>
              <a:t>Graph the following inequalities.</a:t>
            </a:r>
          </a:p>
          <a:p>
            <a:pPr marL="0" indent="6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a.</a:t>
            </a:r>
            <a:r>
              <a:rPr lang="en-US" i="0" dirty="0" smtClean="0">
                <a:solidFill>
                  <a:schemeClr val="tx1"/>
                </a:solidFill>
              </a:rPr>
              <a:t>	Graph the half-plane that satisfies the inequality  </a:t>
            </a:r>
          </a:p>
          <a:p>
            <a:pPr marL="0" indent="6350">
              <a:buFont typeface="Courier New" pitchFamily="49" charset="0"/>
              <a:buAutoNum type="alphaLcPeriod"/>
              <a:tabLst>
                <a:tab pos="457200" algn="l"/>
              </a:tabLst>
              <a:defRPr/>
            </a:pPr>
            <a:endParaRPr lang="en-US" i="0" dirty="0" smtClean="0">
              <a:solidFill>
                <a:schemeClr val="tx1"/>
              </a:solidFill>
            </a:endParaRPr>
          </a:p>
          <a:p>
            <a:pPr marL="0" indent="6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Solution:</a:t>
            </a:r>
          </a:p>
          <a:p>
            <a:pPr marL="0" indent="6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i="0" dirty="0" smtClean="0">
                <a:solidFill>
                  <a:schemeClr val="tx1"/>
                </a:solidFill>
              </a:rPr>
              <a:t>Method 1 is used in this example. </a:t>
            </a:r>
          </a:p>
          <a:p>
            <a:pPr marL="0" indent="6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b="1" i="0" dirty="0" smtClean="0">
                <a:solidFill>
                  <a:schemeClr val="tx1"/>
                </a:solidFill>
              </a:rPr>
              <a:t>Step 1:</a:t>
            </a:r>
            <a:r>
              <a:rPr lang="en-US" i="0" dirty="0" smtClean="0">
                <a:solidFill>
                  <a:schemeClr val="tx1"/>
                </a:solidFill>
              </a:rPr>
              <a:t> Graph the line </a:t>
            </a:r>
            <a:r>
              <a:rPr lang="en-US" i="0" dirty="0" smtClean="0">
                <a:solidFill>
                  <a:srgbClr val="00007D"/>
                </a:solidFill>
              </a:rPr>
              <a:t>2</a:t>
            </a:r>
            <a:r>
              <a:rPr lang="en-US" i="1" dirty="0" smtClean="0">
                <a:solidFill>
                  <a:srgbClr val="00007D"/>
                </a:solidFill>
              </a:rPr>
              <a:t>x</a:t>
            </a:r>
            <a:r>
              <a:rPr lang="en-US" i="0" dirty="0" smtClean="0">
                <a:solidFill>
                  <a:srgbClr val="00007D"/>
                </a:solidFill>
              </a:rPr>
              <a:t> + </a:t>
            </a:r>
            <a:r>
              <a:rPr lang="en-US" i="1" dirty="0" smtClean="0">
                <a:solidFill>
                  <a:srgbClr val="00007D"/>
                </a:solidFill>
              </a:rPr>
              <a:t>y</a:t>
            </a:r>
            <a:r>
              <a:rPr lang="en-US" i="0" dirty="0" smtClean="0">
                <a:solidFill>
                  <a:srgbClr val="00007D"/>
                </a:solidFill>
              </a:rPr>
              <a:t> = 6 </a:t>
            </a:r>
          </a:p>
          <a:p>
            <a:pPr marL="0" indent="6350">
              <a:buFont typeface="Courier New" pitchFamily="49" charset="0"/>
              <a:buNone/>
              <a:tabLst>
                <a:tab pos="457200" algn="l"/>
              </a:tabLst>
              <a:defRPr/>
            </a:pPr>
            <a:r>
              <a:rPr lang="en-US" i="0" dirty="0" smtClean="0">
                <a:solidFill>
                  <a:schemeClr val="tx1"/>
                </a:solidFill>
              </a:rPr>
              <a:t>as a solid line.</a:t>
            </a:r>
          </a:p>
          <a:p>
            <a:pPr marL="23813" indent="-23813" algn="just">
              <a:buFont typeface="Courier New" pitchFamily="49" charset="0"/>
              <a:buNone/>
              <a:tabLst>
                <a:tab pos="457200" algn="l"/>
              </a:tabLst>
              <a:defRPr/>
            </a:pPr>
            <a:endParaRPr lang="en-US" i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050" name="Object 49"/>
          <p:cNvGraphicFramePr>
            <a:graphicFrameLocks noChangeAspect="1"/>
          </p:cNvGraphicFramePr>
          <p:nvPr/>
        </p:nvGraphicFramePr>
        <p:xfrm>
          <a:off x="3276600" y="17907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" imgW="914400" imgH="336960" progId="Equation.DSMT4">
                  <p:embed/>
                </p:oleObj>
              </mc:Choice>
              <mc:Fallback>
                <p:oleObj name="Equation" r:id="rId3" imgW="914400" imgH="33696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790700"/>
                        <a:ext cx="91440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3841750" y="2468880"/>
          <a:ext cx="14605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5" imgW="1460160" imgH="355320" progId="Equation.DSMT4">
                  <p:embed/>
                </p:oleObj>
              </mc:Choice>
              <mc:Fallback>
                <p:oleObj name="Equation" r:id="rId5" imgW="1460160" imgH="3553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0" y="2468880"/>
                        <a:ext cx="14605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381" y="2667000"/>
            <a:ext cx="323867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3076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Courier New" pitchFamily="49" charset="0"/>
              <a:buNone/>
              <a:tabLst>
                <a:tab pos="1146175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Step 2:	</a:t>
            </a:r>
            <a:r>
              <a:rPr lang="en-US" i="0" dirty="0" smtClean="0">
                <a:solidFill>
                  <a:schemeClr val="tx1"/>
                </a:solidFill>
              </a:rPr>
              <a:t>Test any point on one side of the line. </a:t>
            </a:r>
          </a:p>
          <a:p>
            <a:pPr>
              <a:buFont typeface="Courier New" pitchFamily="49" charset="0"/>
              <a:buNone/>
              <a:tabLst>
                <a:tab pos="1146175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	In this example, we have chosen </a:t>
            </a:r>
            <a:r>
              <a:rPr lang="en-US" i="0" dirty="0" smtClean="0">
                <a:solidFill>
                  <a:srgbClr val="00007D"/>
                </a:solidFill>
              </a:rPr>
              <a:t>(0, 0)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pPr algn="r">
              <a:buFont typeface="Courier New" pitchFamily="49" charset="0"/>
              <a:buNone/>
              <a:tabLst>
                <a:tab pos="1146175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		</a:t>
            </a:r>
          </a:p>
          <a:p>
            <a:pPr algn="r">
              <a:buFont typeface="Courier New" pitchFamily="49" charset="0"/>
              <a:buNone/>
              <a:tabLst>
                <a:tab pos="1146175" algn="l"/>
              </a:tabLst>
            </a:pPr>
            <a:endParaRPr lang="en-US" i="0" dirty="0" smtClean="0">
              <a:solidFill>
                <a:schemeClr val="tx1"/>
              </a:solidFill>
            </a:endParaRPr>
          </a:p>
          <a:p>
            <a:pPr algn="r">
              <a:buFont typeface="Courier New" pitchFamily="49" charset="0"/>
              <a:buNone/>
              <a:tabLst>
                <a:tab pos="1146175" algn="l"/>
              </a:tabLst>
            </a:pPr>
            <a:endParaRPr lang="en-US" i="0" dirty="0" smtClean="0">
              <a:solidFill>
                <a:schemeClr val="tx1"/>
              </a:solidFill>
            </a:endParaRPr>
          </a:p>
          <a:p>
            <a:pPr algn="r">
              <a:buFont typeface="Courier New" pitchFamily="49" charset="0"/>
              <a:buNone/>
              <a:tabLst>
                <a:tab pos="1146175" algn="l"/>
              </a:tabLst>
            </a:pPr>
            <a:endParaRPr lang="en-US" i="0" dirty="0" smtClean="0">
              <a:solidFill>
                <a:schemeClr val="tx1"/>
              </a:solidFill>
            </a:endParaRPr>
          </a:p>
          <a:p>
            <a:pPr algn="r">
              <a:buFont typeface="Courier New" pitchFamily="49" charset="0"/>
              <a:buNone/>
              <a:tabLst>
                <a:tab pos="1146175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						</a:t>
            </a:r>
            <a:endParaRPr lang="en-US" b="1" i="0" dirty="0" smtClean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None/>
              <a:tabLst>
                <a:tab pos="1146175" algn="l"/>
              </a:tabLst>
            </a:pPr>
            <a:endParaRPr lang="en-US" b="1" i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6051550" y="3403600"/>
          <a:ext cx="153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3" imgW="1536480" imgH="825480" progId="Equation.DSMT4">
                  <p:embed/>
                </p:oleObj>
              </mc:Choice>
              <mc:Fallback>
                <p:oleObj name="Equation" r:id="rId3" imgW="1536480" imgH="825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0" y="3403600"/>
                        <a:ext cx="153670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91201" y="4419600"/>
            <a:ext cx="205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This is a true statement.</a:t>
            </a:r>
            <a:endParaRPr lang="en-US" sz="28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179" y="2362200"/>
            <a:ext cx="3405405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smtClean="0">
                <a:solidFill>
                  <a:schemeClr val="accent1"/>
                </a:solidFill>
              </a:rPr>
              <a:t>Example 1: Graphing Linear Inequalities (cont.)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b="1" i="0" dirty="0" smtClean="0">
                <a:solidFill>
                  <a:schemeClr val="tx1"/>
                </a:solidFill>
              </a:rPr>
              <a:t>Step 3: </a:t>
            </a:r>
          </a:p>
          <a:p>
            <a:pPr marL="3175" indent="-3175">
              <a:buFont typeface="Courier New" pitchFamily="49" charset="0"/>
              <a:buNone/>
              <a:tabLst>
                <a:tab pos="457200" algn="l"/>
              </a:tabLst>
            </a:pPr>
            <a:r>
              <a:rPr lang="en-US" i="0" dirty="0" smtClean="0">
                <a:solidFill>
                  <a:schemeClr val="tx1"/>
                </a:solidFill>
              </a:rPr>
              <a:t>Shade the points on the same side as the point </a:t>
            </a:r>
            <a:r>
              <a:rPr lang="en-US" i="0" dirty="0" smtClean="0">
                <a:solidFill>
                  <a:srgbClr val="00007D"/>
                </a:solidFill>
              </a:rPr>
              <a:t>(0, 0)</a:t>
            </a:r>
            <a:r>
              <a:rPr lang="en-US" i="0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7162" y="2362200"/>
            <a:ext cx="338967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441</Words>
  <Application>Microsoft Office PowerPoint</Application>
  <PresentationFormat>On-screen Show (4:3)</PresentationFormat>
  <Paragraphs>119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Courier New</vt:lpstr>
      <vt:lpstr>Calibri</vt:lpstr>
      <vt:lpstr>Symbol</vt:lpstr>
      <vt:lpstr>Office Theme</vt:lpstr>
      <vt:lpstr>Equation</vt:lpstr>
      <vt:lpstr>Section 4.6</vt:lpstr>
      <vt:lpstr>Objectives</vt:lpstr>
      <vt:lpstr>Graphing Linear Inequalities: y &lt; mx + b</vt:lpstr>
      <vt:lpstr>Graphing Linear Inequalities: y &lt; mx + b</vt:lpstr>
      <vt:lpstr>Graphing Linear Inequalities: y &lt; mx + b</vt:lpstr>
      <vt:lpstr>Graphing Linear Inequalities: y &lt; mx + b</vt:lpstr>
      <vt:lpstr>Example 1: Graphing Linear Inequalities</vt:lpstr>
      <vt:lpstr>Example 1: Graphing Linear Inequalities (cont.)</vt:lpstr>
      <vt:lpstr>Example 1: Graphing Linear Inequalities (cont.)</vt:lpstr>
      <vt:lpstr>Example 1: Graphing Linear Inequalities (cont.)</vt:lpstr>
      <vt:lpstr>Example 1: Graphing Linear Inequalities (cont.)</vt:lpstr>
      <vt:lpstr>Example 1: Graphing Linear Inequalities (cont.)</vt:lpstr>
      <vt:lpstr>Example 1: Graphing Linear Inequalities (cont.)</vt:lpstr>
      <vt:lpstr>Example 1: Graphing Linear Inequalities (cont.)</vt:lpstr>
      <vt:lpstr>Example 1: Graphing Linear Inequalities (cont.)</vt:lpstr>
      <vt:lpstr>Example 2: Graphing Using a TI-84 Plus (cont.)</vt:lpstr>
      <vt:lpstr>Example 2: Graphing Using a TI-84 Plus (cont.)</vt:lpstr>
      <vt:lpstr>Example 2: Graphing Using a TI-84 Plus (cont.)</vt:lpstr>
      <vt:lpstr>Example 2: Graphing Using a TI-84 Plus (cont.)</vt:lpstr>
      <vt:lpstr>Example 2: Graphing Using a TI-84 Plus (cont.)</vt:lpstr>
      <vt:lpstr>Example 2: Graphing Using a TI-84 Plus (cont.)</vt:lpstr>
      <vt:lpstr>Practice Problems</vt:lpstr>
      <vt:lpstr>Practice Problems</vt:lpstr>
      <vt:lpstr>Practice Problem Answers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Algebra</dc:title>
  <dc:creator>Hawkes Learning Systems</dc:creator>
  <cp:lastModifiedBy>Kara Roche</cp:lastModifiedBy>
  <cp:revision>34</cp:revision>
  <dcterms:created xsi:type="dcterms:W3CDTF">2013-04-26T14:43:13Z</dcterms:created>
  <dcterms:modified xsi:type="dcterms:W3CDTF">2017-08-01T13:10:55Z</dcterms:modified>
</cp:coreProperties>
</file>