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8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e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69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D6723-2799-4656-AAE9-0162C1DA4216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78EE1-6A9A-46F6-8767-CB53A4B086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Systems of Equations: Solutions by Graphing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Solutions by Graphing</a:t>
            </a:r>
          </a:p>
        </p:txBody>
      </p:sp>
      <p:sp>
        <p:nvSpPr>
          <p:cNvPr id="1566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graphing method of solving a system of linear equations shows the geometric relationship between the two lines. However, determining the exact point of intersection on a graph can be difficult or impossible. In particular, when the solution of a system involves fractions or roots, the point of intersection can only be estimated. Algebraic methods, which give exact solutions, will be discussed in Sections 5.2 and 5.3.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</a:t>
            </a:r>
          </a:p>
        </p:txBody>
      </p:sp>
      <p:sp>
        <p:nvSpPr>
          <p:cNvPr id="15677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Solve the following systems graphically and state whether the systems are consistent, inconsistent, or dependent. </a:t>
            </a:r>
          </a:p>
        </p:txBody>
      </p:sp>
      <p:graphicFrame>
        <p:nvGraphicFramePr>
          <p:cNvPr id="1567748" name="Object 4"/>
          <p:cNvGraphicFramePr>
            <a:graphicFrameLocks noChangeAspect="1"/>
          </p:cNvGraphicFramePr>
          <p:nvPr/>
        </p:nvGraphicFramePr>
        <p:xfrm>
          <a:off x="533400" y="2743200"/>
          <a:ext cx="75946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7594560" imgH="2730240" progId="Equation.DSMT4">
                  <p:embed/>
                </p:oleObj>
              </mc:Choice>
              <mc:Fallback>
                <p:oleObj name="Equation" r:id="rId3" imgW="7594560" imgH="2730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7594600" cy="273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687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Solutions: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The system is </a:t>
            </a:r>
            <a:r>
              <a:rPr lang="en-US" i="0" dirty="0" smtClean="0">
                <a:solidFill>
                  <a:srgbClr val="FF0000"/>
                </a:solidFill>
              </a:rPr>
              <a:t>consistent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The point of intersection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 	is </a:t>
            </a:r>
            <a:r>
              <a:rPr lang="en-US" i="0" dirty="0" smtClean="0">
                <a:solidFill>
                  <a:srgbClr val="000099"/>
                </a:solidFill>
              </a:rPr>
              <a:t>(1, 1)</a:t>
            </a:r>
            <a:r>
              <a:rPr lang="en-US" i="0" dirty="0" smtClean="0">
                <a:solidFill>
                  <a:schemeClr val="tx1"/>
                </a:solidFill>
              </a:rPr>
              <a:t>. That is, </a:t>
            </a:r>
            <a:r>
              <a:rPr lang="en-US" i="0" dirty="0" smtClean="0">
                <a:solidFill>
                  <a:srgbClr val="FF0000"/>
                </a:solidFill>
              </a:rPr>
              <a:t>(1,1) is the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rgbClr val="FF0000"/>
                </a:solidFill>
              </a:rPr>
              <a:t> 	solution of the system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568772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00200"/>
            <a:ext cx="3884613" cy="381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697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Check: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00"/>
                </a:solidFill>
              </a:rPr>
              <a:t>1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00"/>
                </a:solidFill>
              </a:rPr>
              <a:t>1</a:t>
            </a:r>
            <a:r>
              <a:rPr lang="en-US" i="0" dirty="0" smtClean="0">
                <a:solidFill>
                  <a:schemeClr val="tx1"/>
                </a:solidFill>
              </a:rPr>
              <a:t> into </a:t>
            </a:r>
            <a:r>
              <a:rPr lang="en-US" b="1" i="0" dirty="0" smtClean="0">
                <a:solidFill>
                  <a:schemeClr val="tx1"/>
                </a:solidFill>
              </a:rPr>
              <a:t>both equations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−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= 0</a:t>
            </a:r>
            <a:r>
              <a:rPr lang="en-US" i="0" dirty="0" smtClean="0">
                <a:solidFill>
                  <a:schemeClr val="tx1"/>
                </a:solidFill>
              </a:rPr>
              <a:t>, we have </a:t>
            </a:r>
            <a:r>
              <a:rPr lang="en-US" i="0" dirty="0" smtClean="0">
                <a:solidFill>
                  <a:srgbClr val="000099"/>
                </a:solidFill>
              </a:rPr>
              <a:t>1 − 1 = 0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0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+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= 3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we have </a:t>
            </a:r>
            <a:r>
              <a:rPr lang="en-US" i="0" dirty="0" smtClean="0">
                <a:solidFill>
                  <a:srgbClr val="000099"/>
                </a:solidFill>
              </a:rPr>
              <a:t>2 </a:t>
            </a:r>
            <a:r>
              <a:rPr lang="en-US" i="0" dirty="0" smtClean="0">
                <a:solidFill>
                  <a:srgbClr val="000099"/>
                </a:solidFill>
                <a:sym typeface="Symbol" pitchFamily="18" charset="2"/>
              </a:rPr>
              <a:t></a:t>
            </a:r>
            <a:r>
              <a:rPr lang="en-US" i="0" dirty="0" smtClean="0">
                <a:solidFill>
                  <a:srgbClr val="000099"/>
                </a:solidFill>
              </a:rPr>
              <a:t> 1 + 1 = 3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endParaRPr lang="en-US" sz="2400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70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The system is </a:t>
            </a:r>
            <a:r>
              <a:rPr lang="en-US" i="0" dirty="0" smtClean="0">
                <a:solidFill>
                  <a:srgbClr val="FF0000"/>
                </a:solidFill>
              </a:rPr>
              <a:t>consistent</a:t>
            </a:r>
            <a:r>
              <a:rPr lang="en-US" i="0" dirty="0" smtClean="0">
                <a:solidFill>
                  <a:schemeClr val="tx1"/>
                </a:solidFill>
              </a:rPr>
              <a:t>, but the point of intersection can be only estimated. This example points out the main weakness in solving a system graphically. In such cases, any reasonable estimate will be acceptable. For example, if you estimated 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      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or </a:t>
            </a:r>
            <a:r>
              <a:rPr lang="en-US" i="0" dirty="0" smtClean="0">
                <a:solidFill>
                  <a:schemeClr val="tx1"/>
                </a:solidFill>
              </a:rPr>
              <a:t>some such point, your 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answer is acceptable. </a:t>
            </a:r>
          </a:p>
        </p:txBody>
      </p:sp>
      <p:graphicFrame>
        <p:nvGraphicFramePr>
          <p:cNvPr id="1570820" name="Object 4"/>
          <p:cNvGraphicFramePr>
            <a:graphicFrameLocks noChangeAspect="1"/>
          </p:cNvGraphicFramePr>
          <p:nvPr/>
        </p:nvGraphicFramePr>
        <p:xfrm>
          <a:off x="1055511" y="3429000"/>
          <a:ext cx="3302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3301920" imgH="927000" progId="Equation.DSMT4">
                  <p:embed/>
                </p:oleObj>
              </mc:Choice>
              <mc:Fallback>
                <p:oleObj name="Equation" r:id="rId3" imgW="330192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511" y="3429000"/>
                        <a:ext cx="3302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70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572000" cy="364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actual point of intersection (and the solution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the system) is		     </a:t>
            </a: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We will be able to locate this point precisely using the techniques of the next section. </a:t>
            </a:r>
          </a:p>
        </p:txBody>
      </p:sp>
      <p:graphicFrame>
        <p:nvGraphicFramePr>
          <p:cNvPr id="1570821" name="Object 5"/>
          <p:cNvGraphicFramePr>
            <a:graphicFrameLocks noChangeAspect="1"/>
          </p:cNvGraphicFramePr>
          <p:nvPr/>
        </p:nvGraphicFramePr>
        <p:xfrm>
          <a:off x="2971800" y="2179320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3" imgW="1409400" imgH="927000" progId="Equation.DSMT4">
                  <p:embed/>
                </p:oleObj>
              </mc:Choice>
              <mc:Fallback>
                <p:oleObj name="Equation" r:id="rId3" imgW="140940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179320"/>
                        <a:ext cx="1409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1295400"/>
            <a:ext cx="3884613" cy="381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728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572000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The system is </a:t>
            </a:r>
            <a:r>
              <a:rPr lang="en-US" i="0" dirty="0" smtClean="0">
                <a:solidFill>
                  <a:srgbClr val="FF0000"/>
                </a:solidFill>
              </a:rPr>
              <a:t>inconsistent</a:t>
            </a:r>
            <a:r>
              <a:rPr lang="en-US" i="0" dirty="0" smtClean="0">
                <a:solidFill>
                  <a:schemeClr val="tx1"/>
                </a:solidFill>
              </a:rPr>
              <a:t>. The lines are parallel with the same slope, 3, and there are no points of intersection. There is </a:t>
            </a:r>
            <a:r>
              <a:rPr lang="en-US" i="0" dirty="0" smtClean="0">
                <a:solidFill>
                  <a:srgbClr val="FF0000"/>
                </a:solidFill>
              </a:rPr>
              <a:t>no solution to the system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1572868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143000"/>
            <a:ext cx="3884612" cy="381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8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sp>
        <p:nvSpPr>
          <p:cNvPr id="15738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1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chemeClr val="tx1"/>
                </a:solidFill>
              </a:rPr>
              <a:t>The system is </a:t>
            </a:r>
            <a:r>
              <a:rPr lang="en-US" i="0" dirty="0" smtClean="0">
                <a:solidFill>
                  <a:srgbClr val="FF0000"/>
                </a:solidFill>
              </a:rPr>
              <a:t>dependent</a:t>
            </a:r>
            <a:r>
              <a:rPr lang="en-US" i="0" dirty="0" smtClean="0">
                <a:solidFill>
                  <a:schemeClr val="tx1"/>
                </a:solidFill>
              </a:rPr>
              <a:t>. All points that lie on one line also lie on the other line. For example, </a:t>
            </a:r>
            <a:r>
              <a:rPr lang="en-US" i="0" dirty="0" smtClean="0">
                <a:solidFill>
                  <a:srgbClr val="000099"/>
                </a:solidFill>
              </a:rPr>
              <a:t>(4, 1)</a:t>
            </a:r>
            <a:r>
              <a:rPr lang="en-US" i="0" dirty="0" smtClean="0">
                <a:solidFill>
                  <a:schemeClr val="tx1"/>
                </a:solidFill>
              </a:rPr>
              <a:t> is a point on the line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+ 2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= 6</a:t>
            </a:r>
            <a:r>
              <a:rPr lang="en-US" i="0" dirty="0" smtClean="0">
                <a:solidFill>
                  <a:schemeClr val="tx1"/>
                </a:solidFill>
              </a:rPr>
              <a:t> since </a:t>
            </a:r>
            <a:r>
              <a:rPr lang="en-US" i="0" dirty="0" smtClean="0">
                <a:solidFill>
                  <a:srgbClr val="000099"/>
                </a:solidFill>
              </a:rPr>
              <a:t>4 + 2( 1 ) = 6</a:t>
            </a:r>
            <a:r>
              <a:rPr lang="en-US" i="0" dirty="0" smtClean="0">
                <a:solidFill>
                  <a:schemeClr val="tx1"/>
                </a:solidFill>
              </a:rPr>
              <a:t>. The </a:t>
            </a:r>
          </a:p>
          <a:p>
            <a:pPr marL="465138" indent="-465138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point </a:t>
            </a:r>
            <a:r>
              <a:rPr lang="en-US" i="0" dirty="0" smtClean="0">
                <a:solidFill>
                  <a:srgbClr val="000099"/>
                </a:solidFill>
              </a:rPr>
              <a:t>(4, 1)</a:t>
            </a:r>
            <a:r>
              <a:rPr lang="en-US" i="0" dirty="0" smtClean="0">
                <a:solidFill>
                  <a:schemeClr val="tx1"/>
                </a:solidFill>
              </a:rPr>
              <a:t> is also on the line                       since </a:t>
            </a:r>
          </a:p>
          <a:p>
            <a:pPr marL="465138" indent="-465138">
              <a:spcBef>
                <a:spcPct val="8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                          Therefore, the solution can be stated </a:t>
            </a:r>
          </a:p>
          <a:p>
            <a:pPr marL="465138" indent="-465138">
              <a:spcBef>
                <a:spcPct val="30000"/>
              </a:spcBef>
            </a:pPr>
            <a:r>
              <a:rPr lang="en-US" i="0" dirty="0" smtClean="0">
                <a:solidFill>
                  <a:schemeClr val="tx1"/>
                </a:solidFill>
              </a:rPr>
              <a:t>	as all of the points that satisfy the equation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sz="1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+</a:t>
            </a:r>
            <a:r>
              <a:rPr lang="en-US" sz="1000" i="0" dirty="0" smtClean="0">
                <a:solidFill>
                  <a:srgbClr val="000099"/>
                </a:solidFill>
              </a:rPr>
              <a:t> </a:t>
            </a:r>
            <a:r>
              <a:rPr lang="en-US" i="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y</a:t>
            </a:r>
            <a:r>
              <a:rPr lang="en-US" sz="1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sz="1000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6. </a:t>
            </a:r>
            <a:r>
              <a:rPr lang="en-US" i="0" dirty="0" smtClean="0">
                <a:solidFill>
                  <a:schemeClr val="tx1"/>
                </a:solidFill>
              </a:rPr>
              <a:t>The solution is the set of all points of the form </a:t>
            </a:r>
          </a:p>
          <a:p>
            <a:pPr marL="465138" indent="-465138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                          an infinite set of solutions.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73892" name="Object 4"/>
          <p:cNvGraphicFramePr>
            <a:graphicFrameLocks noChangeAspect="1"/>
          </p:cNvGraphicFramePr>
          <p:nvPr/>
        </p:nvGraphicFramePr>
        <p:xfrm>
          <a:off x="5269089" y="25908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1714320" imgH="838080" progId="Equation.DSMT4">
                  <p:embed/>
                </p:oleObj>
              </mc:Choice>
              <mc:Fallback>
                <p:oleObj name="Equation" r:id="rId3" imgW="17143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9089" y="2590800"/>
                        <a:ext cx="171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3893" name="Object 5"/>
          <p:cNvGraphicFramePr>
            <a:graphicFrameLocks noChangeAspect="1"/>
          </p:cNvGraphicFramePr>
          <p:nvPr/>
        </p:nvGraphicFramePr>
        <p:xfrm>
          <a:off x="1066800" y="3341511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2006280" imgH="838080" progId="Equation.DSMT4">
                  <p:embed/>
                </p:oleObj>
              </mc:Choice>
              <mc:Fallback>
                <p:oleObj name="Equation" r:id="rId5" imgW="200628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41511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3894" name="Object 6"/>
          <p:cNvGraphicFramePr>
            <a:graphicFrameLocks noChangeAspect="1"/>
          </p:cNvGraphicFramePr>
          <p:nvPr/>
        </p:nvGraphicFramePr>
        <p:xfrm>
          <a:off x="1066800" y="4907844"/>
          <a:ext cx="1981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1981080" imgH="927000" progId="Equation.DSMT4">
                  <p:embed/>
                </p:oleObj>
              </mc:Choice>
              <mc:Fallback>
                <p:oleObj name="Equation" r:id="rId7" imgW="198108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907844"/>
                        <a:ext cx="1981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9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Solving by Graphing (cont.)</a:t>
            </a:r>
          </a:p>
        </p:txBody>
      </p:sp>
      <p:pic>
        <p:nvPicPr>
          <p:cNvPr id="1574916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301750"/>
            <a:ext cx="3884613" cy="3803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9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Solutions by Graphing</a:t>
            </a:r>
          </a:p>
        </p:txBody>
      </p:sp>
      <p:sp>
        <p:nvSpPr>
          <p:cNvPr id="15759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Remember: </a:t>
            </a:r>
            <a:endParaRPr lang="en-US" i="0" dirty="0" smtClean="0">
              <a:solidFill>
                <a:srgbClr val="000000"/>
              </a:solidFill>
            </a:endParaRP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To use the graphing method, graph the lines as accurately as you can.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Be sure to check your solution by substituting back into both of the original equations. (Of course, fractional estimates may not check exactly.)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noFill/>
        </p:spPr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Determine if given points lie on both lines in specified systems of equations.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Determine, by graphing, if systems of linear equations are consistent, inconsistent, or dependent.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Estimate, by graphing, the coordinates of the intersections of consistent systems of linear equations.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Using a Graphing Calculator</a:t>
            </a:r>
          </a:p>
        </p:txBody>
      </p:sp>
      <p:sp>
        <p:nvSpPr>
          <p:cNvPr id="15769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Consider the system                      and proceed as follows:</a:t>
            </a:r>
          </a:p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Step1:	</a:t>
            </a:r>
            <a:r>
              <a:rPr lang="en-US" i="0" dirty="0" smtClean="0">
                <a:solidFill>
                  <a:schemeClr val="tx1"/>
                </a:solidFill>
              </a:rPr>
              <a:t>Solve each equation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. For this system </a:t>
            </a:r>
          </a:p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2620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2:	</a:t>
            </a:r>
            <a:r>
              <a:rPr lang="en-US" i="0" dirty="0" smtClean="0">
                <a:solidFill>
                  <a:schemeClr val="tx1"/>
                </a:solidFill>
              </a:rPr>
              <a:t>Press                      and enter the two 	expressions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576964" name="Object 4"/>
          <p:cNvGraphicFramePr>
            <a:graphicFrameLocks noChangeAspect="1"/>
          </p:cNvGraphicFramePr>
          <p:nvPr/>
        </p:nvGraphicFramePr>
        <p:xfrm>
          <a:off x="3586163" y="1078089"/>
          <a:ext cx="1574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574640" imgH="1028520" progId="Equation.DSMT4">
                  <p:embed/>
                </p:oleObj>
              </mc:Choice>
              <mc:Fallback>
                <p:oleObj name="Equation" r:id="rId3" imgW="157464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3" y="1078089"/>
                        <a:ext cx="1574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6965" name="Object 5"/>
          <p:cNvGraphicFramePr>
            <a:graphicFrameLocks noChangeAspect="1"/>
          </p:cNvGraphicFramePr>
          <p:nvPr/>
        </p:nvGraphicFramePr>
        <p:xfrm>
          <a:off x="1765300" y="2819400"/>
          <a:ext cx="189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892160" imgH="1028520" progId="Equation.DSMT4">
                  <p:embed/>
                </p:oleObj>
              </mc:Choice>
              <mc:Fallback>
                <p:oleObj name="Equation" r:id="rId5" imgW="189216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819400"/>
                        <a:ext cx="1892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76967" name="Picture 7" descr="Y-EQUALS_H-Neu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67000" y="4397022"/>
            <a:ext cx="1565275" cy="388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9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Using a Graphing Calculator (cont.)</a:t>
            </a:r>
          </a:p>
        </p:txBody>
      </p:sp>
      <p:sp>
        <p:nvSpPr>
          <p:cNvPr id="15779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get the variable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, press the key            . 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display screen will appear as follows: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577988" name="Picture 4" descr="X-T-theta-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7565" y="1382889"/>
            <a:ext cx="785813" cy="384175"/>
          </a:xfrm>
          <a:prstGeom prst="rect">
            <a:avLst/>
          </a:prstGeom>
          <a:noFill/>
        </p:spPr>
      </p:pic>
      <p:pic>
        <p:nvPicPr>
          <p:cNvPr id="1577989" name="Picture 5" descr="s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590800"/>
            <a:ext cx="3657600" cy="30223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0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Using a Graphing Calculator (cont.)</a:t>
            </a:r>
          </a:p>
        </p:txBody>
      </p:sp>
      <p:sp>
        <p:nvSpPr>
          <p:cNvPr id="157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3: </a:t>
            </a:r>
            <a:r>
              <a:rPr lang="en-US" i="0" dirty="0" smtClean="0">
                <a:solidFill>
                  <a:schemeClr val="tx1"/>
                </a:solidFill>
              </a:rPr>
              <a:t>Press                 .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(Both lines should appear. If not, you may need to adjust the                  .)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4: </a:t>
            </a:r>
            <a:r>
              <a:rPr lang="en-US" i="0" dirty="0" smtClean="0">
                <a:solidFill>
                  <a:schemeClr val="tx1"/>
                </a:solidFill>
              </a:rPr>
              <a:t>Press              and CALC. Select 5: intersect.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cursor will appear on one of the lines. Use the right or left arrow to get near the point of intersection and press            .  Then move the up or down arrow to get to the other line. Move on this line closer to the point of intersection and press             .  Follow the directions for </a:t>
            </a:r>
            <a:r>
              <a:rPr lang="en-US" dirty="0" smtClean="0">
                <a:solidFill>
                  <a:schemeClr val="tx1"/>
                </a:solidFill>
              </a:rPr>
              <a:t>Guess</a:t>
            </a:r>
            <a:r>
              <a:rPr lang="en-US" i="0" dirty="0" smtClean="0">
                <a:solidFill>
                  <a:schemeClr val="tx1"/>
                </a:solidFill>
              </a:rPr>
              <a:t>? by moving the cursor to the point of intersection and pressing             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579012" name="Picture 4" descr="GRA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5550" y="1382889"/>
            <a:ext cx="1252538" cy="311150"/>
          </a:xfrm>
          <a:prstGeom prst="rect">
            <a:avLst/>
          </a:prstGeom>
          <a:noFill/>
        </p:spPr>
      </p:pic>
      <p:pic>
        <p:nvPicPr>
          <p:cNvPr id="1579013" name="Picture 5" descr="WIND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5975" y="2216326"/>
            <a:ext cx="1252538" cy="311150"/>
          </a:xfrm>
          <a:prstGeom prst="rect">
            <a:avLst/>
          </a:prstGeom>
          <a:noFill/>
        </p:spPr>
      </p:pic>
      <p:pic>
        <p:nvPicPr>
          <p:cNvPr id="1579014" name="Picture 6" descr="2n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7138" y="2725914"/>
            <a:ext cx="931862" cy="455612"/>
          </a:xfrm>
          <a:prstGeom prst="rect">
            <a:avLst/>
          </a:prstGeom>
          <a:noFill/>
        </p:spPr>
      </p:pic>
      <p:pic>
        <p:nvPicPr>
          <p:cNvPr id="1579015" name="Picture 7" descr="ENT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4002264"/>
            <a:ext cx="941388" cy="457200"/>
          </a:xfrm>
          <a:prstGeom prst="rect">
            <a:avLst/>
          </a:prstGeom>
          <a:noFill/>
        </p:spPr>
      </p:pic>
      <p:pic>
        <p:nvPicPr>
          <p:cNvPr id="1579016" name="Picture 8" descr="ENT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76713" y="4764264"/>
            <a:ext cx="941387" cy="457200"/>
          </a:xfrm>
          <a:prstGeom prst="rect">
            <a:avLst/>
          </a:prstGeom>
          <a:noFill/>
        </p:spPr>
      </p:pic>
      <p:pic>
        <p:nvPicPr>
          <p:cNvPr id="1579017" name="Picture 9" descr="ENT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5545314"/>
            <a:ext cx="941388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0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Using a Graphing Calculator (cont.)</a:t>
            </a:r>
          </a:p>
        </p:txBody>
      </p:sp>
      <p:sp>
        <p:nvSpPr>
          <p:cNvPr id="15800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5: </a:t>
            </a:r>
            <a:r>
              <a:rPr lang="en-US" i="0" dirty="0" smtClean="0">
                <a:solidFill>
                  <a:schemeClr val="tx1"/>
                </a:solidFill>
              </a:rPr>
              <a:t>The answer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3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2 will appear at the bottom of the display screen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pic>
        <p:nvPicPr>
          <p:cNvPr id="1580036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90800"/>
            <a:ext cx="3692525" cy="3049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0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Using a Graphing Calculator (cont.)</a:t>
            </a:r>
          </a:p>
        </p:txBody>
      </p:sp>
      <p:sp>
        <p:nvSpPr>
          <p:cNvPr id="15810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Note: Step 4 may seem somewhat complicated, but TRY IT. IT IS FUN and accurate!</a:t>
            </a:r>
            <a:endParaRPr lang="en-US" i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Also, if the lines are parallel (an inconsistent system) the calculator will give an error message.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Solution of a System</a:t>
            </a:r>
          </a:p>
        </p:txBody>
      </p:sp>
      <p:sp>
        <p:nvSpPr>
          <p:cNvPr id="1555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Show that </a:t>
            </a:r>
            <a:r>
              <a:rPr lang="en-US" i="0" dirty="0" smtClean="0">
                <a:solidFill>
                  <a:srgbClr val="0000FF"/>
                </a:solidFill>
              </a:rPr>
              <a:t>(2, 1)</a:t>
            </a:r>
            <a:r>
              <a:rPr lang="en-US" i="0" dirty="0" smtClean="0">
                <a:solidFill>
                  <a:schemeClr val="tx1"/>
                </a:solidFill>
              </a:rPr>
              <a:t> is a solution to the system</a:t>
            </a:r>
          </a:p>
          <a:p>
            <a:pPr>
              <a:spcBef>
                <a:spcPct val="100000"/>
              </a:spcBef>
              <a:buFont typeface="Courier New" pitchFamily="49" charset="0"/>
              <a:buNone/>
              <a:tabLst>
                <a:tab pos="15970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009900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1</a:t>
            </a:r>
            <a:r>
              <a:rPr lang="en-US" i="0" dirty="0" smtClean="0">
                <a:solidFill>
                  <a:schemeClr val="tx1"/>
                </a:solidFill>
              </a:rPr>
              <a:t> into </a:t>
            </a:r>
            <a:r>
              <a:rPr lang="en-US" b="1" i="0" dirty="0" smtClean="0">
                <a:solidFill>
                  <a:schemeClr val="tx1"/>
                </a:solidFill>
              </a:rPr>
              <a:t>both </a:t>
            </a:r>
            <a:r>
              <a:rPr lang="en-US" i="0" dirty="0" smtClean="0">
                <a:solidFill>
                  <a:schemeClr val="tx1"/>
                </a:solidFill>
              </a:rPr>
              <a:t>equations. </a:t>
            </a:r>
          </a:p>
          <a:p>
            <a:pPr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In the first equation: </a:t>
            </a:r>
          </a:p>
          <a:p>
            <a:pPr>
              <a:buFont typeface="Courier New" pitchFamily="49" charset="0"/>
              <a:buNone/>
              <a:tabLst>
                <a:tab pos="1597025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1597025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1597025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555460" name="Object 4"/>
          <p:cNvGraphicFramePr>
            <a:graphicFrameLocks noChangeAspect="1"/>
          </p:cNvGraphicFramePr>
          <p:nvPr/>
        </p:nvGraphicFramePr>
        <p:xfrm>
          <a:off x="6777038" y="1075266"/>
          <a:ext cx="1676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676160" imgH="1028520" progId="Equation.DSMT4">
                  <p:embed/>
                </p:oleObj>
              </mc:Choice>
              <mc:Fallback>
                <p:oleObj name="Equation" r:id="rId3" imgW="167616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038" y="1075266"/>
                        <a:ext cx="1676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5461" name="Object 5"/>
          <p:cNvGraphicFramePr>
            <a:graphicFrameLocks noChangeAspect="1"/>
          </p:cNvGraphicFramePr>
          <p:nvPr/>
        </p:nvGraphicFramePr>
        <p:xfrm>
          <a:off x="3200400" y="3733800"/>
          <a:ext cx="1524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523880" imgH="799920" progId="Equation.DSMT4">
                  <p:embed/>
                </p:oleObj>
              </mc:Choice>
              <mc:Fallback>
                <p:oleObj name="Equation" r:id="rId5" imgW="1523880" imgH="799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33800"/>
                        <a:ext cx="15240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5"/>
          <p:cNvGraphicFramePr>
            <a:graphicFrameLocks noChangeAspect="1"/>
          </p:cNvGraphicFramePr>
          <p:nvPr/>
        </p:nvGraphicFramePr>
        <p:xfrm>
          <a:off x="3210278" y="4724400"/>
          <a:ext cx="359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3593880" imgH="380880" progId="Equation.DSMT4">
                  <p:embed/>
                </p:oleObj>
              </mc:Choice>
              <mc:Fallback>
                <p:oleObj name="Equation" r:id="rId7" imgW="359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278" y="4724400"/>
                        <a:ext cx="3594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Solution of a System (cont.)</a:t>
            </a:r>
          </a:p>
        </p:txBody>
      </p:sp>
      <p:sp>
        <p:nvSpPr>
          <p:cNvPr id="1556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In the second equation: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1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Because (2, 1) satisfies both equations, </a:t>
            </a:r>
            <a:r>
              <a:rPr lang="en-US" b="1" i="0" dirty="0" smtClean="0">
                <a:solidFill>
                  <a:srgbClr val="FF0000"/>
                </a:solidFill>
              </a:rPr>
              <a:t>(2, 1) is a solution to the system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556484" name="Object 4"/>
          <p:cNvGraphicFramePr>
            <a:graphicFrameLocks noChangeAspect="1"/>
          </p:cNvGraphicFramePr>
          <p:nvPr/>
        </p:nvGraphicFramePr>
        <p:xfrm>
          <a:off x="2994378" y="1851378"/>
          <a:ext cx="1511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511280" imgH="799920" progId="Equation.DSMT4">
                  <p:embed/>
                </p:oleObj>
              </mc:Choice>
              <mc:Fallback>
                <p:oleObj name="Equation" r:id="rId3" imgW="1511280" imgH="799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378" y="1851378"/>
                        <a:ext cx="15113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2978150" y="2743200"/>
          <a:ext cx="360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3606480" imgH="380880" progId="Equation.DSMT4">
                  <p:embed/>
                </p:oleObj>
              </mc:Choice>
              <mc:Fallback>
                <p:oleObj name="Equation" r:id="rId5" imgW="36064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743200"/>
                        <a:ext cx="3606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Not a Solution of a System</a:t>
            </a:r>
          </a:p>
        </p:txBody>
      </p:sp>
      <p:sp>
        <p:nvSpPr>
          <p:cNvPr id="1560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Show that </a:t>
            </a:r>
            <a:r>
              <a:rPr lang="en-US" i="0" dirty="0" smtClean="0">
                <a:solidFill>
                  <a:srgbClr val="0000FF"/>
                </a:solidFill>
              </a:rPr>
              <a:t>(0, 4)</a:t>
            </a:r>
            <a:r>
              <a:rPr lang="en-US" i="0" dirty="0" smtClean="0">
                <a:solidFill>
                  <a:schemeClr val="tx1"/>
                </a:solidFill>
              </a:rPr>
              <a:t> is not a solution to the system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009900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4</a:t>
            </a:r>
            <a:r>
              <a:rPr lang="en-US" i="0" dirty="0" smtClean="0">
                <a:solidFill>
                  <a:schemeClr val="tx1"/>
                </a:solidFill>
              </a:rPr>
              <a:t> into </a:t>
            </a:r>
            <a:r>
              <a:rPr lang="en-US" b="1" i="0" dirty="0" smtClean="0">
                <a:solidFill>
                  <a:schemeClr val="tx1"/>
                </a:solidFill>
              </a:rPr>
              <a:t>both </a:t>
            </a:r>
            <a:r>
              <a:rPr lang="en-US" i="0" dirty="0" smtClean="0">
                <a:solidFill>
                  <a:schemeClr val="tx1"/>
                </a:solidFill>
              </a:rPr>
              <a:t>equations.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In the first equation: </a:t>
            </a:r>
          </a:p>
        </p:txBody>
      </p:sp>
      <p:graphicFrame>
        <p:nvGraphicFramePr>
          <p:cNvPr id="1560580" name="Object 4"/>
          <p:cNvGraphicFramePr>
            <a:graphicFrameLocks noChangeAspect="1"/>
          </p:cNvGraphicFramePr>
          <p:nvPr/>
        </p:nvGraphicFramePr>
        <p:xfrm>
          <a:off x="7301972" y="1063977"/>
          <a:ext cx="1739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739880" imgH="1028520" progId="Equation.DSMT4">
                  <p:embed/>
                </p:oleObj>
              </mc:Choice>
              <mc:Fallback>
                <p:oleObj name="Equation" r:id="rId3" imgW="173988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1972" y="1063977"/>
                        <a:ext cx="1739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0581" name="Object 5"/>
          <p:cNvGraphicFramePr>
            <a:graphicFrameLocks noChangeAspect="1"/>
          </p:cNvGraphicFramePr>
          <p:nvPr/>
        </p:nvGraphicFramePr>
        <p:xfrm>
          <a:off x="2935817" y="4495800"/>
          <a:ext cx="356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3568680" imgH="380880" progId="Equation.DSMT4">
                  <p:embed/>
                </p:oleObj>
              </mc:Choice>
              <mc:Fallback>
                <p:oleObj name="Equation" r:id="rId5" imgW="35686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817" y="4495800"/>
                        <a:ext cx="356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947035" y="3512820"/>
          <a:ext cx="1739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739880" imgH="799920" progId="Equation.DSMT4">
                  <p:embed/>
                </p:oleObj>
              </mc:Choice>
              <mc:Fallback>
                <p:oleObj name="Equation" r:id="rId7" imgW="173988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035" y="3512820"/>
                        <a:ext cx="1739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Not a Solution of a System (cont.)</a:t>
            </a:r>
          </a:p>
        </p:txBody>
      </p:sp>
      <p:sp>
        <p:nvSpPr>
          <p:cNvPr id="1561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In the second equation: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1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Because (0, 4) does not satisfy both equations, </a:t>
            </a:r>
            <a:r>
              <a:rPr lang="en-US" b="1" i="0" dirty="0" smtClean="0">
                <a:solidFill>
                  <a:srgbClr val="FF0000"/>
                </a:solidFill>
              </a:rPr>
              <a:t>(0, 4) is NOT a solution to the system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561604" name="Object 4"/>
          <p:cNvGraphicFramePr>
            <a:graphicFrameLocks noChangeAspect="1"/>
          </p:cNvGraphicFramePr>
          <p:nvPr/>
        </p:nvGraphicFramePr>
        <p:xfrm>
          <a:off x="2978150" y="2754489"/>
          <a:ext cx="358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3581280" imgH="380880" progId="Equation.DSMT4">
                  <p:embed/>
                </p:oleObj>
              </mc:Choice>
              <mc:Fallback>
                <p:oleObj name="Equation" r:id="rId3" imgW="358128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754489"/>
                        <a:ext cx="358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971800" y="1851025"/>
          <a:ext cx="1638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638000" imgH="799920" progId="Equation.DSMT4">
                  <p:embed/>
                </p:oleObj>
              </mc:Choice>
              <mc:Fallback>
                <p:oleObj name="Equation" r:id="rId5" imgW="1638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51025"/>
                        <a:ext cx="16383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Solutions by Graphing</a:t>
            </a:r>
          </a:p>
        </p:txBody>
      </p:sp>
      <p:graphicFrame>
        <p:nvGraphicFramePr>
          <p:cNvPr id="1562715" name="Group 91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695573"/>
        </p:xfrm>
        <a:graphic>
          <a:graphicData uri="http://schemas.openxmlformats.org/drawingml/2006/table">
            <a:tbl>
              <a:tblPr/>
              <a:tblGrid>
                <a:gridCol w="1676400"/>
                <a:gridCol w="2667000"/>
                <a:gridCol w="2362200"/>
                <a:gridCol w="1524000"/>
              </a:tblGrid>
              <a:tr h="18097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Solutions By Graphing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Graph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Intersection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One point: (1, 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point (1, 3) is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system.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Consistent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2668" name="Object 44"/>
          <p:cNvGraphicFramePr>
            <a:graphicFrameLocks noChangeAspect="1"/>
          </p:cNvGraphicFramePr>
          <p:nvPr/>
        </p:nvGraphicFramePr>
        <p:xfrm>
          <a:off x="558800" y="30480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422360" imgH="876240" progId="Equation.DSMT4">
                  <p:embed/>
                </p:oleObj>
              </mc:Choice>
              <mc:Fallback>
                <p:oleObj name="Equation" r:id="rId3" imgW="1422360" imgH="87624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048000"/>
                        <a:ext cx="1422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62698" name="Picture 74" descr="sam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95525" y="2514600"/>
            <a:ext cx="2413000" cy="2316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Solutions by Graphing</a:t>
            </a:r>
          </a:p>
        </p:txBody>
      </p:sp>
      <p:graphicFrame>
        <p:nvGraphicFramePr>
          <p:cNvPr id="1564725" name="Group 5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695573"/>
        </p:xfrm>
        <a:graphic>
          <a:graphicData uri="http://schemas.openxmlformats.org/drawingml/2006/table">
            <a:tbl>
              <a:tblPr/>
              <a:tblGrid>
                <a:gridCol w="1676400"/>
                <a:gridCol w="2667000"/>
                <a:gridCol w="2133600"/>
                <a:gridCol w="1752600"/>
              </a:tblGrid>
              <a:tr h="18097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Solutions By Graphing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(cont.)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Graph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Intersection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 points; lines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are parallel.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There is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the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system.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Inconsistent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4694" name="Object 22"/>
          <p:cNvGraphicFramePr>
            <a:graphicFrameLocks noChangeAspect="1"/>
          </p:cNvGraphicFramePr>
          <p:nvPr/>
        </p:nvGraphicFramePr>
        <p:xfrm>
          <a:off x="558800" y="29718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422360" imgH="876240" progId="Equation.DSMT4">
                  <p:embed/>
                </p:oleObj>
              </mc:Choice>
              <mc:Fallback>
                <p:oleObj name="Equation" r:id="rId3" imgW="1422360" imgH="8762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971800"/>
                        <a:ext cx="1422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64708" name="Picture 36" descr="sam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2675" y="2514600"/>
            <a:ext cx="2422525" cy="2325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Solutions by Graphing</a:t>
            </a:r>
          </a:p>
        </p:txBody>
      </p:sp>
      <p:graphicFrame>
        <p:nvGraphicFramePr>
          <p:cNvPr id="1565747" name="Group 51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695573"/>
        </p:xfrm>
        <a:graphic>
          <a:graphicData uri="http://schemas.openxmlformats.org/drawingml/2006/table">
            <a:tbl>
              <a:tblPr/>
              <a:tblGrid>
                <a:gridCol w="1676400"/>
                <a:gridCol w="2667000"/>
                <a:gridCol w="2209800"/>
                <a:gridCol w="1676400"/>
              </a:tblGrid>
              <a:tr h="18097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Solutions By Graphing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(cont.)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Graph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Intersection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Lines coincide.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 infinite set of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points of the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form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 −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+ 4).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Dependent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5718" name="Object 22"/>
          <p:cNvGraphicFramePr>
            <a:graphicFrameLocks noChangeAspect="1"/>
          </p:cNvGraphicFramePr>
          <p:nvPr/>
        </p:nvGraphicFramePr>
        <p:xfrm>
          <a:off x="551392" y="2895600"/>
          <a:ext cx="1511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511280" imgH="876240" progId="Equation.DSMT4">
                  <p:embed/>
                </p:oleObj>
              </mc:Choice>
              <mc:Fallback>
                <p:oleObj name="Equation" r:id="rId3" imgW="1511280" imgH="8762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92" y="2895600"/>
                        <a:ext cx="1511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65730" name="Picture 34" descr="sam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01875" y="2590800"/>
            <a:ext cx="2422525" cy="2325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800</Words>
  <Application>Microsoft Office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Courier New</vt:lpstr>
      <vt:lpstr>Arial</vt:lpstr>
      <vt:lpstr>Symbol</vt:lpstr>
      <vt:lpstr>Office Theme</vt:lpstr>
      <vt:lpstr>Equation</vt:lpstr>
      <vt:lpstr>Section 5.1</vt:lpstr>
      <vt:lpstr>Objectives</vt:lpstr>
      <vt:lpstr>Example 1: Solution of a System</vt:lpstr>
      <vt:lpstr>Example 1: Solution of a System (cont.)</vt:lpstr>
      <vt:lpstr>Example 2: Not a Solution of a System</vt:lpstr>
      <vt:lpstr>Example 2: Not a Solution of a System (cont.)</vt:lpstr>
      <vt:lpstr>Solutions by Graphing</vt:lpstr>
      <vt:lpstr>Solutions by Graphing</vt:lpstr>
      <vt:lpstr>Solutions by Graphing</vt:lpstr>
      <vt:lpstr>Solutions by Graphing</vt:lpstr>
      <vt:lpstr>Example 3: Solving by Graphing </vt:lpstr>
      <vt:lpstr>Example 3: Solving by Graphing (cont.)</vt:lpstr>
      <vt:lpstr>Example 3: Solving by Graphing (cont.)</vt:lpstr>
      <vt:lpstr>Example 3: Solving by Graphing (cont.)</vt:lpstr>
      <vt:lpstr>Example 3: Solving by Graphing (cont.)</vt:lpstr>
      <vt:lpstr>Example 3: Solving by Graphing (cont.)</vt:lpstr>
      <vt:lpstr>Example 3: Solving by Graphing (cont.)</vt:lpstr>
      <vt:lpstr>Example 3: Solving by Graphing (cont.)</vt:lpstr>
      <vt:lpstr>Solutions by Graphing</vt:lpstr>
      <vt:lpstr>Example 4: Using a Graphing Calculator</vt:lpstr>
      <vt:lpstr>Example 4: Using a Graphing Calculator (cont.)</vt:lpstr>
      <vt:lpstr>Example 4: Using a Graphing Calculator (cont.)</vt:lpstr>
      <vt:lpstr>Example 4: Using a Graphing Calculator (cont.)</vt:lpstr>
      <vt:lpstr>Example 4: Using a Graphing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46</cp:revision>
  <dcterms:created xsi:type="dcterms:W3CDTF">2013-04-26T14:43:13Z</dcterms:created>
  <dcterms:modified xsi:type="dcterms:W3CDTF">2017-08-02T11:50:16Z</dcterms:modified>
</cp:coreProperties>
</file>