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wmf"/><Relationship Id="rId4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wmf"/><Relationship Id="rId4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66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97BD1-146F-489A-A760-E3222FB51985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9A252-F25E-4750-A246-D74BEFF4EA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8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e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2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92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1 + 2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Substituting </a:t>
            </a:r>
            <a:r>
              <a:rPr lang="en-US" i="0" dirty="0">
                <a:solidFill>
                  <a:srgbClr val="FF0000"/>
                </a:solidFill>
              </a:rPr>
              <a:t>1 + 2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gives:</a:t>
            </a:r>
          </a:p>
        </p:txBody>
      </p:sp>
      <p:graphicFrame>
        <p:nvGraphicFramePr>
          <p:cNvPr id="1589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391928"/>
              </p:ext>
            </p:extLst>
          </p:nvPr>
        </p:nvGraphicFramePr>
        <p:xfrm>
          <a:off x="630238" y="1341438"/>
          <a:ext cx="2197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2197080" imgH="1015920" progId="Equation.DSMT4">
                  <p:embed/>
                </p:oleObj>
              </mc:Choice>
              <mc:Fallback>
                <p:oleObj name="Equation" r:id="rId3" imgW="219708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1341438"/>
                        <a:ext cx="21971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9253" name="Object 5"/>
          <p:cNvGraphicFramePr>
            <a:graphicFrameLocks noChangeAspect="1"/>
          </p:cNvGraphicFramePr>
          <p:nvPr/>
        </p:nvGraphicFramePr>
        <p:xfrm>
          <a:off x="2822222" y="34290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2349360" imgH="380880" progId="Equation.DSMT4">
                  <p:embed/>
                </p:oleObj>
              </mc:Choice>
              <mc:Fallback>
                <p:oleObj name="Equation" r:id="rId5" imgW="234936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222" y="3429000"/>
                        <a:ext cx="2349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4473222" y="4430889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698400" imgH="291960" progId="Equation.DSMT4">
                  <p:embed/>
                </p:oleObj>
              </mc:Choice>
              <mc:Fallback>
                <p:oleObj name="Equation" r:id="rId7" imgW="698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222" y="4430889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39722" y="3982155"/>
          <a:ext cx="2032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2031840" imgH="355320" progId="Equation.DSMT4">
                  <p:embed/>
                </p:oleObj>
              </mc:Choice>
              <mc:Fallback>
                <p:oleObj name="Equation" r:id="rId9" imgW="20318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722" y="3982155"/>
                        <a:ext cx="2032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2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902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483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last equation (3 = 3) is always true. This tells us that the system is </a:t>
            </a:r>
            <a:r>
              <a:rPr lang="en-US" b="1" i="0" dirty="0">
                <a:solidFill>
                  <a:srgbClr val="FF0000"/>
                </a:solidFill>
              </a:rPr>
              <a:t>dependent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</a:t>
            </a:r>
            <a:r>
              <a:rPr lang="en-US" b="1" i="0" dirty="0">
                <a:solidFill>
                  <a:srgbClr val="FF0000"/>
                </a:solidFill>
              </a:rPr>
              <a:t>solutions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are of the form </a:t>
            </a:r>
            <a:r>
              <a:rPr lang="en-US" i="0" dirty="0">
                <a:solidFill>
                  <a:srgbClr val="FF0000"/>
                </a:solidFill>
              </a:rPr>
              <a:t>(1 + 2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for all values of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(Or, solving one of </a:t>
            </a: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equations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we have                       for all values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.) </a:t>
            </a:r>
          </a:p>
        </p:txBody>
      </p:sp>
      <p:graphicFrame>
        <p:nvGraphicFramePr>
          <p:cNvPr id="15902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012803"/>
              </p:ext>
            </p:extLst>
          </p:nvPr>
        </p:nvGraphicFramePr>
        <p:xfrm>
          <a:off x="4667250" y="2671763"/>
          <a:ext cx="1638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638000" imgH="939600" progId="Equation.DSMT4">
                  <p:embed/>
                </p:oleObj>
              </mc:Choice>
              <mc:Fallback>
                <p:oleObj name="Equation" r:id="rId3" imgW="1638000" imgH="93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2671763"/>
                        <a:ext cx="1638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2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Solutions by Substitution</a:t>
            </a:r>
          </a:p>
        </p:txBody>
      </p:sp>
      <p:sp>
        <p:nvSpPr>
          <p:cNvPr id="15912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484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Note that there are two forms for the solutions of a dependent system, as illustrated in example 1d. In one form we can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as illustrated with (1+2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) or </a:t>
            </a: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we can solve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as illustrated with </a:t>
            </a:r>
          </a:p>
          <a:p>
            <a:pPr marL="0" indent="0">
              <a:spcBef>
                <a:spcPct val="70000"/>
              </a:spcBef>
              <a:buFont typeface="Courier New" pitchFamily="49" charset="0"/>
              <a:buNone/>
            </a:pPr>
            <a:endParaRPr lang="en-US" sz="1200" i="0" dirty="0">
              <a:solidFill>
                <a:srgbClr val="000000"/>
              </a:solidFill>
            </a:endParaRPr>
          </a:p>
        </p:txBody>
      </p:sp>
      <p:graphicFrame>
        <p:nvGraphicFramePr>
          <p:cNvPr id="1591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1585"/>
              </p:ext>
            </p:extLst>
          </p:nvPr>
        </p:nvGraphicFramePr>
        <p:xfrm>
          <a:off x="5830888" y="3197225"/>
          <a:ext cx="1727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1726920" imgH="939600" progId="Equation.DSMT4">
                  <p:embed/>
                </p:oleObj>
              </mc:Choice>
              <mc:Fallback>
                <p:oleObj name="Equation" r:id="rId3" imgW="1726920" imgH="93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3197225"/>
                        <a:ext cx="17272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3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5923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0703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the following systems using the technique of substitution.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1000" i="0" dirty="0">
              <a:solidFill>
                <a:srgbClr val="000000"/>
              </a:solidFill>
            </a:endParaRPr>
          </a:p>
        </p:txBody>
      </p:sp>
      <p:graphicFrame>
        <p:nvGraphicFramePr>
          <p:cNvPr id="15923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390690"/>
              </p:ext>
            </p:extLst>
          </p:nvPr>
        </p:nvGraphicFramePr>
        <p:xfrm>
          <a:off x="571500" y="2270125"/>
          <a:ext cx="64516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6451560" imgH="2133360" progId="Equation.DSMT4">
                  <p:embed/>
                </p:oleObj>
              </mc:Choice>
              <mc:Fallback>
                <p:oleObj name="Equation" r:id="rId3" imgW="6451560" imgH="2133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270125"/>
                        <a:ext cx="64516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3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5933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  <a:tabLst>
                <a:tab pos="2511425" algn="l"/>
                <a:tab pos="2974975" algn="l"/>
                <a:tab pos="5427663" algn="l"/>
                <a:tab pos="59515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1,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2	</a:t>
            </a:r>
            <a:r>
              <a:rPr lang="en-US" b="1" i="0" dirty="0">
                <a:solidFill>
                  <a:schemeClr val="tx1"/>
                </a:solidFill>
              </a:rPr>
              <a:t>2.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1,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2	</a:t>
            </a:r>
            <a:r>
              <a:rPr lang="en-US" b="1" i="0" dirty="0">
                <a:solidFill>
                  <a:schemeClr val="tx1"/>
                </a:solidFill>
              </a:rPr>
              <a:t>3.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−2,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93348" name="Object 4"/>
          <p:cNvGraphicFramePr>
            <a:graphicFrameLocks noChangeAspect="1"/>
          </p:cNvGraphicFramePr>
          <p:nvPr/>
        </p:nvGraphicFramePr>
        <p:xfrm>
          <a:off x="8048625" y="1100667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8625" y="1100667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noFill/>
        </p:spPr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equations by substitution.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0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</a:t>
            </a:r>
          </a:p>
        </p:txBody>
      </p:sp>
      <p:sp>
        <p:nvSpPr>
          <p:cNvPr id="15820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Solve the following systems of linear equations by using the technique of substitution. </a:t>
            </a:r>
          </a:p>
        </p:txBody>
      </p:sp>
      <p:graphicFrame>
        <p:nvGraphicFramePr>
          <p:cNvPr id="1582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481892"/>
              </p:ext>
            </p:extLst>
          </p:nvPr>
        </p:nvGraphicFramePr>
        <p:xfrm>
          <a:off x="558800" y="2266950"/>
          <a:ext cx="7404100" cy="314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7403760" imgH="3149280" progId="Equation.DSMT4">
                  <p:embed/>
                </p:oleObj>
              </mc:Choice>
              <mc:Fallback>
                <p:oleObj name="Equation" r:id="rId3" imgW="7403760" imgH="3149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266950"/>
                        <a:ext cx="7404100" cy="314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1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31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Solutions: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Substituting </a:t>
            </a:r>
            <a:r>
              <a:rPr lang="en-US" i="0" dirty="0">
                <a:solidFill>
                  <a:srgbClr val="FF00FF"/>
                </a:solidFill>
              </a:rPr>
              <a:t>−5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gives: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system is </a:t>
            </a:r>
            <a:r>
              <a:rPr lang="en-US" b="1" i="0" dirty="0">
                <a:solidFill>
                  <a:srgbClr val="FF0000"/>
                </a:solidFill>
              </a:rPr>
              <a:t>consistent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</a:t>
            </a:r>
            <a:r>
              <a:rPr lang="en-US" b="1" i="0" dirty="0">
                <a:solidFill>
                  <a:schemeClr val="tx1"/>
                </a:solidFill>
              </a:rPr>
              <a:t>solution </a:t>
            </a:r>
            <a:r>
              <a:rPr lang="en-US" i="0" dirty="0">
                <a:solidFill>
                  <a:schemeClr val="tx1"/>
                </a:solidFill>
              </a:rPr>
              <a:t>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−5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−1</a:t>
            </a:r>
            <a:r>
              <a:rPr lang="en-US" i="0" dirty="0">
                <a:solidFill>
                  <a:schemeClr val="tx1"/>
                </a:solidFill>
              </a:rPr>
              <a:t>, or </a:t>
            </a:r>
            <a:r>
              <a:rPr lang="en-US" i="0" dirty="0">
                <a:solidFill>
                  <a:srgbClr val="FF0000"/>
                </a:solidFill>
              </a:rPr>
              <a:t>(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5,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1).</a:t>
            </a:r>
          </a:p>
        </p:txBody>
      </p:sp>
      <p:graphicFrame>
        <p:nvGraphicFramePr>
          <p:cNvPr id="15831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2514"/>
              </p:ext>
            </p:extLst>
          </p:nvPr>
        </p:nvGraphicFramePr>
        <p:xfrm>
          <a:off x="622300" y="1835150"/>
          <a:ext cx="2044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2044440" imgH="1015920" progId="Equation.DSMT4">
                  <p:embed/>
                </p:oleObj>
              </mc:Choice>
              <mc:Fallback>
                <p:oleObj name="Equation" r:id="rId3" imgW="204444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35150"/>
                        <a:ext cx="20447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3109" name="Object 5"/>
          <p:cNvGraphicFramePr>
            <a:graphicFrameLocks noChangeAspect="1"/>
          </p:cNvGraphicFramePr>
          <p:nvPr/>
        </p:nvGraphicFramePr>
        <p:xfrm>
          <a:off x="2438400" y="4114800"/>
          <a:ext cx="386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3860640" imgH="380880" progId="Equation.DSMT4">
                  <p:embed/>
                </p:oleObj>
              </mc:Choice>
              <mc:Fallback>
                <p:oleObj name="Equation" r:id="rId5" imgW="386064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14800"/>
                        <a:ext cx="3860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1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41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Substituting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</a:t>
            </a:r>
          </a:p>
        </p:txBody>
      </p:sp>
      <p:graphicFrame>
        <p:nvGraphicFramePr>
          <p:cNvPr id="1584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06140"/>
              </p:ext>
            </p:extLst>
          </p:nvPr>
        </p:nvGraphicFramePr>
        <p:xfrm>
          <a:off x="635000" y="1365250"/>
          <a:ext cx="28575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857320" imgH="1828800" progId="Equation.DSMT4">
                  <p:embed/>
                </p:oleObj>
              </mc:Choice>
              <mc:Fallback>
                <p:oleObj name="Equation" r:id="rId3" imgW="2857320" imgH="182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1365250"/>
                        <a:ext cx="28575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4133" name="Object 5"/>
          <p:cNvGraphicFramePr>
            <a:graphicFrameLocks noChangeAspect="1"/>
          </p:cNvGraphicFramePr>
          <p:nvPr/>
        </p:nvGraphicFramePr>
        <p:xfrm>
          <a:off x="587022" y="38100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965160" imgH="838080" progId="Equation.DSMT4">
                  <p:embed/>
                </p:oleObj>
              </mc:Choice>
              <mc:Fallback>
                <p:oleObj name="Equation" r:id="rId5" imgW="9651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022" y="3810000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1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163845"/>
              </p:ext>
            </p:extLst>
          </p:nvPr>
        </p:nvGraphicFramePr>
        <p:xfrm>
          <a:off x="1754188" y="1365250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2539800" imgH="939600" progId="Equation.DSMT4">
                  <p:embed/>
                </p:oleObj>
              </mc:Choice>
              <mc:Fallback>
                <p:oleObj name="Equation" r:id="rId3" imgW="253980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8" y="1365250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591052"/>
              </p:ext>
            </p:extLst>
          </p:nvPr>
        </p:nvGraphicFramePr>
        <p:xfrm>
          <a:off x="1028700" y="2524125"/>
          <a:ext cx="7277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7277040" imgH="939600" progId="Equation.DSMT4">
                  <p:embed/>
                </p:oleObj>
              </mc:Choice>
              <mc:Fallback>
                <p:oleObj name="Equation" r:id="rId5" imgW="727704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524125"/>
                        <a:ext cx="7277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209800" y="3688080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2234880" imgH="291960" progId="Equation.DSMT4">
                  <p:embed/>
                </p:oleObj>
              </mc:Choice>
              <mc:Fallback>
                <p:oleObj name="Equation" r:id="rId7" imgW="2234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8080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05100" y="421132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1739880" imgH="291960" progId="Equation.DSMT4">
                  <p:embed/>
                </p:oleObj>
              </mc:Choice>
              <mc:Fallback>
                <p:oleObj name="Equation" r:id="rId9" imgW="1739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21132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365500" y="47244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7244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601720" y="5257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720" y="5257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1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345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0" dirty="0">
                <a:solidFill>
                  <a:srgbClr val="FF00FF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system is </a:t>
            </a:r>
            <a:r>
              <a:rPr lang="en-US" b="1" i="0" dirty="0">
                <a:solidFill>
                  <a:srgbClr val="FF0000"/>
                </a:solidFill>
              </a:rPr>
              <a:t>consistent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</a:t>
            </a:r>
            <a:r>
              <a:rPr lang="en-US" b="1" i="0" dirty="0">
                <a:solidFill>
                  <a:schemeClr val="tx1"/>
                </a:solidFill>
              </a:rPr>
              <a:t>solution </a:t>
            </a:r>
            <a:r>
              <a:rPr lang="en-US" i="0" dirty="0">
                <a:solidFill>
                  <a:schemeClr val="tx1"/>
                </a:solidFill>
              </a:rPr>
              <a:t>is </a:t>
            </a:r>
            <a:r>
              <a:rPr lang="en-US" i="0" dirty="0">
                <a:solidFill>
                  <a:srgbClr val="FF0000"/>
                </a:solidFill>
              </a:rPr>
              <a:t>(6, 7).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86180" name="Object 4"/>
          <p:cNvGraphicFramePr>
            <a:graphicFrameLocks noChangeAspect="1"/>
          </p:cNvGraphicFramePr>
          <p:nvPr/>
        </p:nvGraphicFramePr>
        <p:xfrm>
          <a:off x="2895600" y="2438400"/>
          <a:ext cx="308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085920" imgH="838080" progId="Equation.DSMT4">
                  <p:embed/>
                </p:oleObj>
              </mc:Choice>
              <mc:Fallback>
                <p:oleObj name="Equation" r:id="rId3" imgW="30859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308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7203" name="Rectangle 3"/>
          <p:cNvSpPr>
            <a:spLocks noGrp="1"/>
          </p:cNvSpPr>
          <p:nvPr>
            <p:ph idx="1"/>
          </p:nvPr>
        </p:nvSpPr>
        <p:spPr>
          <a:xfrm>
            <a:off x="457200" y="1440763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3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Substituting </a:t>
            </a:r>
            <a:r>
              <a:rPr lang="en-US" i="0" dirty="0">
                <a:solidFill>
                  <a:srgbClr val="FF00FF"/>
                </a:solidFill>
              </a:rPr>
              <a:t>1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3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gives:</a:t>
            </a:r>
          </a:p>
        </p:txBody>
      </p:sp>
      <p:graphicFrame>
        <p:nvGraphicFramePr>
          <p:cNvPr id="15872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644312"/>
              </p:ext>
            </p:extLst>
          </p:nvPr>
        </p:nvGraphicFramePr>
        <p:xfrm>
          <a:off x="623888" y="1301750"/>
          <a:ext cx="2209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2209680" imgH="1015920" progId="Equation.DSMT4">
                  <p:embed/>
                </p:oleObj>
              </mc:Choice>
              <mc:Fallback>
                <p:oleObj name="Equation" r:id="rId3" imgW="220968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1301750"/>
                        <a:ext cx="22098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05" name="Object 5"/>
          <p:cNvGraphicFramePr>
            <a:graphicFrameLocks noChangeAspect="1"/>
          </p:cNvGraphicFramePr>
          <p:nvPr/>
        </p:nvGraphicFramePr>
        <p:xfrm>
          <a:off x="2971800" y="3810000"/>
          <a:ext cx="243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2438280" imgH="469800" progId="Equation.DSMT4">
                  <p:embed/>
                </p:oleObj>
              </mc:Choice>
              <mc:Fallback>
                <p:oleObj name="Equation" r:id="rId5" imgW="24382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10000"/>
                        <a:ext cx="2438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4711700" y="51181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698400" imgH="291960" progId="Equation.DSMT4">
                  <p:embed/>
                </p:oleObj>
              </mc:Choice>
              <mc:Fallback>
                <p:oleObj name="Equation" r:id="rId7" imgW="6984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51181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78200" y="455295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2031840" imgH="291960" progId="Equation.DSMT4">
                  <p:embed/>
                </p:oleObj>
              </mc:Choice>
              <mc:Fallback>
                <p:oleObj name="Equation" r:id="rId9" imgW="2031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552950"/>
                        <a:ext cx="203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2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Solve by Substitution (cont.)</a:t>
            </a:r>
          </a:p>
        </p:txBody>
      </p:sp>
      <p:sp>
        <p:nvSpPr>
          <p:cNvPr id="15882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This last equation (2 = 3) is never true. This tells us that the system is </a:t>
            </a:r>
            <a:r>
              <a:rPr lang="en-US" b="1" i="0">
                <a:solidFill>
                  <a:srgbClr val="FF0000"/>
                </a:solidFill>
              </a:rPr>
              <a:t>inconsistent</a:t>
            </a:r>
            <a:r>
              <a:rPr lang="en-US" b="1" i="0">
                <a:solidFill>
                  <a:schemeClr val="tx1"/>
                </a:solidFill>
              </a:rPr>
              <a:t> </a:t>
            </a:r>
            <a:r>
              <a:rPr lang="en-US" i="0">
                <a:solidFill>
                  <a:schemeClr val="tx1"/>
                </a:solidFill>
              </a:rPr>
              <a:t>and there is </a:t>
            </a:r>
            <a:r>
              <a:rPr lang="en-US" b="1" i="0">
                <a:solidFill>
                  <a:srgbClr val="FF0000"/>
                </a:solidFill>
              </a:rPr>
              <a:t>no solution</a:t>
            </a:r>
            <a:r>
              <a:rPr lang="en-US" i="0">
                <a:solidFill>
                  <a:schemeClr val="tx1"/>
                </a:solidFill>
              </a:rPr>
              <a:t>. Graphically, the lines are parallel and there is no intersection.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414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Symbol</vt:lpstr>
      <vt:lpstr>Calibri</vt:lpstr>
      <vt:lpstr>Arial</vt:lpstr>
      <vt:lpstr>Courier New</vt:lpstr>
      <vt:lpstr>Office Theme</vt:lpstr>
      <vt:lpstr>MathType 6.0 Equation</vt:lpstr>
      <vt:lpstr>Equation</vt:lpstr>
      <vt:lpstr>Section 5.2</vt:lpstr>
      <vt:lpstr>Objectives</vt:lpstr>
      <vt:lpstr>Example 1: Solve by Substitution </vt:lpstr>
      <vt:lpstr>Example 1: Solve by Substitution (cont.)</vt:lpstr>
      <vt:lpstr>Example 1: Solve by Substitution (cont.)</vt:lpstr>
      <vt:lpstr>Example 1: Solve by Substitution (cont.)</vt:lpstr>
      <vt:lpstr>Example 1: Solve by Substitution (cont.)</vt:lpstr>
      <vt:lpstr>Example 1: Solve by Substitution (cont.)</vt:lpstr>
      <vt:lpstr>Example 1: Solve by Substitution (cont.)</vt:lpstr>
      <vt:lpstr>Example 1: Solve by Substitution (cont.)</vt:lpstr>
      <vt:lpstr>Example 1: Solve by Substitution (cont.)</vt:lpstr>
      <vt:lpstr>Solutions by Substitution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Daniel Breuer</cp:lastModifiedBy>
  <cp:revision>49</cp:revision>
  <dcterms:created xsi:type="dcterms:W3CDTF">2013-04-26T14:43:13Z</dcterms:created>
  <dcterms:modified xsi:type="dcterms:W3CDTF">2018-10-22T18:15:21Z</dcterms:modified>
</cp:coreProperties>
</file>