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emf"/><Relationship Id="rId1" Type="http://schemas.openxmlformats.org/officeDocument/2006/relationships/image" Target="../media/image19.e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emf"/><Relationship Id="rId1" Type="http://schemas.openxmlformats.org/officeDocument/2006/relationships/image" Target="../media/image28.e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07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A305D-2A28-4CAD-A93F-643343B5289D}" type="datetimeFigureOut">
              <a:rPr lang="en-US" smtClean="0"/>
              <a:pPr/>
              <a:t>10/22/2018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69AD8-D972-453C-B3C4-E0218F21E7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3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e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emf"/><Relationship Id="rId9" Type="http://schemas.openxmlformats.org/officeDocument/2006/relationships/oleObject" Target="../embeddings/oleObject30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e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emf"/><Relationship Id="rId9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Systems of Equations: Solutions by Addition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5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Using Systems to Find the Equation of a Line</a:t>
            </a:r>
          </a:p>
        </p:txBody>
      </p:sp>
      <p:sp>
        <p:nvSpPr>
          <p:cNvPr id="16015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the formula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1" dirty="0" err="1">
                <a:solidFill>
                  <a:srgbClr val="0000FF"/>
                </a:solidFill>
              </a:rPr>
              <a:t>mx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+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, find the equation of the line determined by the two points </a:t>
            </a:r>
            <a:r>
              <a:rPr lang="en-US" i="0" dirty="0">
                <a:solidFill>
                  <a:srgbClr val="0000FF"/>
                </a:solidFill>
              </a:rPr>
              <a:t>(3, 5) and (−6, 2)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Solution: </a:t>
            </a:r>
            <a:r>
              <a:rPr lang="en-US" i="0" dirty="0">
                <a:solidFill>
                  <a:schemeClr val="tx1"/>
                </a:solidFill>
              </a:rPr>
              <a:t>Write two equations in </a:t>
            </a:r>
            <a:r>
              <a:rPr lang="en-US" i="1" dirty="0">
                <a:solidFill>
                  <a:schemeClr val="tx1"/>
                </a:solidFill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by substituting the coordinates of the points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1601540" name="Object 4"/>
          <p:cNvGraphicFramePr>
            <a:graphicFrameLocks noChangeAspect="1"/>
          </p:cNvGraphicFramePr>
          <p:nvPr/>
        </p:nvGraphicFramePr>
        <p:xfrm>
          <a:off x="1600200" y="3276600"/>
          <a:ext cx="2514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3" imgW="2514600" imgH="1066680" progId="Equation.DSMT4">
                  <p:embed/>
                </p:oleObj>
              </mc:Choice>
              <mc:Fallback>
                <p:oleObj name="Equation" r:id="rId3" imgW="2514600" imgH="1066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25146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1541" name="Object 5"/>
          <p:cNvGraphicFramePr>
            <a:graphicFrameLocks noChangeAspect="1"/>
          </p:cNvGraphicFramePr>
          <p:nvPr/>
        </p:nvGraphicFramePr>
        <p:xfrm>
          <a:off x="4851400" y="3352800"/>
          <a:ext cx="17018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5" imgW="1701720" imgH="2019240" progId="Equation.DSMT4">
                  <p:embed/>
                </p:oleObj>
              </mc:Choice>
              <mc:Fallback>
                <p:oleObj name="Equation" r:id="rId5" imgW="1701720" imgH="2019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3352800"/>
                        <a:ext cx="17018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1542" name="Line 6"/>
          <p:cNvSpPr>
            <a:spLocks noChangeShapeType="1"/>
          </p:cNvSpPr>
          <p:nvPr/>
        </p:nvSpPr>
        <p:spPr bwMode="auto">
          <a:xfrm>
            <a:off x="4224338" y="35052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01543" name="Line 7"/>
          <p:cNvSpPr>
            <a:spLocks noChangeShapeType="1"/>
          </p:cNvSpPr>
          <p:nvPr/>
        </p:nvSpPr>
        <p:spPr bwMode="auto">
          <a:xfrm>
            <a:off x="4224338" y="4067175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4986867" y="48768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867" y="48768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059680" y="446532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9" imgW="990360" imgH="291960" progId="Equation.DSMT4">
                  <p:embed/>
                </p:oleObj>
              </mc:Choice>
              <mc:Fallback>
                <p:oleObj name="Equation" r:id="rId9" imgW="990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9680" y="446532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1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1542" grpId="0" animBg="1"/>
      <p:bldP spid="16015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5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2: Using Systems to Find the Equation of a Line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57200" y="1295400"/>
          <a:ext cx="746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7467480" imgH="838080" progId="Equation.DSMT4">
                  <p:embed/>
                </p:oleObj>
              </mc:Choice>
              <mc:Fallback>
                <p:oleObj name="Equation" r:id="rId3" imgW="7467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746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3400" y="4876800"/>
          <a:ext cx="384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3848040" imgH="838080" progId="Equation.DSMT4">
                  <p:embed/>
                </p:oleObj>
              </mc:Choice>
              <mc:Fallback>
                <p:oleObj name="Equation" r:id="rId5" imgW="38480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876800"/>
                        <a:ext cx="384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784600" y="2286000"/>
          <a:ext cx="147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1473120" imgH="304560" progId="Equation.DSMT4">
                  <p:embed/>
                </p:oleObj>
              </mc:Choice>
              <mc:Fallback>
                <p:oleObj name="Equation" r:id="rId7" imgW="1473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286000"/>
                        <a:ext cx="147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768372" y="2799645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9" imgW="1562040" imgH="838080" progId="Equation.DSMT4">
                  <p:embed/>
                </p:oleObj>
              </mc:Choice>
              <mc:Fallback>
                <p:oleObj name="Equation" r:id="rId9" imgW="15620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372" y="2799645"/>
                        <a:ext cx="1562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771900" y="3776133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1" imgW="1180800" imgH="304560" progId="Equation.DSMT4">
                  <p:embed/>
                </p:oleObj>
              </mc:Choice>
              <mc:Fallback>
                <p:oleObj name="Equation" r:id="rId11" imgW="118080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776133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756378" y="4309533"/>
          <a:ext cx="736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3" imgW="736560" imgH="304560" progId="Equation.DSMT4">
                  <p:embed/>
                </p:oleObj>
              </mc:Choice>
              <mc:Fallback>
                <p:oleObj name="Equation" r:id="rId13" imgW="73656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378" y="4309533"/>
                        <a:ext cx="736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5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Solutions by Addition</a:t>
            </a:r>
          </a:p>
        </p:txBody>
      </p:sp>
      <p:sp>
        <p:nvSpPr>
          <p:cNvPr id="1603587" name="Rectangle 3"/>
          <p:cNvSpPr>
            <a:spLocks noGrp="1"/>
          </p:cNvSpPr>
          <p:nvPr>
            <p:ph idx="1"/>
          </p:nvPr>
        </p:nvSpPr>
        <p:spPr>
          <a:xfrm>
            <a:off x="457200" y="1257582"/>
            <a:ext cx="8229600" cy="470282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Summary of the Method of Addition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Rewrite (if necessary) both equations in the standard form 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i="0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By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Multiply (if necessary) all terms in one (or both) equations so that the coefficients of one of the variables are opposites.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Add the like terms of the equations so that one of the variables is eliminated and solve the resulting equation.</a:t>
            </a:r>
          </a:p>
          <a:p>
            <a:pPr marL="465138" indent="-465138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(If both variables are eliminated and the constant is not 0, the system is inconsistent.)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46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Solutions by Addition</a:t>
            </a:r>
          </a:p>
        </p:txBody>
      </p:sp>
      <p:sp>
        <p:nvSpPr>
          <p:cNvPr id="16046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Summary of the Method of Addition (cont.)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(If both variables are eliminated and the constant is 0, the system is dependent.)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Substitute the solution from Step 3 back into either of the two original equations and solve for the other variable.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5.	</a:t>
            </a:r>
            <a:r>
              <a:rPr lang="en-US" i="0" dirty="0">
                <a:solidFill>
                  <a:srgbClr val="000000"/>
                </a:solidFill>
              </a:rPr>
              <a:t>Check the solutions </a:t>
            </a:r>
            <a:r>
              <a:rPr lang="en-US" b="1" i="0" dirty="0">
                <a:solidFill>
                  <a:srgbClr val="A50021"/>
                </a:solidFill>
              </a:rPr>
              <a:t>in both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the original equations.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6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Solutions by Addition</a:t>
            </a:r>
          </a:p>
        </p:txBody>
      </p:sp>
      <p:sp>
        <p:nvSpPr>
          <p:cNvPr id="16066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1178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Guidelines for Deciding which Method to Use in Solving a System of Linear Equations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The graphing method is helpful in “seeing” the geometric relationship between the lines and finding approximate solutions. A calculator can be very helpful here.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Both the substitution method and the addition method give exact solutions.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84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Solutions by Addition</a:t>
            </a:r>
          </a:p>
        </p:txBody>
      </p:sp>
      <p:sp>
        <p:nvSpPr>
          <p:cNvPr id="1607685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57200" indent="-45720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Guidelines for Deciding which Method to Use in Solving a System of Linear Equations (cont.)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The substitution method may be reasonable and efficient if one of the coefficients of one of the variables is 1.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In general, the method of addition will prove to be most efficient.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7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6087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Solve the following systems by using the method of addition.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16087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594870"/>
              </p:ext>
            </p:extLst>
          </p:nvPr>
        </p:nvGraphicFramePr>
        <p:xfrm>
          <a:off x="582613" y="2197100"/>
          <a:ext cx="7023100" cy="256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7022880" imgH="2565360" progId="Equation.DSMT4">
                  <p:embed/>
                </p:oleObj>
              </mc:Choice>
              <mc:Fallback>
                <p:oleObj name="Equation" r:id="rId3" imgW="7022880" imgH="2565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3" y="2197100"/>
                        <a:ext cx="7023100" cy="256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97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</a:t>
            </a:r>
          </a:p>
        </p:txBody>
      </p:sp>
      <p:graphicFrame>
        <p:nvGraphicFramePr>
          <p:cNvPr id="1609737" name="Object 9"/>
          <p:cNvGraphicFramePr>
            <a:graphicFrameLocks noChangeAspect="1"/>
          </p:cNvGraphicFramePr>
          <p:nvPr/>
        </p:nvGraphicFramePr>
        <p:xfrm>
          <a:off x="528638" y="1295400"/>
          <a:ext cx="24765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2476440" imgH="2286000" progId="Equation.DSMT4">
                  <p:embed/>
                </p:oleObj>
              </mc:Choice>
              <mc:Fallback>
                <p:oleObj name="Equation" r:id="rId3" imgW="2476440" imgH="2286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295400"/>
                        <a:ext cx="2476500" cy="228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systems of linear equations by addition.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systems of equations to find the equation of a line through two given points.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3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</a:t>
            </a:r>
          </a:p>
        </p:txBody>
      </p:sp>
      <p:sp>
        <p:nvSpPr>
          <p:cNvPr id="15943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>
                <a:solidFill>
                  <a:schemeClr val="tx1"/>
                </a:solidFill>
              </a:rPr>
              <a:t>Solve each of the following systems by using the method of addition. </a:t>
            </a:r>
          </a:p>
        </p:txBody>
      </p:sp>
      <p:graphicFrame>
        <p:nvGraphicFramePr>
          <p:cNvPr id="1594372" name="Object 4"/>
          <p:cNvGraphicFramePr>
            <a:graphicFrameLocks noChangeAspect="1"/>
          </p:cNvGraphicFramePr>
          <p:nvPr/>
        </p:nvGraphicFramePr>
        <p:xfrm>
          <a:off x="560388" y="2438400"/>
          <a:ext cx="74549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7454880" imgH="2666880" progId="Equation.DSMT4">
                  <p:embed/>
                </p:oleObj>
              </mc:Choice>
              <mc:Fallback>
                <p:oleObj name="Equation" r:id="rId3" imgW="7454880" imgH="2666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2438400"/>
                        <a:ext cx="7454900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3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 (cont.)</a:t>
            </a:r>
          </a:p>
        </p:txBody>
      </p:sp>
      <p:graphicFrame>
        <p:nvGraphicFramePr>
          <p:cNvPr id="1595396" name="Object 4"/>
          <p:cNvGraphicFramePr>
            <a:graphicFrameLocks noChangeAspect="1"/>
          </p:cNvGraphicFramePr>
          <p:nvPr/>
        </p:nvGraphicFramePr>
        <p:xfrm>
          <a:off x="457200" y="1752600"/>
          <a:ext cx="24003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2400120" imgH="1028520" progId="Equation.DSMT4">
                  <p:embed/>
                </p:oleObj>
              </mc:Choice>
              <mc:Fallback>
                <p:oleObj name="Equation" r:id="rId3" imgW="240012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52600"/>
                        <a:ext cx="24003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5397" name="Object 5"/>
          <p:cNvGraphicFramePr>
            <a:graphicFrameLocks noChangeAspect="1"/>
          </p:cNvGraphicFramePr>
          <p:nvPr/>
        </p:nvGraphicFramePr>
        <p:xfrm>
          <a:off x="4422775" y="2971800"/>
          <a:ext cx="2133600" cy="157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2133360" imgH="1574640" progId="Equation.DSMT4">
                  <p:embed/>
                </p:oleObj>
              </mc:Choice>
              <mc:Fallback>
                <p:oleObj name="Equation" r:id="rId5" imgW="2133360" imgH="15746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2971800"/>
                        <a:ext cx="2133600" cy="157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5398" name="Line 6"/>
          <p:cNvSpPr>
            <a:spLocks noChangeShapeType="1"/>
          </p:cNvSpPr>
          <p:nvPr/>
        </p:nvSpPr>
        <p:spPr bwMode="auto">
          <a:xfrm>
            <a:off x="3756378" y="3157537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95399" name="Line 7"/>
          <p:cNvSpPr>
            <a:spLocks noChangeShapeType="1"/>
          </p:cNvSpPr>
          <p:nvPr/>
        </p:nvSpPr>
        <p:spPr bwMode="auto">
          <a:xfrm>
            <a:off x="3756378" y="37338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" y="1295400"/>
          <a:ext cx="1498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1498320" imgH="393480" progId="Equation.DSMT4">
                  <p:embed/>
                </p:oleObj>
              </mc:Choice>
              <mc:Fallback>
                <p:oleObj name="Equation" r:id="rId7" imgW="14983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498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04522" y="2906889"/>
          <a:ext cx="25781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2577960" imgH="1104840" progId="Equation.DSMT4">
                  <p:embed/>
                </p:oleObj>
              </mc:Choice>
              <mc:Fallback>
                <p:oleObj name="Equation" r:id="rId9" imgW="2577960" imgH="1104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522" y="2906889"/>
                        <a:ext cx="25781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72667" y="4478867"/>
          <a:ext cx="92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1" imgW="927000" imgH="355320" progId="Equation.DSMT4">
                  <p:embed/>
                </p:oleObj>
              </mc:Choice>
              <mc:Fallback>
                <p:oleObj name="Equation" r:id="rId11" imgW="9270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667" y="4478867"/>
                        <a:ext cx="92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105400" y="4069080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3" imgW="1447560" imgH="355320" progId="Equation.DSMT4">
                  <p:embed/>
                </p:oleObj>
              </mc:Choice>
              <mc:Fallback>
                <p:oleObj name="Equation" r:id="rId13" imgW="14475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069080"/>
                        <a:ext cx="1447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5398" grpId="0" animBg="1"/>
      <p:bldP spid="15953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64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 (cont.)</a:t>
            </a:r>
          </a:p>
        </p:txBody>
      </p:sp>
      <p:sp>
        <p:nvSpPr>
          <p:cNvPr id="15964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−1</a:t>
            </a:r>
            <a:r>
              <a:rPr lang="en-US" i="0" dirty="0">
                <a:solidFill>
                  <a:schemeClr val="tx1"/>
                </a:solidFill>
              </a:rPr>
              <a:t> into one of the original equations.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dirty="0"/>
              <a:t>The solution is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= 0 and </a:t>
            </a:r>
            <a:r>
              <a:rPr lang="en-US" i="1" dirty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= −1</a:t>
            </a:r>
            <a:r>
              <a:rPr lang="en-US" dirty="0"/>
              <a:t>, or </a:t>
            </a:r>
            <a:r>
              <a:rPr lang="en-US" dirty="0">
                <a:solidFill>
                  <a:srgbClr val="FF0000"/>
                </a:solidFill>
              </a:rPr>
              <a:t>(0, −1)</a:t>
            </a:r>
            <a:r>
              <a:rPr lang="en-US" dirty="0"/>
              <a:t>.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603978" y="2057400"/>
          <a:ext cx="1752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" imgW="1752480" imgH="355320" progId="Equation.DSMT4">
                  <p:embed/>
                </p:oleObj>
              </mc:Choice>
              <mc:Fallback>
                <p:oleObj name="Equation" r:id="rId3" imgW="17524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978" y="2057400"/>
                        <a:ext cx="1752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43955" y="2559756"/>
          <a:ext cx="220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5" imgW="2209680" imgH="406080" progId="Equation.DSMT4">
                  <p:embed/>
                </p:oleObj>
              </mc:Choice>
              <mc:Fallback>
                <p:oleObj name="Equation" r:id="rId5" imgW="22096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955" y="2559756"/>
                        <a:ext cx="220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784600" y="312420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7" imgW="1574640" imgH="291960" progId="Equation.DSMT4">
                  <p:embed/>
                </p:oleObj>
              </mc:Choice>
              <mc:Fallback>
                <p:oleObj name="Equation" r:id="rId7" imgW="1574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3124200"/>
                        <a:ext cx="1574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236156" y="3650545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9" imgW="914400" imgH="291960" progId="Equation.DSMT4">
                  <p:embed/>
                </p:oleObj>
              </mc:Choice>
              <mc:Fallback>
                <p:oleObj name="Equation" r:id="rId9" imgW="914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156" y="3650545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419600" y="4182534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182534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 (cont.)</a:t>
            </a:r>
          </a:p>
        </p:txBody>
      </p:sp>
      <p:sp>
        <p:nvSpPr>
          <p:cNvPr id="15974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Rearranging so that both equations are in standard form gives </a:t>
            </a:r>
          </a:p>
        </p:txBody>
      </p:sp>
      <p:graphicFrame>
        <p:nvGraphicFramePr>
          <p:cNvPr id="1597444" name="Object 4"/>
          <p:cNvGraphicFramePr>
            <a:graphicFrameLocks noChangeAspect="1"/>
          </p:cNvGraphicFramePr>
          <p:nvPr/>
        </p:nvGraphicFramePr>
        <p:xfrm>
          <a:off x="533400" y="1253067"/>
          <a:ext cx="2921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2920680" imgH="1028520" progId="Equation.DSMT4">
                  <p:embed/>
                </p:oleObj>
              </mc:Choice>
              <mc:Fallback>
                <p:oleObj name="Equation" r:id="rId3" imgW="292068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53067"/>
                        <a:ext cx="2921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445" name="Object 5"/>
          <p:cNvGraphicFramePr>
            <a:graphicFrameLocks noChangeAspect="1"/>
          </p:cNvGraphicFramePr>
          <p:nvPr/>
        </p:nvGraphicFramePr>
        <p:xfrm>
          <a:off x="3276600" y="3429000"/>
          <a:ext cx="2006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5" imgW="2006280" imgH="1028520" progId="Equation.DSMT4">
                  <p:embed/>
                </p:oleObj>
              </mc:Choice>
              <mc:Fallback>
                <p:oleObj name="Equation" r:id="rId5" imgW="2006280" imgH="10285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429000"/>
                        <a:ext cx="20066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84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 (cont.)</a:t>
            </a:r>
          </a:p>
        </p:txBody>
      </p:sp>
      <p:sp>
        <p:nvSpPr>
          <p:cNvPr id="15984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873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r>
              <a:rPr lang="en-US" dirty="0"/>
              <a:t>The system is </a:t>
            </a:r>
            <a:r>
              <a:rPr lang="en-US" dirty="0">
                <a:solidFill>
                  <a:srgbClr val="FF0000"/>
                </a:solidFill>
              </a:rPr>
              <a:t>dependent</a:t>
            </a:r>
            <a:r>
              <a:rPr lang="en-US" dirty="0"/>
              <a:t>. The solution is the set of all points that satisfy the equation </a:t>
            </a:r>
            <a:r>
              <a:rPr lang="en-US" i="1" dirty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= −2 + 4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1" dirty="0"/>
              <a:t> </a:t>
            </a:r>
            <a:r>
              <a:rPr lang="en-US" dirty="0"/>
              <a:t>(or the equation </a:t>
            </a:r>
            <a:r>
              <a:rPr lang="en-US" dirty="0">
                <a:solidFill>
                  <a:srgbClr val="FF0000"/>
                </a:solidFill>
              </a:rPr>
              <a:t>8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− 2</a:t>
            </a:r>
            <a:r>
              <a:rPr lang="en-US" i="1" dirty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= 4</a:t>
            </a:r>
            <a:r>
              <a:rPr lang="en-US" dirty="0"/>
              <a:t>).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598468" name="Object 4"/>
          <p:cNvGraphicFramePr>
            <a:graphicFrameLocks noChangeAspect="1"/>
          </p:cNvGraphicFramePr>
          <p:nvPr/>
        </p:nvGraphicFramePr>
        <p:xfrm>
          <a:off x="1905000" y="1905000"/>
          <a:ext cx="25273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3" imgW="2527200" imgH="1511280" progId="Equation.DSMT4">
                  <p:embed/>
                </p:oleObj>
              </mc:Choice>
              <mc:Fallback>
                <p:oleObj name="Equation" r:id="rId3" imgW="2527200" imgH="1511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05000"/>
                        <a:ext cx="2527300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8470" name="Object 6"/>
          <p:cNvGraphicFramePr>
            <a:graphicFrameLocks noChangeAspect="1"/>
          </p:cNvGraphicFramePr>
          <p:nvPr/>
        </p:nvGraphicFramePr>
        <p:xfrm>
          <a:off x="5153025" y="1928813"/>
          <a:ext cx="18288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1828800" imgH="1828800" progId="Equation.DSMT4">
                  <p:embed/>
                </p:oleObj>
              </mc:Choice>
              <mc:Fallback>
                <p:oleObj name="Equation" r:id="rId5" imgW="1828800" imgH="1828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3025" y="1928813"/>
                        <a:ext cx="18288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8471" name="Line 7"/>
          <p:cNvSpPr>
            <a:spLocks noChangeShapeType="1"/>
          </p:cNvSpPr>
          <p:nvPr/>
        </p:nvSpPr>
        <p:spPr bwMode="auto">
          <a:xfrm>
            <a:off x="4495800" y="21336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98472" name="Line 8"/>
          <p:cNvSpPr>
            <a:spLocks noChangeShapeType="1"/>
          </p:cNvSpPr>
          <p:nvPr/>
        </p:nvSpPr>
        <p:spPr bwMode="auto">
          <a:xfrm>
            <a:off x="4495800" y="28956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050280" y="330708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7" imgW="723600" imgH="291960" progId="Equation.DSMT4">
                  <p:embed/>
                </p:oleObj>
              </mc:Choice>
              <mc:Fallback>
                <p:oleObj name="Equation" r:id="rId7" imgW="723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0280" y="330708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8471" grpId="0" animBg="1"/>
      <p:bldP spid="15984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94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 (cont.)</a:t>
            </a:r>
          </a:p>
        </p:txBody>
      </p:sp>
      <p:graphicFrame>
        <p:nvGraphicFramePr>
          <p:cNvPr id="1599492" name="Object 4"/>
          <p:cNvGraphicFramePr>
            <a:graphicFrameLocks noChangeAspect="1"/>
          </p:cNvGraphicFramePr>
          <p:nvPr/>
        </p:nvGraphicFramePr>
        <p:xfrm>
          <a:off x="457200" y="1295400"/>
          <a:ext cx="2755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" imgW="2755800" imgH="1028520" progId="Equation.DSMT4">
                  <p:embed/>
                </p:oleObj>
              </mc:Choice>
              <mc:Fallback>
                <p:oleObj name="Equation" r:id="rId3" imgW="275580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2755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9493" name="Object 5"/>
          <p:cNvGraphicFramePr>
            <a:graphicFrameLocks noChangeAspect="1"/>
          </p:cNvGraphicFramePr>
          <p:nvPr/>
        </p:nvGraphicFramePr>
        <p:xfrm>
          <a:off x="4953000" y="2460625"/>
          <a:ext cx="29718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5" imgW="2971800" imgH="2019240" progId="Equation.DSMT4">
                  <p:embed/>
                </p:oleObj>
              </mc:Choice>
              <mc:Fallback>
                <p:oleObj name="Equation" r:id="rId5" imgW="2971800" imgH="2019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460625"/>
                        <a:ext cx="29718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9494" name="Line 6"/>
          <p:cNvSpPr>
            <a:spLocks noChangeShapeType="1"/>
          </p:cNvSpPr>
          <p:nvPr/>
        </p:nvSpPr>
        <p:spPr bwMode="auto">
          <a:xfrm>
            <a:off x="4224338" y="2636837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99495" name="Line 7"/>
          <p:cNvSpPr>
            <a:spLocks noChangeShapeType="1"/>
          </p:cNvSpPr>
          <p:nvPr/>
        </p:nvSpPr>
        <p:spPr bwMode="auto">
          <a:xfrm>
            <a:off x="4224338" y="3198812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00288" y="2435577"/>
          <a:ext cx="3098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7" imgW="3098520" imgH="1066680" progId="Equation.DSMT4">
                  <p:embed/>
                </p:oleObj>
              </mc:Choice>
              <mc:Fallback>
                <p:oleObj name="Equation" r:id="rId7" imgW="309852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288" y="2435577"/>
                        <a:ext cx="30988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725355" y="4007556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9" imgW="990360" imgH="355320" progId="Equation.DSMT4">
                  <p:embed/>
                </p:oleObj>
              </mc:Choice>
              <mc:Fallback>
                <p:oleObj name="Equation" r:id="rId9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5355" y="4007556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6096000" y="358140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1" imgW="1777680" imgH="355320" progId="Equation.DSMT4">
                  <p:embed/>
                </p:oleObj>
              </mc:Choice>
              <mc:Fallback>
                <p:oleObj name="Equation" r:id="rId11" imgW="177768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581400"/>
                        <a:ext cx="177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9494" grpId="0" animBg="1"/>
      <p:bldP spid="15994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5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>
                <a:solidFill>
                  <a:schemeClr val="accent1"/>
                </a:solidFill>
              </a:rPr>
              <a:t>Example 1: Solving by Addition (cont.)</a:t>
            </a:r>
          </a:p>
        </p:txBody>
      </p:sp>
      <p:sp>
        <p:nvSpPr>
          <p:cNvPr id="16005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Substitute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0.2</a:t>
            </a:r>
            <a:r>
              <a:rPr lang="en-US" i="0" dirty="0">
                <a:solidFill>
                  <a:schemeClr val="tx1"/>
                </a:solidFill>
              </a:rPr>
              <a:t> into one of the original equations.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The solution is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= 3 and </a:t>
            </a:r>
            <a:r>
              <a:rPr lang="en-US" i="1" dirty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</a:rPr>
              <a:t>= 0.2</a:t>
            </a:r>
            <a:r>
              <a:rPr lang="en-US" dirty="0"/>
              <a:t>, or </a:t>
            </a:r>
            <a:r>
              <a:rPr lang="en-US" dirty="0">
                <a:solidFill>
                  <a:srgbClr val="FF0000"/>
                </a:solidFill>
              </a:rPr>
              <a:t>(3, 0.2)</a:t>
            </a:r>
            <a:r>
              <a:rPr lang="en-US" dirty="0"/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582811" y="2065866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2120760" imgH="355320" progId="Equation.DSMT4">
                  <p:embed/>
                </p:oleObj>
              </mc:Choice>
              <mc:Fallback>
                <p:oleObj name="Equation" r:id="rId3" imgW="212076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811" y="2065866"/>
                        <a:ext cx="2120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059289" y="2545644"/>
          <a:ext cx="264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2641320" imgH="469800" progId="Equation.DSMT4">
                  <p:embed/>
                </p:oleObj>
              </mc:Choice>
              <mc:Fallback>
                <p:oleObj name="Equation" r:id="rId5" imgW="2641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289" y="2545644"/>
                        <a:ext cx="264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595511" y="3166533"/>
          <a:ext cx="210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2108160" imgH="291960" progId="Equation.DSMT4">
                  <p:embed/>
                </p:oleObj>
              </mc:Choice>
              <mc:Fallback>
                <p:oleObj name="Equation" r:id="rId7" imgW="2108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511" y="3166533"/>
                        <a:ext cx="210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525434" y="3704167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434" y="3704167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368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Arial</vt:lpstr>
      <vt:lpstr>Courier New</vt:lpstr>
      <vt:lpstr>Office Theme</vt:lpstr>
      <vt:lpstr>Equation</vt:lpstr>
      <vt:lpstr>MathType 6.0 Equation</vt:lpstr>
      <vt:lpstr>Section 5.3</vt:lpstr>
      <vt:lpstr>Objectives</vt:lpstr>
      <vt:lpstr>Example 1: Solving by Addition</vt:lpstr>
      <vt:lpstr>Example 1: Solving by Addition (cont.)</vt:lpstr>
      <vt:lpstr>Example 1: Solving by Addition (cont.)</vt:lpstr>
      <vt:lpstr>Example 1: Solving by Addition (cont.)</vt:lpstr>
      <vt:lpstr>Example 1: Solving by Addition (cont.)</vt:lpstr>
      <vt:lpstr>Example 1: Solving by Addition (cont.)</vt:lpstr>
      <vt:lpstr>Example 1: Solving by Addition (cont.)</vt:lpstr>
      <vt:lpstr>Example 2: Using Systems to Find the Equation of a Line</vt:lpstr>
      <vt:lpstr>Example 2: Using Systems to Find the Equation of a Line</vt:lpstr>
      <vt:lpstr>Solutions by Addition</vt:lpstr>
      <vt:lpstr>Solutions by Addition</vt:lpstr>
      <vt:lpstr>Solutions by Addition</vt:lpstr>
      <vt:lpstr>Solutions by Addition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Daniel Breuer</cp:lastModifiedBy>
  <cp:revision>55</cp:revision>
  <dcterms:created xsi:type="dcterms:W3CDTF">2013-04-26T14:43:13Z</dcterms:created>
  <dcterms:modified xsi:type="dcterms:W3CDTF">2018-10-22T18:17:52Z</dcterms:modified>
</cp:coreProperties>
</file>