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e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e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emf"/><Relationship Id="rId1" Type="http://schemas.openxmlformats.org/officeDocument/2006/relationships/image" Target="../media/image44.emf"/><Relationship Id="rId4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emf"/><Relationship Id="rId1" Type="http://schemas.openxmlformats.org/officeDocument/2006/relationships/image" Target="../media/image17.e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78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FD7AA-23D8-43E6-AFD8-A94E15DCED00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F1382F-5884-4576-ADA8-D1C7122D70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874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e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emf"/><Relationship Id="rId9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3" Type="http://schemas.openxmlformats.org/officeDocument/2006/relationships/image" Target="../media/image30.png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1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e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42.emf"/><Relationship Id="rId4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5.e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7.wmf"/><Relationship Id="rId4" Type="http://schemas.openxmlformats.org/officeDocument/2006/relationships/image" Target="../media/image44.emf"/><Relationship Id="rId9" Type="http://schemas.openxmlformats.org/officeDocument/2006/relationships/oleObject" Target="../embeddings/oleObject41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5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5.4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Applications: Distance-Rate-Time, Number Problems, Amounts and Costs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32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Number Problem</a:t>
            </a:r>
          </a:p>
        </p:txBody>
      </p:sp>
      <p:sp>
        <p:nvSpPr>
          <p:cNvPr id="16332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The sum of two numbers is </a:t>
            </a:r>
            <a:r>
              <a:rPr lang="en-US" i="0" dirty="0" smtClean="0">
                <a:solidFill>
                  <a:srgbClr val="0000FF"/>
                </a:solidFill>
              </a:rPr>
              <a:t>80</a:t>
            </a:r>
            <a:r>
              <a:rPr lang="en-US" i="0" dirty="0" smtClean="0">
                <a:solidFill>
                  <a:schemeClr val="tx1"/>
                </a:solidFill>
              </a:rPr>
              <a:t> and their difference is </a:t>
            </a:r>
            <a:r>
              <a:rPr lang="en-US" i="0" dirty="0" smtClean="0">
                <a:solidFill>
                  <a:srgbClr val="0000FF"/>
                </a:solidFill>
              </a:rPr>
              <a:t>10</a:t>
            </a:r>
            <a:r>
              <a:rPr lang="en-US" i="0" dirty="0" smtClean="0">
                <a:solidFill>
                  <a:schemeClr val="tx1"/>
                </a:solidFill>
              </a:rPr>
              <a:t>. What are the two numbers?</a:t>
            </a: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	</a:t>
            </a: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one number </a:t>
            </a: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the other number.</a:t>
            </a: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The system of linear equations is</a:t>
            </a:r>
          </a:p>
        </p:txBody>
      </p:sp>
      <p:graphicFrame>
        <p:nvGraphicFramePr>
          <p:cNvPr id="1633284" name="Object 4"/>
          <p:cNvGraphicFramePr>
            <a:graphicFrameLocks noChangeAspect="1"/>
          </p:cNvGraphicFramePr>
          <p:nvPr/>
        </p:nvGraphicFramePr>
        <p:xfrm>
          <a:off x="2514600" y="3962400"/>
          <a:ext cx="4165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4165560" imgH="1028520" progId="Equation.DSMT4">
                  <p:embed/>
                </p:oleObj>
              </mc:Choice>
              <mc:Fallback>
                <p:oleObj name="Equation" r:id="rId3" imgW="416556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62400"/>
                        <a:ext cx="41656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3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43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Number Problem (cont.)</a:t>
            </a:r>
          </a:p>
        </p:txBody>
      </p:sp>
      <p:sp>
        <p:nvSpPr>
          <p:cNvPr id="16343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360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Solving by addition gives </a:t>
            </a: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lvl="4" indent="0">
              <a:buNone/>
            </a:pPr>
            <a:endParaRPr lang="en-US" sz="1800" dirty="0" smtClean="0"/>
          </a:p>
          <a:p>
            <a:pPr marL="0" lvl="4" indent="0">
              <a:buNone/>
            </a:pPr>
            <a:r>
              <a:rPr lang="en-US" sz="2800" dirty="0" smtClean="0"/>
              <a:t>Substituting 45 for </a:t>
            </a:r>
            <a:r>
              <a:rPr lang="en-US" sz="2800" i="1" dirty="0" smtClean="0"/>
              <a:t>x </a:t>
            </a:r>
            <a:r>
              <a:rPr lang="en-US" sz="2800" dirty="0" smtClean="0"/>
              <a:t>in the first equation gives: </a:t>
            </a:r>
          </a:p>
          <a:p>
            <a:pPr marL="0" lvl="4" indent="0"/>
            <a:endParaRPr lang="en-US" sz="2800" dirty="0" smtClean="0"/>
          </a:p>
          <a:p>
            <a:pPr marL="0" lvl="4" indent="0">
              <a:spcBef>
                <a:spcPct val="80000"/>
              </a:spcBef>
              <a:buNone/>
            </a:pPr>
            <a:r>
              <a:rPr lang="en-US" sz="2800" dirty="0" smtClean="0"/>
              <a:t>The two numbers are </a:t>
            </a:r>
            <a:r>
              <a:rPr lang="en-US" sz="2800" dirty="0" smtClean="0">
                <a:solidFill>
                  <a:srgbClr val="FF0000"/>
                </a:solidFill>
              </a:rPr>
              <a:t>45 and 35</a:t>
            </a:r>
            <a:r>
              <a:rPr lang="en-US" sz="2800" dirty="0" smtClean="0"/>
              <a:t>. </a:t>
            </a:r>
          </a:p>
          <a:p>
            <a:r>
              <a:rPr lang="en-US" b="1" dirty="0" smtClean="0"/>
              <a:t>Check: </a:t>
            </a:r>
            <a:r>
              <a:rPr lang="en-US" dirty="0" smtClean="0"/>
              <a:t>45 + 35 = 80 and 45 − 35 = 10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634308" name="Object 4"/>
          <p:cNvGraphicFramePr>
            <a:graphicFrameLocks noChangeAspect="1"/>
          </p:cNvGraphicFramePr>
          <p:nvPr/>
        </p:nvGraphicFramePr>
        <p:xfrm>
          <a:off x="3657600" y="1752600"/>
          <a:ext cx="1397000" cy="191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1396800" imgH="1917360" progId="Equation.DSMT4">
                  <p:embed/>
                </p:oleObj>
              </mc:Choice>
              <mc:Fallback>
                <p:oleObj name="Equation" r:id="rId3" imgW="1396800" imgH="1917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752600"/>
                        <a:ext cx="1397000" cy="191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4310" name="Object 6"/>
          <p:cNvGraphicFramePr>
            <a:graphicFrameLocks noChangeAspect="1"/>
          </p:cNvGraphicFramePr>
          <p:nvPr/>
        </p:nvGraphicFramePr>
        <p:xfrm>
          <a:off x="4154311" y="4576940"/>
          <a:ext cx="2235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2234880" imgH="355320" progId="Equation.DSMT4">
                  <p:embed/>
                </p:oleObj>
              </mc:Choice>
              <mc:Fallback>
                <p:oleObj name="Equation" r:id="rId5" imgW="2234880" imgH="355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4311" y="4576940"/>
                        <a:ext cx="2235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132439" y="328295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901440" imgH="291960" progId="Equation.DSMT4">
                  <p:embed/>
                </p:oleObj>
              </mc:Choice>
              <mc:Fallback>
                <p:oleObj name="Equation" r:id="rId7" imgW="901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439" y="328295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508023" y="4185356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9" imgW="1562040" imgH="355320" progId="Equation.DSMT4">
                  <p:embed/>
                </p:oleObj>
              </mc:Choice>
              <mc:Fallback>
                <p:oleObj name="Equation" r:id="rId9" imgW="15620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023" y="4185356"/>
                        <a:ext cx="156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962400" y="278892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1" imgW="1079280" imgH="291960" progId="Equation.DSMT4">
                  <p:embed/>
                </p:oleObj>
              </mc:Choice>
              <mc:Fallback>
                <p:oleObj name="Equation" r:id="rId11" imgW="1079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8892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4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3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Counting Coins </a:t>
            </a:r>
          </a:p>
        </p:txBody>
      </p:sp>
      <p:sp>
        <p:nvSpPr>
          <p:cNvPr id="16353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Mike has </a:t>
            </a:r>
            <a:r>
              <a:rPr lang="en-US" i="0" dirty="0" smtClean="0">
                <a:solidFill>
                  <a:srgbClr val="0000FF"/>
                </a:solidFill>
              </a:rPr>
              <a:t>$1.05</a:t>
            </a:r>
            <a:r>
              <a:rPr lang="en-US" i="0" dirty="0" smtClean="0">
                <a:solidFill>
                  <a:schemeClr val="tx1"/>
                </a:solidFill>
              </a:rPr>
              <a:t> worth of change in nickels and quarters. If he has twice as many nickels as quarters, how many of each type of coin does he have?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We use two equations – one relating the number of coins and the other relating the value of the coins. The value of each nickel is 5 cents and the value of each quarter is 25 cents.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5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63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Counting Coins (cont.)</a:t>
            </a:r>
          </a:p>
        </p:txBody>
      </p:sp>
      <p:graphicFrame>
        <p:nvGraphicFramePr>
          <p:cNvPr id="1636384" name="Group 3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813917"/>
              </p:ext>
            </p:extLst>
          </p:nvPr>
        </p:nvGraphicFramePr>
        <p:xfrm>
          <a:off x="304800" y="3810000"/>
          <a:ext cx="82296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Coins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# of Coins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Value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Total Value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Nickel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</a:t>
                      </a:r>
                      <a:endParaRPr kumimoji="0" 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0.05</a:t>
                      </a:r>
                      <a:r>
                        <a:rPr kumimoji="0" lang="en-US" sz="24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</a:t>
                      </a:r>
                      <a:endParaRPr kumimoji="0" 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Quarters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q</a:t>
                      </a:r>
                      <a:endParaRPr kumimoji="0" 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0.25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0.25</a:t>
                      </a:r>
                      <a:r>
                        <a:rPr kumimoji="0" lang="en-US" sz="24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q</a:t>
                      </a:r>
                      <a:endParaRPr kumimoji="0" lang="en-U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anchor="ctr" anchorCtr="1" horzOverflow="overflow"/>
                </a:tc>
              </a:tr>
            </a:tbl>
          </a:graphicData>
        </a:graphic>
      </p:graphicFrame>
      <p:sp>
        <p:nvSpPr>
          <p:cNvPr id="163635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47800"/>
            <a:ext cx="8229600" cy="1031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 smtClean="0">
                <a:solidFill>
                  <a:schemeClr val="tx1"/>
                </a:solidFill>
              </a:rPr>
              <a:t>Let </a:t>
            </a:r>
            <a:r>
              <a:rPr lang="en-US" sz="2800" i="1" dirty="0" smtClean="0">
                <a:solidFill>
                  <a:schemeClr val="tx1"/>
                </a:solidFill>
              </a:rPr>
              <a:t>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chemeClr val="tx1"/>
                </a:solidFill>
              </a:rPr>
              <a:t>= number of nickels </a:t>
            </a:r>
          </a:p>
          <a:p>
            <a:pPr>
              <a:buFont typeface="Courier New" pitchFamily="49" charset="0"/>
              <a:buNone/>
            </a:pPr>
            <a:r>
              <a:rPr lang="en-US" sz="2800" i="0" dirty="0" smtClean="0">
                <a:solidFill>
                  <a:schemeClr val="tx1"/>
                </a:solidFill>
              </a:rPr>
              <a:t>and </a:t>
            </a:r>
            <a:r>
              <a:rPr lang="en-US" sz="2800" i="1" dirty="0" smtClean="0">
                <a:solidFill>
                  <a:schemeClr val="tx1"/>
                </a:solidFill>
              </a:rPr>
              <a:t>q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chemeClr val="tx1"/>
                </a:solidFill>
              </a:rPr>
              <a:t>= number of quarters.</a:t>
            </a:r>
          </a:p>
        </p:txBody>
      </p:sp>
      <p:pic>
        <p:nvPicPr>
          <p:cNvPr id="1636356" name="Picture 4" descr="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447800"/>
            <a:ext cx="3089275" cy="2039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6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4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Counting Coins (cont.)</a:t>
            </a:r>
          </a:p>
        </p:txBody>
      </p:sp>
      <p:sp>
        <p:nvSpPr>
          <p:cNvPr id="16394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system of linear equations is</a:t>
            </a: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Note carefully that in the first equation </a:t>
            </a:r>
            <a:r>
              <a:rPr lang="en-US" i="1" dirty="0" smtClean="0"/>
              <a:t>q </a:t>
            </a:r>
            <a:r>
              <a:rPr lang="en-US" dirty="0" smtClean="0"/>
              <a:t>is multiplied by 2 because the number of nickels is twice the number of quarters. Therefore, </a:t>
            </a:r>
            <a:r>
              <a:rPr lang="en-US" i="1" dirty="0" smtClean="0"/>
              <a:t>n </a:t>
            </a:r>
            <a:r>
              <a:rPr lang="en-US" dirty="0" smtClean="0"/>
              <a:t>is bigger. </a:t>
            </a: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639428" name="Object 4"/>
          <p:cNvGraphicFramePr>
            <a:graphicFrameLocks noChangeAspect="1"/>
          </p:cNvGraphicFramePr>
          <p:nvPr/>
        </p:nvGraphicFramePr>
        <p:xfrm>
          <a:off x="609600" y="1981200"/>
          <a:ext cx="8026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8026200" imgH="1028520" progId="Equation.DSMT4">
                  <p:embed/>
                </p:oleObj>
              </mc:Choice>
              <mc:Fallback>
                <p:oleObj name="Equation" r:id="rId3" imgW="802620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8026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4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Counting Coins (cont.)</a:t>
            </a:r>
          </a:p>
        </p:txBody>
      </p:sp>
      <p:sp>
        <p:nvSpPr>
          <p:cNvPr id="16404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first equation is already solved for </a:t>
            </a:r>
            <a:r>
              <a:rPr lang="en-US" i="1" dirty="0" smtClean="0">
                <a:solidFill>
                  <a:schemeClr val="tx1"/>
                </a:solidFill>
              </a:rPr>
              <a:t>n</a:t>
            </a:r>
            <a:r>
              <a:rPr lang="en-US" i="0" dirty="0" smtClean="0">
                <a:solidFill>
                  <a:schemeClr val="tx1"/>
                </a:solidFill>
              </a:rPr>
              <a:t>, so substitution into the second equation gives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Mike has </a:t>
            </a:r>
            <a:r>
              <a:rPr lang="en-US" dirty="0" smtClean="0">
                <a:solidFill>
                  <a:srgbClr val="FF0000"/>
                </a:solidFill>
              </a:rPr>
              <a:t>3 quarters and 6 nickels</a:t>
            </a:r>
            <a:r>
              <a:rPr lang="en-US" dirty="0" smtClean="0"/>
              <a:t>.</a:t>
            </a:r>
          </a:p>
        </p:txBody>
      </p:sp>
      <p:pic>
        <p:nvPicPr>
          <p:cNvPr id="1640453" name="Picture 5" descr="samp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422" y="3287889"/>
            <a:ext cx="2578100" cy="1884362"/>
          </a:xfrm>
          <a:prstGeom prst="rect">
            <a:avLst/>
          </a:prstGeom>
          <a:noFill/>
        </p:spPr>
      </p:pic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484120" y="2270760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4" imgW="3314520" imgH="469800" progId="Equation.DSMT4">
                  <p:embed/>
                </p:oleObj>
              </mc:Choice>
              <mc:Fallback>
                <p:oleObj name="Equation" r:id="rId4" imgW="33145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120" y="2270760"/>
                        <a:ext cx="331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903220" y="2844800"/>
          <a:ext cx="2895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6" imgW="2895480" imgH="355320" progId="Equation.DSMT4">
                  <p:embed/>
                </p:oleObj>
              </mc:Choice>
              <mc:Fallback>
                <p:oleObj name="Equation" r:id="rId6" imgW="28954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220" y="2844800"/>
                        <a:ext cx="2895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475355" y="3381375"/>
          <a:ext cx="5473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8" imgW="5473440" imgH="355320" progId="Equation.DSMT4">
                  <p:embed/>
                </p:oleObj>
              </mc:Choice>
              <mc:Fallback>
                <p:oleObj name="Equation" r:id="rId8" imgW="54734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355" y="3381375"/>
                        <a:ext cx="5473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297680" y="3886200"/>
          <a:ext cx="1409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0" imgW="1409400" imgH="355320" progId="Equation.DSMT4">
                  <p:embed/>
                </p:oleObj>
              </mc:Choice>
              <mc:Fallback>
                <p:oleObj name="Equation" r:id="rId10" imgW="14094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7680" y="3886200"/>
                        <a:ext cx="1409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632960" y="44196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2" imgW="711000" imgH="355320" progId="Equation.DSMT4">
                  <p:embed/>
                </p:oleObj>
              </mc:Choice>
              <mc:Fallback>
                <p:oleObj name="Equation" r:id="rId12" imgW="7110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960" y="4419600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648200" y="4876800"/>
          <a:ext cx="1409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4" imgW="1409400" imgH="355320" progId="Equation.DSMT4">
                  <p:embed/>
                </p:oleObj>
              </mc:Choice>
              <mc:Fallback>
                <p:oleObj name="Equation" r:id="rId14" imgW="140940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876800"/>
                        <a:ext cx="1409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14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5: Calculating Age</a:t>
            </a:r>
          </a:p>
        </p:txBody>
      </p:sp>
      <p:sp>
        <p:nvSpPr>
          <p:cNvPr id="16414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Pat is </a:t>
            </a:r>
            <a:r>
              <a:rPr lang="en-US" i="0" dirty="0" smtClean="0">
                <a:solidFill>
                  <a:srgbClr val="0000FF"/>
                </a:solidFill>
              </a:rPr>
              <a:t>6 years</a:t>
            </a:r>
            <a:r>
              <a:rPr lang="en-US" i="0" dirty="0" smtClean="0">
                <a:solidFill>
                  <a:schemeClr val="tx1"/>
                </a:solidFill>
              </a:rPr>
              <a:t> older than her sister Sue. In </a:t>
            </a:r>
            <a:r>
              <a:rPr lang="en-US" i="0" dirty="0" smtClean="0">
                <a:solidFill>
                  <a:srgbClr val="0000FF"/>
                </a:solidFill>
              </a:rPr>
              <a:t>3 years</a:t>
            </a:r>
            <a:r>
              <a:rPr lang="en-US" i="0" dirty="0" smtClean="0">
                <a:solidFill>
                  <a:schemeClr val="tx1"/>
                </a:solidFill>
              </a:rPr>
              <a:t>, she will be twice as old as Sue. How old is each girl now?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r>
              <a:rPr lang="en-US" i="0" dirty="0" smtClean="0">
                <a:solidFill>
                  <a:schemeClr val="tx1"/>
                </a:solidFill>
              </a:rPr>
              <a:t>We use two equations – one relating their ages now and the other relating their ages in 3 years.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Pat’s age now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and </a:t>
            </a:r>
            <a:r>
              <a:rPr lang="en-US" i="1" dirty="0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Sue’s age now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Then the system of linear equations is </a:t>
            </a:r>
          </a:p>
        </p:txBody>
      </p:sp>
      <p:graphicFrame>
        <p:nvGraphicFramePr>
          <p:cNvPr id="1641476" name="Object 4"/>
          <p:cNvGraphicFramePr>
            <a:graphicFrameLocks noChangeAspect="1"/>
          </p:cNvGraphicFramePr>
          <p:nvPr/>
        </p:nvGraphicFramePr>
        <p:xfrm>
          <a:off x="1371600" y="4800600"/>
          <a:ext cx="6540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6540480" imgH="1028520" progId="Equation.DSMT4">
                  <p:embed/>
                </p:oleObj>
              </mc:Choice>
              <mc:Fallback>
                <p:oleObj name="Equation" r:id="rId3" imgW="654048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00600"/>
                        <a:ext cx="65405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24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5: Calculating Age (cont.)</a:t>
            </a:r>
          </a:p>
        </p:txBody>
      </p:sp>
      <p:sp>
        <p:nvSpPr>
          <p:cNvPr id="16424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chemeClr val="tx1"/>
                </a:solidFill>
              </a:rPr>
              <a:t>Rewrite the second equation in standard form and solve by addition. </a:t>
            </a:r>
          </a:p>
        </p:txBody>
      </p:sp>
      <p:graphicFrame>
        <p:nvGraphicFramePr>
          <p:cNvPr id="1642501" name="Object 5"/>
          <p:cNvGraphicFramePr>
            <a:graphicFrameLocks noChangeAspect="1"/>
          </p:cNvGraphicFramePr>
          <p:nvPr/>
        </p:nvGraphicFramePr>
        <p:xfrm>
          <a:off x="1524000" y="3876675"/>
          <a:ext cx="2146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" imgW="2145960" imgH="1028520" progId="Equation.DSMT4">
                  <p:embed/>
                </p:oleObj>
              </mc:Choice>
              <mc:Fallback>
                <p:oleObj name="Equation" r:id="rId3" imgW="2145960" imgH="1028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76675"/>
                        <a:ext cx="21463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2502" name="Line 6"/>
          <p:cNvSpPr>
            <a:spLocks noChangeShapeType="1"/>
          </p:cNvSpPr>
          <p:nvPr/>
        </p:nvSpPr>
        <p:spPr bwMode="auto">
          <a:xfrm>
            <a:off x="3729038" y="4124325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503" name="Line 7"/>
          <p:cNvSpPr>
            <a:spLocks noChangeShapeType="1"/>
          </p:cNvSpPr>
          <p:nvPr/>
        </p:nvSpPr>
        <p:spPr bwMode="auto">
          <a:xfrm>
            <a:off x="3738563" y="4643438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682067" y="2308578"/>
          <a:ext cx="210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5" imgW="2108160" imgH="469800" progId="Equation.DSMT4">
                  <p:embed/>
                </p:oleObj>
              </mc:Choice>
              <mc:Fallback>
                <p:oleObj name="Equation" r:id="rId5" imgW="2108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067" y="2308578"/>
                        <a:ext cx="210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687710" y="2906889"/>
          <a:ext cx="186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7" imgW="1866600" imgH="291960" progId="Equation.DSMT4">
                  <p:embed/>
                </p:oleObj>
              </mc:Choice>
              <mc:Fallback>
                <p:oleObj name="Equation" r:id="rId7" imgW="1866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710" y="2906889"/>
                        <a:ext cx="186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495800" y="3437466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9" imgW="1384200" imgH="291960" progId="Equation.DSMT4">
                  <p:embed/>
                </p:oleObj>
              </mc:Choice>
              <mc:Fallback>
                <p:oleObj name="Equation" r:id="rId9" imgW="1384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437466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667955" y="39624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1" imgW="1231560" imgH="291960" progId="Equation.DSMT4">
                  <p:embed/>
                </p:oleObj>
              </mc:Choice>
              <mc:Fallback>
                <p:oleObj name="Equation" r:id="rId11" imgW="1231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955" y="39624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278489" y="4446411"/>
          <a:ext cx="2578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3" imgW="2577960" imgH="495000" progId="Equation.DSMT4">
                  <p:embed/>
                </p:oleObj>
              </mc:Choice>
              <mc:Fallback>
                <p:oleObj name="Equation" r:id="rId13" imgW="25779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489" y="4446411"/>
                        <a:ext cx="2578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181600" y="5032023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15" imgW="723600" imgH="291960" progId="Equation.DSMT4">
                  <p:embed/>
                </p:oleObj>
              </mc:Choice>
              <mc:Fallback>
                <p:oleObj name="Equation" r:id="rId15" imgW="723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032023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502" grpId="0" animBg="1"/>
      <p:bldP spid="164250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5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5: Calculating Age (cont.)</a:t>
            </a:r>
          </a:p>
        </p:txBody>
      </p:sp>
      <p:sp>
        <p:nvSpPr>
          <p:cNvPr id="16435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Substitute </a:t>
            </a:r>
            <a:r>
              <a:rPr lang="en-US" i="1" dirty="0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00"/>
                </a:solidFill>
              </a:rPr>
              <a:t>3</a:t>
            </a:r>
            <a:r>
              <a:rPr lang="en-US" i="0" dirty="0" smtClean="0">
                <a:solidFill>
                  <a:schemeClr val="tx1"/>
                </a:solidFill>
              </a:rPr>
              <a:t> into one of the original equations. </a:t>
            </a: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Pat is </a:t>
            </a:r>
            <a:r>
              <a:rPr lang="en-US" dirty="0" smtClean="0">
                <a:solidFill>
                  <a:srgbClr val="FF0000"/>
                </a:solidFill>
              </a:rPr>
              <a:t>9 years old</a:t>
            </a:r>
            <a:r>
              <a:rPr lang="en-US" dirty="0" smtClean="0"/>
              <a:t>; Sue is </a:t>
            </a:r>
            <a:r>
              <a:rPr lang="en-US" dirty="0" smtClean="0">
                <a:solidFill>
                  <a:srgbClr val="FF0000"/>
                </a:solidFill>
              </a:rPr>
              <a:t>3 years old</a:t>
            </a:r>
            <a:r>
              <a:rPr lang="en-US" dirty="0" smtClean="0"/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516489" y="2198511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3" imgW="1206360" imgH="291960" progId="Equation.DSMT4">
                  <p:embed/>
                </p:oleObj>
              </mc:Choice>
              <mc:Fallback>
                <p:oleObj name="Equation" r:id="rId3" imgW="12063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6489" y="2198511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982155" y="2731911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5" imgW="1206360" imgH="291960" progId="Equation.DSMT4">
                  <p:embed/>
                </p:oleObj>
              </mc:Choice>
              <mc:Fallback>
                <p:oleObj name="Equation" r:id="rId5" imgW="12063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2155" y="2731911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973689" y="3271661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689" y="3271661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5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6: Amounts and Costs</a:t>
            </a:r>
          </a:p>
        </p:txBody>
      </p:sp>
      <p:sp>
        <p:nvSpPr>
          <p:cNvPr id="16445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Three hot dogs and two orders of French fries cost </a:t>
            </a:r>
            <a:r>
              <a:rPr lang="en-US" i="0" dirty="0" smtClean="0">
                <a:solidFill>
                  <a:srgbClr val="0000FF"/>
                </a:solidFill>
              </a:rPr>
              <a:t>$10.30</a:t>
            </a:r>
            <a:r>
              <a:rPr lang="en-US" i="0" dirty="0" smtClean="0">
                <a:solidFill>
                  <a:schemeClr val="tx1"/>
                </a:solidFill>
              </a:rPr>
              <a:t>. Four hot dogs and four orders of fries cost </a:t>
            </a:r>
            <a:r>
              <a:rPr lang="en-US" i="0" dirty="0" smtClean="0">
                <a:solidFill>
                  <a:srgbClr val="0000FF"/>
                </a:solidFill>
              </a:rPr>
              <a:t>$15.60</a:t>
            </a:r>
            <a:r>
              <a:rPr lang="en-US" i="0" dirty="0" smtClean="0">
                <a:solidFill>
                  <a:schemeClr val="tx1"/>
                </a:solidFill>
              </a:rPr>
              <a:t>. What is the cost of a hot dog? What is the cost of an order of fries?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cost of one hot dog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cost of one order of fries.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Then the system of linear equations is</a:t>
            </a:r>
            <a:r>
              <a:rPr lang="en-US" sz="2400" i="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644548" name="Picture 4" descr="samp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2743200"/>
            <a:ext cx="2578100" cy="1716088"/>
          </a:xfrm>
          <a:prstGeom prst="rect">
            <a:avLst/>
          </a:prstGeom>
          <a:noFill/>
        </p:spPr>
      </p:pic>
      <p:graphicFrame>
        <p:nvGraphicFramePr>
          <p:cNvPr id="1644549" name="Object 5"/>
          <p:cNvGraphicFramePr>
            <a:graphicFrameLocks noChangeAspect="1"/>
          </p:cNvGraphicFramePr>
          <p:nvPr/>
        </p:nvGraphicFramePr>
        <p:xfrm>
          <a:off x="490538" y="4744155"/>
          <a:ext cx="8509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4" imgW="8508960" imgH="1028520" progId="Equation.DSMT4">
                  <p:embed/>
                </p:oleObj>
              </mc:Choice>
              <mc:Fallback>
                <p:oleObj name="Equation" r:id="rId4" imgW="8508960" imgH="1028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4744155"/>
                        <a:ext cx="85090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noFill/>
        </p:spPr>
        <p:txBody>
          <a:bodyPr>
            <a:spAutoFit/>
          </a:bodyPr>
          <a:lstStyle/>
          <a:p>
            <a:pPr marL="347663" indent="-347663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Solve applied problems related to distance, rate, and time by using systems of linear equations.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Solve applied problems related to numbers by using systems of linear equations.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Solve applied problems related to amounts and costs by using systems of linear equations.</a:t>
            </a:r>
            <a:r>
              <a:rPr lang="en-US" sz="2000" i="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55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6: Amounts and Costs</a:t>
            </a:r>
          </a:p>
        </p:txBody>
      </p:sp>
      <p:sp>
        <p:nvSpPr>
          <p:cNvPr id="16455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chemeClr val="tx1"/>
                </a:solidFill>
              </a:rPr>
              <a:t>Both equations are in standard form. Solve using the addition method.</a:t>
            </a:r>
          </a:p>
        </p:txBody>
      </p:sp>
      <p:graphicFrame>
        <p:nvGraphicFramePr>
          <p:cNvPr id="1645572" name="Object 4"/>
          <p:cNvGraphicFramePr>
            <a:graphicFrameLocks noChangeAspect="1"/>
          </p:cNvGraphicFramePr>
          <p:nvPr/>
        </p:nvGraphicFramePr>
        <p:xfrm>
          <a:off x="4681538" y="2557463"/>
          <a:ext cx="26416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3" imgW="2641320" imgH="2019240" progId="Equation.DSMT4">
                  <p:embed/>
                </p:oleObj>
              </mc:Choice>
              <mc:Fallback>
                <p:oleObj name="Equation" r:id="rId3" imgW="2641320" imgH="2019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1538" y="2557463"/>
                        <a:ext cx="2641600" cy="201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5573" name="Object 5"/>
          <p:cNvGraphicFramePr>
            <a:graphicFrameLocks noChangeAspect="1"/>
          </p:cNvGraphicFramePr>
          <p:nvPr/>
        </p:nvGraphicFramePr>
        <p:xfrm>
          <a:off x="990600" y="2514600"/>
          <a:ext cx="2997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5" imgW="2997000" imgH="1066680" progId="Equation.DSMT4">
                  <p:embed/>
                </p:oleObj>
              </mc:Choice>
              <mc:Fallback>
                <p:oleObj name="Equation" r:id="rId5" imgW="2997000" imgH="10666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14600"/>
                        <a:ext cx="2997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5574" name="Line 6"/>
          <p:cNvSpPr>
            <a:spLocks noChangeShapeType="1"/>
          </p:cNvSpPr>
          <p:nvPr/>
        </p:nvSpPr>
        <p:spPr bwMode="auto">
          <a:xfrm>
            <a:off x="4105275" y="2771775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5575" name="Line 7"/>
          <p:cNvSpPr>
            <a:spLocks noChangeShapeType="1"/>
          </p:cNvSpPr>
          <p:nvPr/>
        </p:nvSpPr>
        <p:spPr bwMode="auto">
          <a:xfrm>
            <a:off x="4114800" y="3290888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749996" y="4150158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7" imgW="1168200" imgH="291960" progId="Equation.DSMT4">
                  <p:embed/>
                </p:oleObj>
              </mc:Choice>
              <mc:Fallback>
                <p:oleObj name="Equation" r:id="rId7" imgW="1168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96" y="4150158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364972" y="3701844"/>
          <a:ext cx="175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9" imgW="1752480" imgH="291960" progId="Equation.DSMT4">
                  <p:embed/>
                </p:oleObj>
              </mc:Choice>
              <mc:Fallback>
                <p:oleObj name="Equation" r:id="rId9" imgW="1752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972" y="3701844"/>
                        <a:ext cx="175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5574" grpId="0" animBg="1"/>
      <p:bldP spid="164557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5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6: Amounts and Costs</a:t>
            </a:r>
          </a:p>
        </p:txBody>
      </p:sp>
      <p:sp>
        <p:nvSpPr>
          <p:cNvPr id="16465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Substitute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00"/>
                </a:solidFill>
              </a:rPr>
              <a:t>2.50</a:t>
            </a:r>
            <a:r>
              <a:rPr lang="en-US" i="0" dirty="0" smtClean="0">
                <a:solidFill>
                  <a:schemeClr val="tx1"/>
                </a:solidFill>
              </a:rPr>
              <a:t> into one of the original equations.</a:t>
            </a: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One hot dog costs </a:t>
            </a:r>
            <a:r>
              <a:rPr lang="en-US" dirty="0" smtClean="0">
                <a:solidFill>
                  <a:srgbClr val="FF0000"/>
                </a:solidFill>
              </a:rPr>
              <a:t>$2.50</a:t>
            </a:r>
            <a:r>
              <a:rPr lang="en-US" dirty="0" smtClean="0"/>
              <a:t> and one order of fries costs </a:t>
            </a:r>
            <a:r>
              <a:rPr lang="en-US" dirty="0" smtClean="0">
                <a:solidFill>
                  <a:srgbClr val="FF0000"/>
                </a:solidFill>
              </a:rPr>
              <a:t>$1.40</a:t>
            </a:r>
            <a:r>
              <a:rPr lang="en-US" dirty="0" smtClean="0"/>
              <a:t>.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827866" y="2046111"/>
          <a:ext cx="285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2857320" imgH="469800" progId="Equation.DSMT4">
                  <p:embed/>
                </p:oleObj>
              </mc:Choice>
              <mc:Fallback>
                <p:oleObj name="Equation" r:id="rId3" imgW="2857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6" y="2046111"/>
                        <a:ext cx="285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45556" y="2667000"/>
          <a:ext cx="2425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2425680" imgH="355320" progId="Equation.DSMT4">
                  <p:embed/>
                </p:oleObj>
              </mc:Choice>
              <mc:Fallback>
                <p:oleObj name="Equation" r:id="rId5" imgW="24256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556" y="2667000"/>
                        <a:ext cx="2425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4168422" y="3217333"/>
          <a:ext cx="133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7" imgW="1333440" imgH="355320" progId="Equation.DSMT4">
                  <p:embed/>
                </p:oleObj>
              </mc:Choice>
              <mc:Fallback>
                <p:oleObj name="Equation" r:id="rId7" imgW="13334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422" y="3217333"/>
                        <a:ext cx="1333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329289" y="3728156"/>
          <a:ext cx="1168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9" imgW="1168200" imgH="355320" progId="Equation.DSMT4">
                  <p:embed/>
                </p:oleObj>
              </mc:Choice>
              <mc:Fallback>
                <p:oleObj name="Equation" r:id="rId9" imgW="11682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289" y="3728156"/>
                        <a:ext cx="1168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76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Applications </a:t>
            </a:r>
          </a:p>
        </p:txBody>
      </p:sp>
      <p:sp>
        <p:nvSpPr>
          <p:cNvPr id="16476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You should consider making tables similar to those illustrated in Examples 1, 2, and 4 when working with applications. These tables can help you organize the information in a more understandable </a:t>
            </a:r>
            <a:r>
              <a:rPr lang="en-US" i="0" smtClean="0">
                <a:solidFill>
                  <a:srgbClr val="000000"/>
                </a:solidFill>
              </a:rPr>
              <a:t>form.</a:t>
            </a:r>
            <a:endParaRPr lang="en-US" i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Distance-Rate-Time (Rates Unknown)</a:t>
            </a:r>
          </a:p>
        </p:txBody>
      </p:sp>
      <p:sp>
        <p:nvSpPr>
          <p:cNvPr id="16179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117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A small plane flew </a:t>
            </a:r>
            <a:r>
              <a:rPr lang="en-US" i="0" dirty="0" smtClean="0">
                <a:solidFill>
                  <a:srgbClr val="0000FF"/>
                </a:solidFill>
              </a:rPr>
              <a:t>300 miles</a:t>
            </a:r>
            <a:r>
              <a:rPr lang="en-US" i="0" dirty="0" smtClean="0">
                <a:solidFill>
                  <a:schemeClr val="tx1"/>
                </a:solidFill>
              </a:rPr>
              <a:t> in </a:t>
            </a:r>
            <a:r>
              <a:rPr lang="en-US" i="0" dirty="0" smtClean="0">
                <a:solidFill>
                  <a:srgbClr val="0000FF"/>
                </a:solidFill>
              </a:rPr>
              <a:t>2 hours</a:t>
            </a:r>
            <a:r>
              <a:rPr lang="en-US" i="0" dirty="0" smtClean="0">
                <a:solidFill>
                  <a:schemeClr val="tx1"/>
                </a:solidFill>
              </a:rPr>
              <a:t> flying with the wind. Then on the return trip, flying against the wind, it traveled only </a:t>
            </a:r>
            <a:r>
              <a:rPr lang="en-US" i="0" dirty="0" smtClean="0">
                <a:solidFill>
                  <a:srgbClr val="0000FF"/>
                </a:solidFill>
              </a:rPr>
              <a:t>200 miles</a:t>
            </a:r>
            <a:r>
              <a:rPr lang="en-US" i="0" dirty="0" smtClean="0">
                <a:solidFill>
                  <a:schemeClr val="tx1"/>
                </a:solidFill>
              </a:rPr>
              <a:t> in </a:t>
            </a:r>
            <a:r>
              <a:rPr lang="en-US" i="0" dirty="0" smtClean="0">
                <a:solidFill>
                  <a:srgbClr val="0000FF"/>
                </a:solidFill>
              </a:rPr>
              <a:t>2 hours</a:t>
            </a:r>
            <a:r>
              <a:rPr lang="en-US" i="0" dirty="0" smtClean="0">
                <a:solidFill>
                  <a:schemeClr val="tx1"/>
                </a:solidFill>
              </a:rPr>
              <a:t>. What were the wind velocity and the speed of the plane? (</a:t>
            </a:r>
            <a:r>
              <a:rPr lang="en-US" b="1" i="0" dirty="0" smtClean="0">
                <a:solidFill>
                  <a:schemeClr val="tx1"/>
                </a:solidFill>
              </a:rPr>
              <a:t>Note: </a:t>
            </a:r>
            <a:r>
              <a:rPr lang="en-US" i="0" dirty="0" smtClean="0">
                <a:solidFill>
                  <a:schemeClr val="tx1"/>
                </a:solidFill>
              </a:rPr>
              <a:t>The “speed of the plane” means how fast the plane would be flying with no wind.)</a:t>
            </a: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	</a:t>
            </a: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speed of plane </a:t>
            </a: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and </a:t>
            </a:r>
            <a:r>
              <a:rPr lang="en-US" i="1" dirty="0" smtClean="0">
                <a:solidFill>
                  <a:schemeClr val="tx1"/>
                </a:solidFill>
              </a:rPr>
              <a:t>w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wind velocity</a:t>
            </a:r>
          </a:p>
        </p:txBody>
      </p:sp>
      <p:pic>
        <p:nvPicPr>
          <p:cNvPr id="1617924" name="Picture 4" descr="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7987" y="3810000"/>
            <a:ext cx="3427413" cy="1655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9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Distance-Rate-Time (Rates Unknown)</a:t>
            </a:r>
          </a:p>
        </p:txBody>
      </p:sp>
      <p:graphicFrame>
        <p:nvGraphicFramePr>
          <p:cNvPr id="1619005" name="Group 61"/>
          <p:cNvGraphicFramePr>
            <a:graphicFrameLocks noGrp="1"/>
          </p:cNvGraphicFramePr>
          <p:nvPr>
            <p:ph idx="1"/>
          </p:nvPr>
        </p:nvGraphicFramePr>
        <p:xfrm>
          <a:off x="472440" y="3733800"/>
          <a:ext cx="8229599" cy="1886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5929"/>
                <a:gridCol w="1694329"/>
                <a:gridCol w="1411941"/>
                <a:gridCol w="2057400"/>
              </a:tblGrid>
              <a:tr h="180975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                                     Rate     ×    Time   =   Distance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6819" marR="96819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With the wind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6819" marR="96819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+ 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w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6819" marR="96819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6819" marR="96819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2( 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+ 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w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6819" marR="96819" anchor="ctr" anchorCtr="1" horzOverflow="overflow"/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Against the wind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6819" marR="96819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− 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w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6819" marR="96819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6819" marR="96819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2( 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− 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w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6819" marR="96819" anchor="ctr" anchorCtr="1" horzOverflow="overflow"/>
                </a:tc>
              </a:tr>
            </a:tbl>
          </a:graphicData>
        </a:graphic>
      </p:graphicFrame>
      <p:sp>
        <p:nvSpPr>
          <p:cNvPr id="1618947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280160"/>
            <a:ext cx="8229600" cy="22272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 smtClean="0">
                <a:solidFill>
                  <a:schemeClr val="tx1"/>
                </a:solidFill>
              </a:rPr>
              <a:t>When flying with the wind, the plane’s actual rate will increase to </a:t>
            </a:r>
            <a:r>
              <a:rPr lang="en-US" sz="2800" i="1" dirty="0" smtClean="0">
                <a:solidFill>
                  <a:schemeClr val="tx1"/>
                </a:solidFill>
              </a:rPr>
              <a:t>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chemeClr val="tx1"/>
                </a:solidFill>
              </a:rPr>
              <a:t>+ </a:t>
            </a:r>
            <a:r>
              <a:rPr lang="en-US" sz="2800" i="1" dirty="0" smtClean="0">
                <a:solidFill>
                  <a:schemeClr val="tx1"/>
                </a:solidFill>
              </a:rPr>
              <a:t>w</a:t>
            </a:r>
            <a:r>
              <a:rPr lang="en-US" sz="2800" i="0" dirty="0" smtClean="0">
                <a:solidFill>
                  <a:schemeClr val="tx1"/>
                </a:solidFill>
              </a:rPr>
              <a:t>. When flying against the wind, the plane’s actual rate will decrease to </a:t>
            </a:r>
            <a:r>
              <a:rPr lang="en-US" sz="2800" i="1" dirty="0" smtClean="0">
                <a:solidFill>
                  <a:schemeClr val="tx1"/>
                </a:solidFill>
              </a:rPr>
              <a:t>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i="0" dirty="0" smtClean="0">
                <a:solidFill>
                  <a:schemeClr val="tx1"/>
                </a:solidFill>
              </a:rPr>
              <a:t>− </a:t>
            </a:r>
            <a:r>
              <a:rPr lang="en-US" sz="2800" i="1" dirty="0" smtClean="0">
                <a:solidFill>
                  <a:schemeClr val="tx1"/>
                </a:solidFill>
              </a:rPr>
              <a:t>w</a:t>
            </a:r>
            <a:r>
              <a:rPr lang="en-US" sz="2800" i="0" dirty="0" smtClean="0">
                <a:solidFill>
                  <a:schemeClr val="tx1"/>
                </a:solidFill>
              </a:rPr>
              <a:t>. (Note: If the wind had been strong enough, the plane could actually have been flying backward, away from its destination.)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9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Distance-Rate-Time (Rates Unknown)</a:t>
            </a:r>
          </a:p>
        </p:txBody>
      </p:sp>
      <p:sp>
        <p:nvSpPr>
          <p:cNvPr id="16281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system of linear equations is </a:t>
            </a:r>
          </a:p>
        </p:txBody>
      </p:sp>
      <p:graphicFrame>
        <p:nvGraphicFramePr>
          <p:cNvPr id="1628183" name="Object 23"/>
          <p:cNvGraphicFramePr>
            <a:graphicFrameLocks noChangeAspect="1"/>
          </p:cNvGraphicFramePr>
          <p:nvPr/>
        </p:nvGraphicFramePr>
        <p:xfrm>
          <a:off x="3632200" y="2024063"/>
          <a:ext cx="2159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2158920" imgH="1028520" progId="Equation.DSMT4">
                  <p:embed/>
                </p:oleObj>
              </mc:Choice>
              <mc:Fallback>
                <p:oleObj name="Equation" r:id="rId3" imgW="2158920" imgH="10285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2024063"/>
                        <a:ext cx="21590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184" name="Rectangle 24"/>
          <p:cNvSpPr>
            <a:spLocks noChangeArrowheads="1"/>
          </p:cNvSpPr>
          <p:nvPr/>
        </p:nvSpPr>
        <p:spPr bwMode="auto">
          <a:xfrm>
            <a:off x="455613" y="2000250"/>
            <a:ext cx="31242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</a:pPr>
            <a:r>
              <a:rPr lang="en-US" sz="2800" dirty="0"/>
              <a:t>with the wind</a:t>
            </a:r>
          </a:p>
          <a:p>
            <a:pPr>
              <a:spcBef>
                <a:spcPct val="20000"/>
              </a:spcBef>
            </a:pPr>
            <a:r>
              <a:rPr lang="en-US" sz="2800" dirty="0"/>
              <a:t>against the wind</a:t>
            </a:r>
          </a:p>
        </p:txBody>
      </p:sp>
      <p:graphicFrame>
        <p:nvGraphicFramePr>
          <p:cNvPr id="1628185" name="Object 25"/>
          <p:cNvGraphicFramePr>
            <a:graphicFrameLocks noChangeAspect="1"/>
          </p:cNvGraphicFramePr>
          <p:nvPr/>
        </p:nvGraphicFramePr>
        <p:xfrm>
          <a:off x="6483350" y="2019300"/>
          <a:ext cx="19558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1955520" imgH="2019240" progId="Equation.DSMT4">
                  <p:embed/>
                </p:oleObj>
              </mc:Choice>
              <mc:Fallback>
                <p:oleObj name="Equation" r:id="rId5" imgW="1955520" imgH="20192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350" y="2019300"/>
                        <a:ext cx="1955800" cy="201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187" name="Line 27"/>
          <p:cNvSpPr>
            <a:spLocks noChangeShapeType="1"/>
          </p:cNvSpPr>
          <p:nvPr/>
        </p:nvSpPr>
        <p:spPr bwMode="auto">
          <a:xfrm>
            <a:off x="3072342" y="2305755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188" name="Line 28"/>
          <p:cNvSpPr>
            <a:spLocks noChangeShapeType="1"/>
          </p:cNvSpPr>
          <p:nvPr/>
        </p:nvSpPr>
        <p:spPr bwMode="auto">
          <a:xfrm>
            <a:off x="3081867" y="2824868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189" name="Line 29"/>
          <p:cNvSpPr>
            <a:spLocks noChangeShapeType="1"/>
          </p:cNvSpPr>
          <p:nvPr/>
        </p:nvSpPr>
        <p:spPr bwMode="auto">
          <a:xfrm>
            <a:off x="5857875" y="2243138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190" name="Line 30"/>
          <p:cNvSpPr>
            <a:spLocks noChangeShapeType="1"/>
          </p:cNvSpPr>
          <p:nvPr/>
        </p:nvSpPr>
        <p:spPr bwMode="auto">
          <a:xfrm>
            <a:off x="5867400" y="276225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387167" y="3539067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7" imgW="1028520" imgH="291960" progId="Equation.DSMT4">
                  <p:embed/>
                </p:oleObj>
              </mc:Choice>
              <mc:Fallback>
                <p:oleObj name="Equation" r:id="rId7" imgW="10285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7167" y="3539067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7178040" y="3124200"/>
          <a:ext cx="124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9" imgW="1244520" imgH="291960" progId="Equation.DSMT4">
                  <p:embed/>
                </p:oleObj>
              </mc:Choice>
              <mc:Fallback>
                <p:oleObj name="Equation" r:id="rId9" imgW="12445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8040" y="3124200"/>
                        <a:ext cx="124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84" grpId="0"/>
      <p:bldP spid="1628187" grpId="0" animBg="1"/>
      <p:bldP spid="1628188" grpId="0" animBg="1"/>
      <p:bldP spid="1628189" grpId="0" animBg="1"/>
      <p:bldP spid="16281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91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Distance-Rate-Time (Rates Unknown)</a:t>
            </a:r>
          </a:p>
        </p:txBody>
      </p:sp>
      <p:sp>
        <p:nvSpPr>
          <p:cNvPr id="16291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Substitute </a:t>
            </a:r>
            <a:r>
              <a:rPr lang="en-US" i="1" dirty="0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</a:t>
            </a:r>
            <a:r>
              <a:rPr lang="en-US" i="0" dirty="0" smtClean="0">
                <a:solidFill>
                  <a:srgbClr val="FF0000"/>
                </a:solidFill>
              </a:rPr>
              <a:t>125</a:t>
            </a:r>
            <a:r>
              <a:rPr lang="en-US" i="0" dirty="0" smtClean="0">
                <a:solidFill>
                  <a:schemeClr val="tx1"/>
                </a:solidFill>
              </a:rPr>
              <a:t> into one of the original equations.</a:t>
            </a: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The speed of the plane was </a:t>
            </a:r>
            <a:r>
              <a:rPr lang="en-US" dirty="0" smtClean="0">
                <a:solidFill>
                  <a:srgbClr val="FF0000"/>
                </a:solidFill>
              </a:rPr>
              <a:t>125 mph</a:t>
            </a:r>
            <a:r>
              <a:rPr lang="en-US" dirty="0" smtClean="0"/>
              <a:t>, and the wind velocity was </a:t>
            </a:r>
            <a:r>
              <a:rPr lang="en-US" dirty="0" smtClean="0">
                <a:solidFill>
                  <a:srgbClr val="FF0000"/>
                </a:solidFill>
              </a:rPr>
              <a:t>25 mph</a:t>
            </a:r>
            <a:r>
              <a:rPr lang="en-US" dirty="0" smtClean="0"/>
              <a:t>. </a:t>
            </a: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383844" y="2057400"/>
          <a:ext cx="2362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361960" imgH="406080" progId="Equation.DSMT4">
                  <p:embed/>
                </p:oleObj>
              </mc:Choice>
              <mc:Fallback>
                <p:oleObj name="Equation" r:id="rId3" imgW="236196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3844" y="2057400"/>
                        <a:ext cx="2362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776133" y="2613378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968480" imgH="291960" progId="Equation.DSMT4">
                  <p:embed/>
                </p:oleObj>
              </mc:Choice>
              <mc:Fallback>
                <p:oleObj name="Equation" r:id="rId5" imgW="19684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133" y="2613378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572000" y="3124200"/>
          <a:ext cx="96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965160" imgH="291960" progId="Equation.DSMT4">
                  <p:embed/>
                </p:oleObj>
              </mc:Choice>
              <mc:Fallback>
                <p:oleObj name="Equation" r:id="rId7" imgW="965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124200"/>
                        <a:ext cx="96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9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02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Distance-Rate-Time (Times Unknown)</a:t>
            </a:r>
          </a:p>
        </p:txBody>
      </p:sp>
      <p:sp>
        <p:nvSpPr>
          <p:cNvPr id="16302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chemeClr val="tx1"/>
                </a:solidFill>
              </a:rPr>
              <a:t>Two buses leave Eureka traveling in opposite directions. One leaves at noon and the second leaves at </a:t>
            </a:r>
            <a:r>
              <a:rPr lang="en-US" i="0" smtClean="0">
                <a:solidFill>
                  <a:srgbClr val="0000FF"/>
                </a:solidFill>
              </a:rPr>
              <a:t>1 P.M</a:t>
            </a:r>
            <a:r>
              <a:rPr lang="en-US" i="0" smtClean="0">
                <a:solidFill>
                  <a:schemeClr val="tx1"/>
                </a:solidFill>
              </a:rPr>
              <a:t>. The first one travels at an average speed of </a:t>
            </a:r>
            <a:r>
              <a:rPr lang="en-US" i="0" smtClean="0">
                <a:solidFill>
                  <a:srgbClr val="0000FF"/>
                </a:solidFill>
              </a:rPr>
              <a:t>55 mph</a:t>
            </a:r>
            <a:r>
              <a:rPr lang="en-US" i="0" smtClean="0">
                <a:solidFill>
                  <a:schemeClr val="tx1"/>
                </a:solidFill>
              </a:rPr>
              <a:t> and the second one at an average speed of </a:t>
            </a:r>
            <a:r>
              <a:rPr lang="en-US" i="0" smtClean="0">
                <a:solidFill>
                  <a:srgbClr val="0000FF"/>
                </a:solidFill>
              </a:rPr>
              <a:t>59 mph</a:t>
            </a:r>
            <a:r>
              <a:rPr lang="en-US" i="0" smtClean="0">
                <a:solidFill>
                  <a:schemeClr val="tx1"/>
                </a:solidFill>
              </a:rPr>
              <a:t>. At what time will the buses be </a:t>
            </a:r>
            <a:r>
              <a:rPr lang="en-US" i="0" smtClean="0">
                <a:solidFill>
                  <a:srgbClr val="0000FF"/>
                </a:solidFill>
              </a:rPr>
              <a:t>226 miles</a:t>
            </a:r>
            <a:r>
              <a:rPr lang="en-US" i="0" smtClean="0">
                <a:solidFill>
                  <a:schemeClr val="tx1"/>
                </a:solidFill>
              </a:rPr>
              <a:t> apart?</a:t>
            </a:r>
          </a:p>
        </p:txBody>
      </p:sp>
      <p:pic>
        <p:nvPicPr>
          <p:cNvPr id="1630212" name="Picture 4" descr="samp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" y="3581400"/>
            <a:ext cx="8189913" cy="1938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1236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Distance-Rate-Time (Times Unknown) (cont.)</a:t>
            </a:r>
          </a:p>
        </p:txBody>
      </p:sp>
      <p:sp>
        <p:nvSpPr>
          <p:cNvPr id="1631237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	</a:t>
            </a:r>
            <a:r>
              <a:rPr lang="en-US" i="0" dirty="0" smtClean="0">
                <a:solidFill>
                  <a:schemeClr val="tx1"/>
                </a:solidFill>
              </a:rPr>
              <a:t>Let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time of travel for first bus </a:t>
            </a: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= time of travel for second bus </a:t>
            </a: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tabLst>
                <a:tab pos="1597025" algn="l"/>
              </a:tabLst>
            </a:pPr>
            <a:r>
              <a:rPr lang="en-US" dirty="0" smtClean="0"/>
              <a:t>The system of linear equations is </a:t>
            </a:r>
          </a:p>
          <a:p>
            <a:pPr marL="0" indent="0">
              <a:buFont typeface="Courier New" pitchFamily="49" charset="0"/>
              <a:buNone/>
              <a:tabLst>
                <a:tab pos="1597025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631262" name="Group 30"/>
          <p:cNvGraphicFramePr>
            <a:graphicFrameLocks noGrp="1"/>
          </p:cNvGraphicFramePr>
          <p:nvPr/>
        </p:nvGraphicFramePr>
        <p:xfrm>
          <a:off x="609600" y="2407920"/>
          <a:ext cx="77724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600200"/>
                <a:gridCol w="1333500"/>
                <a:gridCol w="1943100"/>
              </a:tblGrid>
              <a:tr h="180975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                                   Rate     ×  Time   =   Distance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Bus 1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55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55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Bus 2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59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59</a:t>
                      </a:r>
                      <a:r>
                        <a:rPr kumimoji="0" lang="en-US" sz="280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</a:tr>
            </a:tbl>
          </a:graphicData>
        </a:graphic>
      </p:graphicFrame>
      <p:graphicFrame>
        <p:nvGraphicFramePr>
          <p:cNvPr id="1631258" name="Object 26"/>
          <p:cNvGraphicFramePr>
            <a:graphicFrameLocks noChangeAspect="1"/>
          </p:cNvGraphicFramePr>
          <p:nvPr/>
        </p:nvGraphicFramePr>
        <p:xfrm>
          <a:off x="504825" y="4758267"/>
          <a:ext cx="8077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8076960" imgH="1028520" progId="Equation.DSMT4">
                  <p:embed/>
                </p:oleObj>
              </mc:Choice>
              <mc:Fallback>
                <p:oleObj name="Equation" r:id="rId3" imgW="8076960" imgH="10285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4758267"/>
                        <a:ext cx="80772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1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1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22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Distance-Rate-Time (Times Unknown) (cont.)</a:t>
            </a:r>
          </a:p>
        </p:txBody>
      </p:sp>
      <p:sp>
        <p:nvSpPr>
          <p:cNvPr id="16322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Substitution gives </a:t>
            </a: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4">
              <a:buNone/>
            </a:pPr>
            <a:endParaRPr lang="en-US" sz="2800" dirty="0" smtClean="0"/>
          </a:p>
          <a:p>
            <a:pPr marL="3175" lvl="4" indent="-3175">
              <a:buNone/>
            </a:pPr>
            <a:r>
              <a:rPr lang="en-US" sz="2800" dirty="0" smtClean="0"/>
              <a:t>This gives </a:t>
            </a:r>
            <a:r>
              <a:rPr lang="en-US" sz="2800" i="1" dirty="0" smtClean="0"/>
              <a:t>x </a:t>
            </a:r>
            <a:r>
              <a:rPr lang="en-US" sz="2800" dirty="0" smtClean="0"/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1.5</a:t>
            </a:r>
            <a:r>
              <a:rPr lang="en-US" sz="2800" dirty="0" smtClean="0"/>
              <a:t> + 1 = </a:t>
            </a:r>
            <a:r>
              <a:rPr lang="en-US" sz="2800" dirty="0" smtClean="0">
                <a:solidFill>
                  <a:srgbClr val="FF0000"/>
                </a:solidFill>
              </a:rPr>
              <a:t>2.5</a:t>
            </a:r>
            <a:r>
              <a:rPr lang="en-US" sz="2800" dirty="0" smtClean="0"/>
              <a:t>.</a:t>
            </a:r>
          </a:p>
          <a:p>
            <a:r>
              <a:rPr lang="en-US" dirty="0" smtClean="0"/>
              <a:t>Thus the first bus travels </a:t>
            </a:r>
            <a:r>
              <a:rPr lang="en-US" dirty="0" smtClean="0">
                <a:solidFill>
                  <a:srgbClr val="FF0000"/>
                </a:solidFill>
              </a:rPr>
              <a:t>2.5 hours</a:t>
            </a:r>
            <a:r>
              <a:rPr lang="en-US" dirty="0" smtClean="0"/>
              <a:t> and the second bus travels </a:t>
            </a:r>
            <a:r>
              <a:rPr lang="en-US" dirty="0" smtClean="0">
                <a:solidFill>
                  <a:srgbClr val="FF0000"/>
                </a:solidFill>
              </a:rPr>
              <a:t>1.5 hours</a:t>
            </a:r>
            <a:r>
              <a:rPr lang="en-US" dirty="0" smtClean="0"/>
              <a:t>. Therefore, the buses will be </a:t>
            </a:r>
            <a:r>
              <a:rPr lang="en-US" dirty="0" smtClean="0">
                <a:solidFill>
                  <a:srgbClr val="FF0000"/>
                </a:solidFill>
              </a:rPr>
              <a:t>226 miles apart at 2:30 P.M</a:t>
            </a:r>
            <a:r>
              <a:rPr lang="en-US" dirty="0" smtClean="0"/>
              <a:t>.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991555" y="1905000"/>
          <a:ext cx="299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2997000" imgH="469800" progId="Equation.DSMT4">
                  <p:embed/>
                </p:oleObj>
              </mc:Choice>
              <mc:Fallback>
                <p:oleObj name="Equation" r:id="rId3" imgW="29970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1555" y="1905000"/>
                        <a:ext cx="299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055055" y="2534355"/>
          <a:ext cx="292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5" imgW="2920680" imgH="355320" progId="Equation.DSMT4">
                  <p:embed/>
                </p:oleObj>
              </mc:Choice>
              <mc:Fallback>
                <p:oleObj name="Equation" r:id="rId5" imgW="29206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055" y="2534355"/>
                        <a:ext cx="292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378678" y="3067755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7" imgW="1587240" imgH="355320" progId="Equation.DSMT4">
                  <p:embed/>
                </p:oleObj>
              </mc:Choice>
              <mc:Fallback>
                <p:oleObj name="Equation" r:id="rId7" imgW="15872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678" y="3067755"/>
                        <a:ext cx="158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912078" y="3603977"/>
          <a:ext cx="977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9" imgW="977760" imgH="355320" progId="Equation.DSMT4">
                  <p:embed/>
                </p:oleObj>
              </mc:Choice>
              <mc:Fallback>
                <p:oleObj name="Equation" r:id="rId9" imgW="9777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2078" y="3603977"/>
                        <a:ext cx="977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2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2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988</Words>
  <Application>Microsoft Office PowerPoint</Application>
  <PresentationFormat>On-screen Show (4:3)</PresentationFormat>
  <Paragraphs>141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Courier New</vt:lpstr>
      <vt:lpstr>Arial</vt:lpstr>
      <vt:lpstr>Office Theme</vt:lpstr>
      <vt:lpstr>Equation</vt:lpstr>
      <vt:lpstr>Section 5.4</vt:lpstr>
      <vt:lpstr>Objectives</vt:lpstr>
      <vt:lpstr>Example 1: Distance-Rate-Time (Rates Unknown)</vt:lpstr>
      <vt:lpstr>Example 1: Distance-Rate-Time (Rates Unknown)</vt:lpstr>
      <vt:lpstr>Example 1: Distance-Rate-Time (Rates Unknown)</vt:lpstr>
      <vt:lpstr>Example 1: Distance-Rate-Time (Rates Unknown)</vt:lpstr>
      <vt:lpstr>Example 2: Distance-Rate-Time (Times Unknown)</vt:lpstr>
      <vt:lpstr>Example 2: Distance-Rate-Time (Times Unknown) (cont.)</vt:lpstr>
      <vt:lpstr>Example 2: Distance-Rate-Time (Times Unknown) (cont.)</vt:lpstr>
      <vt:lpstr>Example 3: Number Problem</vt:lpstr>
      <vt:lpstr>Example 3: Number Problem (cont.)</vt:lpstr>
      <vt:lpstr>Example 4: Counting Coins </vt:lpstr>
      <vt:lpstr>Example 4: Counting Coins (cont.)</vt:lpstr>
      <vt:lpstr>Example 4: Counting Coins (cont.)</vt:lpstr>
      <vt:lpstr>Example 4: Counting Coins (cont.)</vt:lpstr>
      <vt:lpstr>Example 5: Calculating Age</vt:lpstr>
      <vt:lpstr>Example 5: Calculating Age (cont.)</vt:lpstr>
      <vt:lpstr>Example 5: Calculating Age (cont.)</vt:lpstr>
      <vt:lpstr>Example 6: Amounts and Costs</vt:lpstr>
      <vt:lpstr>Example 6: Amounts and Costs</vt:lpstr>
      <vt:lpstr>Example 6: Amounts and Costs</vt:lpstr>
      <vt:lpstr>Applications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60</cp:revision>
  <dcterms:created xsi:type="dcterms:W3CDTF">2013-04-26T14:43:13Z</dcterms:created>
  <dcterms:modified xsi:type="dcterms:W3CDTF">2017-08-02T11:53:49Z</dcterms:modified>
</cp:coreProperties>
</file>