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FFFFFF"/>
    <a:srgbClr val="1F497D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23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emf"/><Relationship Id="rId1" Type="http://schemas.openxmlformats.org/officeDocument/2006/relationships/image" Target="../media/image26.emf"/><Relationship Id="rId4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emf"/><Relationship Id="rId1" Type="http://schemas.openxmlformats.org/officeDocument/2006/relationships/image" Target="../media/image10.e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emf"/><Relationship Id="rId1" Type="http://schemas.openxmlformats.org/officeDocument/2006/relationships/image" Target="../media/image18.e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3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1682D-30F6-4B01-ADC8-A7F1F8B50E5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9E976-5AE5-47EF-A696-1C340B7B69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82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1.wmf"/><Relationship Id="rId4" Type="http://schemas.openxmlformats.org/officeDocument/2006/relationships/image" Target="../media/image18.emf"/><Relationship Id="rId9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5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7.e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9.wmf"/><Relationship Id="rId4" Type="http://schemas.openxmlformats.org/officeDocument/2006/relationships/image" Target="../media/image26.emf"/><Relationship Id="rId9" Type="http://schemas.openxmlformats.org/officeDocument/2006/relationships/oleObject" Target="../embeddings/oleObject2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emf"/><Relationship Id="rId9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Interest and Mixture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2: Interest (cont.)</a:t>
            </a:r>
          </a:p>
        </p:txBody>
      </p:sp>
      <p:sp>
        <p:nvSpPr>
          <p:cNvPr id="16588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00"/>
                </a:solidFill>
              </a:rPr>
              <a:t>4000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She should invest </a:t>
            </a:r>
            <a:r>
              <a:rPr lang="en-US" i="0" dirty="0">
                <a:solidFill>
                  <a:srgbClr val="FF0000"/>
                </a:solidFill>
              </a:rPr>
              <a:t>$3000 at 7%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00"/>
                </a:solidFill>
              </a:rPr>
              <a:t>$4000 at 12%.</a:t>
            </a:r>
          </a:p>
        </p:txBody>
      </p:sp>
      <p:graphicFrame>
        <p:nvGraphicFramePr>
          <p:cNvPr id="1658884" name="Object 4"/>
          <p:cNvGraphicFramePr>
            <a:graphicFrameLocks noChangeAspect="1"/>
          </p:cNvGraphicFramePr>
          <p:nvPr/>
        </p:nvGraphicFramePr>
        <p:xfrm>
          <a:off x="3276600" y="2212623"/>
          <a:ext cx="228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3" imgW="2286000" imgH="291960" progId="Equation.DSMT4">
                  <p:embed/>
                </p:oleObj>
              </mc:Choice>
              <mc:Fallback>
                <p:oleObj name="Equation" r:id="rId3" imgW="228600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212623"/>
                        <a:ext cx="228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4292600" y="2685345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5" imgW="1269720" imgH="291960" progId="Equation.DSMT4">
                  <p:embed/>
                </p:oleObj>
              </mc:Choice>
              <mc:Fallback>
                <p:oleObj name="Equation" r:id="rId5" imgW="126972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2685345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99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3: Mixture</a:t>
            </a:r>
          </a:p>
        </p:txBody>
      </p:sp>
      <p:sp>
        <p:nvSpPr>
          <p:cNvPr id="1659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914400" algn="l"/>
                <a:tab pos="1030288" algn="l"/>
              </a:tabLst>
            </a:pPr>
            <a:r>
              <a:rPr lang="en-US" i="0" dirty="0">
                <a:solidFill>
                  <a:schemeClr val="tx1"/>
                </a:solidFill>
              </a:rPr>
              <a:t>How many ounces each of a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salt solution and a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salt solution must be used to produce </a:t>
            </a:r>
            <a:r>
              <a:rPr lang="en-US" i="0" dirty="0">
                <a:solidFill>
                  <a:srgbClr val="0000FF"/>
                </a:solidFill>
              </a:rPr>
              <a:t>50 ounces</a:t>
            </a:r>
            <a:r>
              <a:rPr lang="en-US" i="0" dirty="0">
                <a:solidFill>
                  <a:schemeClr val="tx1"/>
                </a:solidFill>
              </a:rPr>
              <a:t> of a </a:t>
            </a:r>
            <a:r>
              <a:rPr lang="en-US" i="0" dirty="0">
                <a:solidFill>
                  <a:srgbClr val="0000FF"/>
                </a:solidFill>
              </a:rPr>
              <a:t>12%</a:t>
            </a:r>
            <a:r>
              <a:rPr lang="en-US" i="0" dirty="0">
                <a:solidFill>
                  <a:schemeClr val="tx1"/>
                </a:solidFill>
              </a:rPr>
              <a:t> salt solution?</a:t>
            </a:r>
          </a:p>
          <a:p>
            <a:pPr marL="0" indent="0">
              <a:buFont typeface="Courier New" pitchFamily="49" charset="0"/>
              <a:buNone/>
              <a:tabLst>
                <a:tab pos="914400" algn="l"/>
                <a:tab pos="10302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Solution:</a:t>
            </a:r>
          </a:p>
          <a:p>
            <a:pPr marL="0" indent="0">
              <a:buFont typeface="Courier New" pitchFamily="49" charset="0"/>
              <a:buNone/>
              <a:tabLst>
                <a:tab pos="914400" algn="l"/>
                <a:tab pos="103028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= amount of 10% solution </a:t>
            </a:r>
          </a:p>
          <a:p>
            <a:pPr marL="0" indent="0">
              <a:buFont typeface="Courier New" pitchFamily="49" charset="0"/>
              <a:buNone/>
              <a:tabLst>
                <a:tab pos="914400" algn="l"/>
                <a:tab pos="103028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= amount of 15% solution.</a:t>
            </a:r>
          </a:p>
        </p:txBody>
      </p:sp>
      <p:pic>
        <p:nvPicPr>
          <p:cNvPr id="1659908" name="Picture 4" descr="sam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9725" y="2743200"/>
            <a:ext cx="3190875" cy="2451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3: Mixture (cont.)</a:t>
            </a:r>
          </a:p>
        </p:txBody>
      </p:sp>
      <p:graphicFrame>
        <p:nvGraphicFramePr>
          <p:cNvPr id="1660983" name="Group 55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530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0600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400" dirty="0"/>
                        <a:t>	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10% solution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15% solution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12% solution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0.12(50)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60986" name="Rectangle 58"/>
          <p:cNvSpPr>
            <a:spLocks noChangeArrowheads="1"/>
          </p:cNvSpPr>
          <p:nvPr/>
        </p:nvSpPr>
        <p:spPr bwMode="auto">
          <a:xfrm>
            <a:off x="455613" y="3962400"/>
            <a:ext cx="5746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Then the system of linear equations is </a:t>
            </a:r>
          </a:p>
        </p:txBody>
      </p:sp>
      <p:graphicFrame>
        <p:nvGraphicFramePr>
          <p:cNvPr id="1660987" name="Object 59"/>
          <p:cNvGraphicFramePr>
            <a:graphicFrameLocks noChangeAspect="1"/>
          </p:cNvGraphicFramePr>
          <p:nvPr/>
        </p:nvGraphicFramePr>
        <p:xfrm>
          <a:off x="304800" y="4610100"/>
          <a:ext cx="88265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8826480" imgH="1257120" progId="Equation.DSMT4">
                  <p:embed/>
                </p:oleObj>
              </mc:Choice>
              <mc:Fallback>
                <p:oleObj name="Equation" r:id="rId3" imgW="8826480" imgH="125712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610100"/>
                        <a:ext cx="88265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9"/>
          <p:cNvSpPr>
            <a:spLocks noChangeArrowheads="1"/>
          </p:cNvSpPr>
          <p:nvPr/>
        </p:nvSpPr>
        <p:spPr bwMode="auto">
          <a:xfrm>
            <a:off x="2547938" y="1381125"/>
            <a:ext cx="19812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FFFFFF"/>
                </a:solidFill>
              </a:rPr>
              <a:t>Amount of solution</a:t>
            </a:r>
          </a:p>
        </p:txBody>
      </p:sp>
      <p:sp>
        <p:nvSpPr>
          <p:cNvPr id="11" name="Rectangle 30"/>
          <p:cNvSpPr>
            <a:spLocks noChangeArrowheads="1"/>
          </p:cNvSpPr>
          <p:nvPr/>
        </p:nvSpPr>
        <p:spPr bwMode="auto">
          <a:xfrm>
            <a:off x="6757988" y="1371600"/>
            <a:ext cx="1752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FFFFFF"/>
                </a:solidFill>
              </a:rPr>
              <a:t>Amount of salt</a:t>
            </a: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4772025" y="1395413"/>
            <a:ext cx="1752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FFFFFF"/>
                </a:solidFill>
              </a:rPr>
              <a:t>Percent of salt</a:t>
            </a:r>
          </a:p>
        </p:txBody>
      </p:sp>
      <p:sp>
        <p:nvSpPr>
          <p:cNvPr id="13" name="Rectangle 32"/>
          <p:cNvSpPr>
            <a:spLocks noChangeArrowheads="1"/>
          </p:cNvSpPr>
          <p:nvPr/>
        </p:nvSpPr>
        <p:spPr bwMode="auto">
          <a:xfrm>
            <a:off x="6448425" y="1590675"/>
            <a:ext cx="34496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=</a:t>
            </a:r>
          </a:p>
        </p:txBody>
      </p:sp>
      <p:sp>
        <p:nvSpPr>
          <p:cNvPr id="18" name="Rectangle 32"/>
          <p:cNvSpPr>
            <a:spLocks noChangeArrowheads="1"/>
          </p:cNvSpPr>
          <p:nvPr/>
        </p:nvSpPr>
        <p:spPr bwMode="auto">
          <a:xfrm>
            <a:off x="4428066" y="1586088"/>
            <a:ext cx="3529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  <a:sym typeface="Symbol" panose="05050102010706020507" pitchFamily="18" charset="2"/>
              </a:rPr>
              <a:t>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098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29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3: Mixture (cont.)</a:t>
            </a:r>
          </a:p>
        </p:txBody>
      </p:sp>
      <p:sp>
        <p:nvSpPr>
          <p:cNvPr id="16629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Multiplying the first equation by −10 and the second by 100 gives </a:t>
            </a:r>
          </a:p>
        </p:txBody>
      </p:sp>
      <p:graphicFrame>
        <p:nvGraphicFramePr>
          <p:cNvPr id="1662980" name="Object 4"/>
          <p:cNvGraphicFramePr>
            <a:graphicFrameLocks noChangeAspect="1"/>
          </p:cNvGraphicFramePr>
          <p:nvPr/>
        </p:nvGraphicFramePr>
        <p:xfrm>
          <a:off x="5789790" y="2683757"/>
          <a:ext cx="27051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3" imgW="2705040" imgH="2019240" progId="Equation.DSMT4">
                  <p:embed/>
                </p:oleObj>
              </mc:Choice>
              <mc:Fallback>
                <p:oleObj name="Equation" r:id="rId3" imgW="2705040" imgH="2019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9790" y="2683757"/>
                        <a:ext cx="2705100" cy="201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2981" name="Object 5"/>
          <p:cNvGraphicFramePr>
            <a:graphicFrameLocks noChangeAspect="1"/>
          </p:cNvGraphicFramePr>
          <p:nvPr/>
        </p:nvGraphicFramePr>
        <p:xfrm>
          <a:off x="612775" y="2590800"/>
          <a:ext cx="44577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5" imgW="4457520" imgH="1104840" progId="Equation.DSMT4">
                  <p:embed/>
                </p:oleObj>
              </mc:Choice>
              <mc:Fallback>
                <p:oleObj name="Equation" r:id="rId5" imgW="4457520" imgH="11048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" y="2590800"/>
                        <a:ext cx="44577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2982" name="Line 6"/>
          <p:cNvSpPr>
            <a:spLocks noChangeShapeType="1"/>
          </p:cNvSpPr>
          <p:nvPr/>
        </p:nvSpPr>
        <p:spPr bwMode="auto">
          <a:xfrm>
            <a:off x="5172075" y="28956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62983" name="Line 7"/>
          <p:cNvSpPr>
            <a:spLocks noChangeShapeType="1"/>
          </p:cNvSpPr>
          <p:nvPr/>
        </p:nvSpPr>
        <p:spPr bwMode="auto">
          <a:xfrm>
            <a:off x="5181600" y="3414713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7209367" y="4241801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7" imgW="901440" imgH="355320" progId="Equation.DSMT4">
                  <p:embed/>
                </p:oleObj>
              </mc:Choice>
              <mc:Fallback>
                <p:oleObj name="Equation" r:id="rId7" imgW="90144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9367" y="4241801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7025640" y="3810000"/>
          <a:ext cx="1244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9" imgW="1244520" imgH="355320" progId="Equation.DSMT4">
                  <p:embed/>
                </p:oleObj>
              </mc:Choice>
              <mc:Fallback>
                <p:oleObj name="Equation" r:id="rId9" imgW="124452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5640" y="3810000"/>
                        <a:ext cx="1244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2982" grpId="0" animBg="1"/>
      <p:bldP spid="166298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40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3: Mixture (cont.)</a:t>
            </a:r>
          </a:p>
        </p:txBody>
      </p:sp>
      <p:sp>
        <p:nvSpPr>
          <p:cNvPr id="16640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00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into one of the original equations.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Use </a:t>
            </a:r>
            <a:r>
              <a:rPr lang="en-US" dirty="0">
                <a:solidFill>
                  <a:srgbClr val="FF0000"/>
                </a:solidFill>
              </a:rPr>
              <a:t>30 ounces of the 10% solution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20 ounces of the 15% solution</a:t>
            </a:r>
            <a:r>
              <a:rPr lang="en-US" dirty="0"/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664004" name="Object 4"/>
          <p:cNvGraphicFramePr>
            <a:graphicFrameLocks noChangeAspect="1"/>
          </p:cNvGraphicFramePr>
          <p:nvPr/>
        </p:nvGraphicFramePr>
        <p:xfrm>
          <a:off x="3581400" y="2286000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1574640" imgH="291960" progId="Equation.DSMT4">
                  <p:embed/>
                </p:oleObj>
              </mc:Choice>
              <mc:Fallback>
                <p:oleObj name="Equation" r:id="rId3" imgW="157464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286000"/>
                        <a:ext cx="157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4236156" y="2720622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5" imgW="914400" imgH="291960" progId="Equation.DSMT4">
                  <p:embed/>
                </p:oleObj>
              </mc:Choice>
              <mc:Fallback>
                <p:oleObj name="Equation" r:id="rId5" imgW="9144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6156" y="2720622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50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4: Mixture</a:t>
            </a:r>
          </a:p>
        </p:txBody>
      </p:sp>
      <p:sp>
        <p:nvSpPr>
          <p:cNvPr id="16650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973138" algn="l"/>
              </a:tabLst>
            </a:pPr>
            <a:r>
              <a:rPr lang="en-US" i="0" dirty="0">
                <a:solidFill>
                  <a:schemeClr val="tx1"/>
                </a:solidFill>
              </a:rPr>
              <a:t>How many gallons of a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acid solution should be mixed with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acid solution to produce </a:t>
            </a:r>
            <a:r>
              <a:rPr lang="en-US" i="0" dirty="0">
                <a:solidFill>
                  <a:srgbClr val="0000FF"/>
                </a:solidFill>
              </a:rPr>
              <a:t>100 gallons</a:t>
            </a:r>
            <a:r>
              <a:rPr lang="en-US" i="0" dirty="0">
                <a:solidFill>
                  <a:schemeClr val="tx1"/>
                </a:solidFill>
              </a:rPr>
              <a:t> 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solution? </a:t>
            </a:r>
          </a:p>
          <a:p>
            <a:pPr marL="0" indent="0">
              <a:buFont typeface="Courier New" pitchFamily="49" charset="0"/>
              <a:buNone/>
              <a:tabLst>
                <a:tab pos="9731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Solution: 	</a:t>
            </a:r>
          </a:p>
          <a:p>
            <a:pPr marL="0" indent="0">
              <a:buFont typeface="Courier New" pitchFamily="49" charset="0"/>
              <a:buNone/>
              <a:tabLst>
                <a:tab pos="97313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  </a:t>
            </a:r>
            <a:r>
              <a:rPr lang="en-US" i="1" dirty="0">
                <a:solidFill>
                  <a:schemeClr val="tx1"/>
                </a:solidFill>
              </a:rPr>
              <a:t>x	</a:t>
            </a:r>
            <a:r>
              <a:rPr lang="en-US" i="0" dirty="0">
                <a:solidFill>
                  <a:schemeClr val="tx1"/>
                </a:solidFill>
              </a:rPr>
              <a:t>= amount of 20% solution </a:t>
            </a:r>
          </a:p>
          <a:p>
            <a:pPr marL="0" indent="0">
              <a:buFont typeface="Courier New" pitchFamily="49" charset="0"/>
              <a:buNone/>
              <a:tabLst>
                <a:tab pos="97313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= amount of 30% solution.</a:t>
            </a:r>
          </a:p>
        </p:txBody>
      </p:sp>
      <p:pic>
        <p:nvPicPr>
          <p:cNvPr id="1665028" name="Picture 4" descr="sam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2239296"/>
            <a:ext cx="3383280" cy="36304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6052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4: Mixture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000" dirty="0"/>
          </a:p>
          <a:p>
            <a:r>
              <a:rPr lang="en-US" dirty="0"/>
              <a:t>Then the system of linear equations is </a:t>
            </a:r>
          </a:p>
          <a:p>
            <a:endParaRPr lang="en-US" dirty="0"/>
          </a:p>
        </p:txBody>
      </p:sp>
      <p:graphicFrame>
        <p:nvGraphicFramePr>
          <p:cNvPr id="1666053" name="Group 5"/>
          <p:cNvGraphicFramePr>
            <a:graphicFrameLocks noGrp="1"/>
          </p:cNvGraphicFramePr>
          <p:nvPr/>
        </p:nvGraphicFramePr>
        <p:xfrm>
          <a:off x="457200" y="1295400"/>
          <a:ext cx="8229600" cy="254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0600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×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20% solution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r>
                        <a:rPr kumimoji="0" lang="en-US" sz="28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35% solution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r>
                        <a:rPr kumimoji="0" lang="en-US" sz="28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23% solution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0.23(100)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66077" name="Rectangle 29"/>
          <p:cNvSpPr>
            <a:spLocks noChangeArrowheads="1"/>
          </p:cNvSpPr>
          <p:nvPr/>
        </p:nvSpPr>
        <p:spPr bwMode="auto">
          <a:xfrm>
            <a:off x="2547938" y="1343025"/>
            <a:ext cx="1981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</a:rPr>
              <a:t>Amount of solution</a:t>
            </a:r>
          </a:p>
        </p:txBody>
      </p:sp>
      <p:sp>
        <p:nvSpPr>
          <p:cNvPr id="1666078" name="Rectangle 30"/>
          <p:cNvSpPr>
            <a:spLocks noChangeArrowheads="1"/>
          </p:cNvSpPr>
          <p:nvPr/>
        </p:nvSpPr>
        <p:spPr bwMode="auto">
          <a:xfrm>
            <a:off x="6757988" y="1333500"/>
            <a:ext cx="1752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</a:rPr>
              <a:t>Amount of acid</a:t>
            </a:r>
          </a:p>
        </p:txBody>
      </p:sp>
      <p:sp>
        <p:nvSpPr>
          <p:cNvPr id="1666079" name="Rectangle 31"/>
          <p:cNvSpPr>
            <a:spLocks noChangeArrowheads="1"/>
          </p:cNvSpPr>
          <p:nvPr/>
        </p:nvSpPr>
        <p:spPr bwMode="auto">
          <a:xfrm>
            <a:off x="4772025" y="1357313"/>
            <a:ext cx="1752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</a:rPr>
              <a:t>Percent of acid</a:t>
            </a:r>
          </a:p>
        </p:txBody>
      </p:sp>
      <p:sp>
        <p:nvSpPr>
          <p:cNvPr id="1666080" name="Rectangle 32"/>
          <p:cNvSpPr>
            <a:spLocks noChangeArrowheads="1"/>
          </p:cNvSpPr>
          <p:nvPr/>
        </p:nvSpPr>
        <p:spPr bwMode="auto">
          <a:xfrm>
            <a:off x="6448425" y="1552575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FFFF"/>
                </a:solidFill>
              </a:rPr>
              <a:t>=</a:t>
            </a:r>
          </a:p>
        </p:txBody>
      </p:sp>
      <p:graphicFrame>
        <p:nvGraphicFramePr>
          <p:cNvPr id="1666082" name="Object 34"/>
          <p:cNvGraphicFramePr>
            <a:graphicFrameLocks noChangeAspect="1"/>
          </p:cNvGraphicFramePr>
          <p:nvPr/>
        </p:nvGraphicFramePr>
        <p:xfrm>
          <a:off x="90488" y="4667955"/>
          <a:ext cx="90424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9042120" imgH="1257120" progId="Equation.DSMT4">
                  <p:embed/>
                </p:oleObj>
              </mc:Choice>
              <mc:Fallback>
                <p:oleObj name="Equation" r:id="rId3" imgW="9042120" imgH="125712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8" y="4667955"/>
                        <a:ext cx="90424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7076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4: Mixture (cont.)</a:t>
            </a:r>
          </a:p>
        </p:txBody>
      </p:sp>
      <p:sp>
        <p:nvSpPr>
          <p:cNvPr id="1667077" name="Rectangle 5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Multiplying the first equation by −20 and the second by 100 gives </a:t>
            </a:r>
          </a:p>
        </p:txBody>
      </p:sp>
      <p:graphicFrame>
        <p:nvGraphicFramePr>
          <p:cNvPr id="1667078" name="Object 6"/>
          <p:cNvGraphicFramePr>
            <a:graphicFrameLocks noChangeAspect="1"/>
          </p:cNvGraphicFramePr>
          <p:nvPr/>
        </p:nvGraphicFramePr>
        <p:xfrm>
          <a:off x="5837238" y="2525713"/>
          <a:ext cx="28956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3" imgW="2895480" imgH="2019240" progId="Equation.DSMT4">
                  <p:embed/>
                </p:oleObj>
              </mc:Choice>
              <mc:Fallback>
                <p:oleObj name="Equation" r:id="rId3" imgW="2895480" imgH="2019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7238" y="2525713"/>
                        <a:ext cx="2895600" cy="201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7079" name="Object 7"/>
          <p:cNvGraphicFramePr>
            <a:graphicFrameLocks noChangeAspect="1"/>
          </p:cNvGraphicFramePr>
          <p:nvPr/>
        </p:nvGraphicFramePr>
        <p:xfrm>
          <a:off x="510822" y="2438400"/>
          <a:ext cx="46736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5" imgW="4673520" imgH="1104840" progId="Equation.DSMT4">
                  <p:embed/>
                </p:oleObj>
              </mc:Choice>
              <mc:Fallback>
                <p:oleObj name="Equation" r:id="rId5" imgW="4673520" imgH="11048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822" y="2438400"/>
                        <a:ext cx="46736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7080" name="Line 8"/>
          <p:cNvSpPr>
            <a:spLocks noChangeShapeType="1"/>
          </p:cNvSpPr>
          <p:nvPr/>
        </p:nvSpPr>
        <p:spPr bwMode="auto">
          <a:xfrm>
            <a:off x="5257800" y="280035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67081" name="Line 9"/>
          <p:cNvSpPr>
            <a:spLocks noChangeShapeType="1"/>
          </p:cNvSpPr>
          <p:nvPr/>
        </p:nvSpPr>
        <p:spPr bwMode="auto">
          <a:xfrm>
            <a:off x="5267325" y="3319463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7296856" y="4196645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7" imgW="901440" imgH="355320" progId="Equation.DSMT4">
                  <p:embed/>
                </p:oleObj>
              </mc:Choice>
              <mc:Fallback>
                <p:oleObj name="Equation" r:id="rId7" imgW="90144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6856" y="4196645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6934200" y="3642360"/>
          <a:ext cx="1422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9" imgW="1422360" imgH="355320" progId="Equation.DSMT4">
                  <p:embed/>
                </p:oleObj>
              </mc:Choice>
              <mc:Fallback>
                <p:oleObj name="Equation" r:id="rId9" imgW="142236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642360"/>
                        <a:ext cx="1422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7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7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7080" grpId="0" animBg="1"/>
      <p:bldP spid="166708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80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4: Mixture (cont.)</a:t>
            </a:r>
          </a:p>
        </p:txBody>
      </p:sp>
      <p:sp>
        <p:nvSpPr>
          <p:cNvPr id="16680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00"/>
                </a:solidFill>
              </a:rPr>
              <a:t>30</a:t>
            </a:r>
            <a:r>
              <a:rPr lang="en-US" i="0" dirty="0">
                <a:solidFill>
                  <a:schemeClr val="tx1"/>
                </a:solidFill>
              </a:rPr>
              <a:t> into one of the original equations.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Seventy gallons of the </a:t>
            </a:r>
            <a:r>
              <a:rPr lang="en-US" dirty="0">
                <a:solidFill>
                  <a:srgbClr val="FF0000"/>
                </a:solidFill>
              </a:rPr>
              <a:t>20% solution</a:t>
            </a:r>
            <a:r>
              <a:rPr lang="en-US" dirty="0"/>
              <a:t> should be added to </a:t>
            </a:r>
            <a:r>
              <a:rPr lang="en-US" dirty="0">
                <a:solidFill>
                  <a:srgbClr val="FF0000"/>
                </a:solidFill>
              </a:rPr>
              <a:t>30 gallons of the 30% solution</a:t>
            </a:r>
            <a:r>
              <a:rPr lang="en-US" dirty="0"/>
              <a:t>. This will produce 100 gallons of a 23% solution.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668100" name="Object 4"/>
          <p:cNvGraphicFramePr>
            <a:graphicFrameLocks noChangeAspect="1"/>
          </p:cNvGraphicFramePr>
          <p:nvPr/>
        </p:nvGraphicFramePr>
        <p:xfrm>
          <a:off x="3505200" y="2167467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3" imgW="1739880" imgH="291960" progId="Equation.DSMT4">
                  <p:embed/>
                </p:oleObj>
              </mc:Choice>
              <mc:Fallback>
                <p:oleObj name="Equation" r:id="rId3" imgW="173988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67467"/>
                        <a:ext cx="173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4168422" y="2624667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5" imgW="914400" imgH="291960" progId="Equation.DSMT4">
                  <p:embed/>
                </p:oleObj>
              </mc:Choice>
              <mc:Fallback>
                <p:oleObj name="Equation" r:id="rId5" imgW="9144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422" y="2624667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8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noFill/>
        </p:spPr>
        <p:txBody>
          <a:bodyPr>
            <a:spAutoFit/>
          </a:bodyPr>
          <a:lstStyle/>
          <a:p>
            <a:pPr marL="347663" indent="-347663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applied problems related to interest by using systems of linear equations.</a:t>
            </a:r>
          </a:p>
          <a:p>
            <a:pPr marL="347663" indent="-347663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applied problems related to mixture by using systems of linear equations</a:t>
            </a:r>
            <a:r>
              <a:rPr lang="en-US" sz="2400" i="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Interest</a:t>
            </a:r>
          </a:p>
        </p:txBody>
      </p:sp>
      <p:sp>
        <p:nvSpPr>
          <p:cNvPr id="16486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James has two investment accounts, one pays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interest and the other pays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interest. He has </a:t>
            </a:r>
            <a:r>
              <a:rPr lang="en-US" i="0" dirty="0">
                <a:solidFill>
                  <a:srgbClr val="0000FF"/>
                </a:solidFill>
              </a:rPr>
              <a:t>$1000</a:t>
            </a:r>
            <a:r>
              <a:rPr lang="en-US" i="0" dirty="0">
                <a:solidFill>
                  <a:schemeClr val="tx1"/>
                </a:solidFill>
              </a:rPr>
              <a:t> more in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than he has in the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account. The interest from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exceeds the interest from the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account by </a:t>
            </a:r>
            <a:r>
              <a:rPr lang="en-US" i="0" dirty="0">
                <a:solidFill>
                  <a:srgbClr val="0000FF"/>
                </a:solidFill>
              </a:rPr>
              <a:t>$260</a:t>
            </a:r>
            <a:r>
              <a:rPr lang="en-US" i="0" dirty="0">
                <a:solidFill>
                  <a:schemeClr val="tx1"/>
                </a:solidFill>
              </a:rPr>
              <a:t> each year. How much does he have in each account?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Solution: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Careful reading indicates two types of information: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1.  He has two accounts.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2.  He earns two amounts of interest.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96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Interest (cont.)</a:t>
            </a:r>
          </a:p>
        </p:txBody>
      </p:sp>
      <p:sp>
        <p:nvSpPr>
          <p:cNvPr id="16496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  <a:tabLst>
                <a:tab pos="1770063" algn="l"/>
              </a:tabLst>
            </a:pPr>
            <a:r>
              <a:rPr lang="en-US" i="0" dirty="0">
                <a:solidFill>
                  <a:schemeClr val="tx1"/>
                </a:solidFill>
              </a:rPr>
              <a:t>Let            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= amount (principal) invested at 6% </a:t>
            </a:r>
          </a:p>
          <a:p>
            <a:pPr>
              <a:buFont typeface="Courier New" pitchFamily="49" charset="0"/>
              <a:buNone/>
              <a:tabLst>
                <a:tab pos="1770063" algn="l"/>
              </a:tabLst>
            </a:pPr>
            <a:r>
              <a:rPr lang="en-US" dirty="0">
                <a:solidFill>
                  <a:schemeClr val="tx1"/>
                </a:solidFill>
              </a:rPr>
              <a:t>                 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= amount (principal) invested at 10%,</a:t>
            </a:r>
          </a:p>
          <a:p>
            <a:pPr>
              <a:buFont typeface="Courier New" pitchFamily="49" charset="0"/>
              <a:buNone/>
              <a:tabLst>
                <a:tab pos="1770063" algn="l"/>
              </a:tabLst>
            </a:pPr>
            <a:r>
              <a:rPr lang="en-US" i="0" dirty="0">
                <a:solidFill>
                  <a:schemeClr val="tx1"/>
                </a:solidFill>
              </a:rPr>
              <a:t>then  0.06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= interest earned on first account </a:t>
            </a:r>
          </a:p>
          <a:p>
            <a:pPr>
              <a:buFont typeface="Courier New" pitchFamily="49" charset="0"/>
              <a:buNone/>
              <a:tabLst>
                <a:tab pos="1770063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     0.10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= interest earned on second account.</a:t>
            </a:r>
          </a:p>
          <a:p>
            <a:pPr>
              <a:buFont typeface="Courier New" pitchFamily="49" charset="0"/>
              <a:buNone/>
              <a:tabLst>
                <a:tab pos="1770063" algn="l"/>
              </a:tabLst>
            </a:pPr>
            <a:r>
              <a:rPr lang="en-US" i="0" dirty="0">
                <a:solidFill>
                  <a:schemeClr val="tx1"/>
                </a:solidFill>
              </a:rPr>
              <a:t>Now set up two equations.</a:t>
            </a:r>
          </a:p>
        </p:txBody>
      </p:sp>
      <p:graphicFrame>
        <p:nvGraphicFramePr>
          <p:cNvPr id="1649668" name="Object 4"/>
          <p:cNvGraphicFramePr>
            <a:graphicFrameLocks noChangeAspect="1"/>
          </p:cNvGraphicFramePr>
          <p:nvPr/>
        </p:nvGraphicFramePr>
        <p:xfrm>
          <a:off x="533400" y="4038600"/>
          <a:ext cx="8115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8115120" imgH="1562040" progId="Equation.DSMT4">
                  <p:embed/>
                </p:oleObj>
              </mc:Choice>
              <mc:Fallback>
                <p:oleObj name="Equation" r:id="rId3" imgW="8115120" imgH="1562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38600"/>
                        <a:ext cx="8115300" cy="156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06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Interest (cont.)</a:t>
            </a:r>
          </a:p>
        </p:txBody>
      </p:sp>
      <p:sp>
        <p:nvSpPr>
          <p:cNvPr id="16506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, we use the substitution method and substitute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equation: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315155" y="2839155"/>
          <a:ext cx="401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4012920" imgH="368280" progId="Equation.DSMT4">
                  <p:embed/>
                </p:oleObj>
              </mc:Choice>
              <mc:Fallback>
                <p:oleObj name="Equation" r:id="rId3" imgW="401292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5155" y="2839155"/>
                        <a:ext cx="401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039056" y="3358444"/>
          <a:ext cx="570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5702040" imgH="406080" progId="Equation.DSMT4">
                  <p:embed/>
                </p:oleObj>
              </mc:Choice>
              <mc:Fallback>
                <p:oleObj name="Equation" r:id="rId5" imgW="570204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056" y="3358444"/>
                        <a:ext cx="570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916289" y="3914422"/>
          <a:ext cx="3873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7" imgW="3873240" imgH="330120" progId="Equation.DSMT4">
                  <p:embed/>
                </p:oleObj>
              </mc:Choice>
              <mc:Fallback>
                <p:oleObj name="Equation" r:id="rId7" imgW="387324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289" y="3914422"/>
                        <a:ext cx="3873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073878" y="4439356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9" imgW="1739880" imgH="330120" progId="Equation.DSMT4">
                  <p:embed/>
                </p:oleObj>
              </mc:Choice>
              <mc:Fallback>
                <p:oleObj name="Equation" r:id="rId9" imgW="173988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878" y="4439356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255911" y="496570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1" imgW="1269720" imgH="291960" progId="Equation.DSMT4">
                  <p:embed/>
                </p:oleObj>
              </mc:Choice>
              <mc:Fallback>
                <p:oleObj name="Equation" r:id="rId11" imgW="1269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5911" y="4965700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17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Interest (cont.)</a:t>
            </a:r>
          </a:p>
        </p:txBody>
      </p:sp>
      <p:sp>
        <p:nvSpPr>
          <p:cNvPr id="16517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00"/>
                </a:solidFill>
              </a:rPr>
              <a:t>4000</a:t>
            </a:r>
            <a:r>
              <a:rPr lang="en-US" i="0" dirty="0">
                <a:solidFill>
                  <a:schemeClr val="tx1"/>
                </a:solidFill>
              </a:rPr>
              <a:t> into one of the original equations to find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James has </a:t>
            </a:r>
            <a:r>
              <a:rPr lang="en-US" i="0" dirty="0">
                <a:solidFill>
                  <a:srgbClr val="FF0000"/>
                </a:solidFill>
              </a:rPr>
              <a:t>$4000</a:t>
            </a:r>
            <a:r>
              <a:rPr lang="en-US" i="0" dirty="0">
                <a:solidFill>
                  <a:schemeClr val="tx1"/>
                </a:solidFill>
              </a:rPr>
              <a:t> invested at 6% and </a:t>
            </a:r>
            <a:r>
              <a:rPr lang="en-US" i="0" dirty="0">
                <a:solidFill>
                  <a:srgbClr val="FF0000"/>
                </a:solidFill>
              </a:rPr>
              <a:t>$5000</a:t>
            </a:r>
            <a:r>
              <a:rPr lang="en-US" i="0" dirty="0">
                <a:solidFill>
                  <a:schemeClr val="tx1"/>
                </a:solidFill>
              </a:rPr>
              <a:t> invested at 10%.</a:t>
            </a:r>
          </a:p>
        </p:txBody>
      </p:sp>
      <p:graphicFrame>
        <p:nvGraphicFramePr>
          <p:cNvPr id="1651716" name="Object 4"/>
          <p:cNvGraphicFramePr>
            <a:graphicFrameLocks noChangeAspect="1"/>
          </p:cNvGraphicFramePr>
          <p:nvPr/>
        </p:nvGraphicFramePr>
        <p:xfrm>
          <a:off x="1993900" y="2438400"/>
          <a:ext cx="4864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4863960" imgH="355320" progId="Equation.DSMT4">
                  <p:embed/>
                </p:oleObj>
              </mc:Choice>
              <mc:Fallback>
                <p:oleObj name="Equation" r:id="rId3" imgW="4863960" imgH="355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438400"/>
                        <a:ext cx="4864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58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2: Interest</a:t>
            </a:r>
          </a:p>
        </p:txBody>
      </p:sp>
      <p:sp>
        <p:nvSpPr>
          <p:cNvPr id="16558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Lila has </a:t>
            </a:r>
            <a:r>
              <a:rPr lang="en-US" i="0" dirty="0">
                <a:solidFill>
                  <a:srgbClr val="0000FF"/>
                </a:solidFill>
              </a:rPr>
              <a:t>$7000</a:t>
            </a:r>
            <a:r>
              <a:rPr lang="en-US" i="0" dirty="0">
                <a:solidFill>
                  <a:schemeClr val="tx1"/>
                </a:solidFill>
              </a:rPr>
              <a:t> to invest. She decides to separate her funds into two accounts. One yields interest at the rate of </a:t>
            </a:r>
            <a:r>
              <a:rPr lang="en-US" i="0" dirty="0">
                <a:solidFill>
                  <a:srgbClr val="0000FF"/>
                </a:solidFill>
              </a:rPr>
              <a:t>7%</a:t>
            </a:r>
            <a:r>
              <a:rPr lang="en-US" i="0" dirty="0">
                <a:solidFill>
                  <a:schemeClr val="tx1"/>
                </a:solidFill>
              </a:rPr>
              <a:t> and the other at </a:t>
            </a:r>
            <a:r>
              <a:rPr lang="en-US" i="0" dirty="0">
                <a:solidFill>
                  <a:srgbClr val="0000FF"/>
                </a:solidFill>
              </a:rPr>
              <a:t>12%</a:t>
            </a:r>
            <a:r>
              <a:rPr lang="en-US" i="0" dirty="0">
                <a:solidFill>
                  <a:schemeClr val="tx1"/>
                </a:solidFill>
              </a:rPr>
              <a:t>. If she wants a total annual income from both accounts to be </a:t>
            </a:r>
            <a:r>
              <a:rPr lang="en-US" i="0" dirty="0">
                <a:solidFill>
                  <a:srgbClr val="0000FF"/>
                </a:solidFill>
              </a:rPr>
              <a:t>$690</a:t>
            </a:r>
            <a:r>
              <a:rPr lang="en-US" i="0" dirty="0">
                <a:solidFill>
                  <a:schemeClr val="tx1"/>
                </a:solidFill>
              </a:rPr>
              <a:t>, how should she split the money? (</a:t>
            </a:r>
            <a:r>
              <a:rPr lang="en-US" b="1" i="0" dirty="0">
                <a:solidFill>
                  <a:schemeClr val="tx1"/>
                </a:solidFill>
              </a:rPr>
              <a:t>Note</a:t>
            </a:r>
            <a:r>
              <a:rPr lang="en-US" i="0" dirty="0">
                <a:solidFill>
                  <a:schemeClr val="tx1"/>
                </a:solidFill>
              </a:rPr>
              <a:t>: The higher interest account is considered more risky. Otherwise, she would put the entire </a:t>
            </a:r>
            <a:r>
              <a:rPr lang="en-US" i="0" dirty="0">
                <a:solidFill>
                  <a:srgbClr val="0000FF"/>
                </a:solidFill>
              </a:rPr>
              <a:t>$7000</a:t>
            </a:r>
            <a:r>
              <a:rPr lang="en-US" i="0" dirty="0">
                <a:solidFill>
                  <a:schemeClr val="tx1"/>
                </a:solidFill>
              </a:rPr>
              <a:t> into that account.)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Again, careful reading indicates two types of information: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1.  She has two accounts.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2.  She earns two amounts of interest.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68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2: Interest (cont.)</a:t>
            </a:r>
          </a:p>
        </p:txBody>
      </p:sp>
      <p:sp>
        <p:nvSpPr>
          <p:cNvPr id="16568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  <a:tabLst>
                <a:tab pos="182880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            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= amount (principal) invested at 7% </a:t>
            </a:r>
          </a:p>
          <a:p>
            <a:pPr>
              <a:buFont typeface="Courier New" pitchFamily="49" charset="0"/>
              <a:buNone/>
              <a:tabLst>
                <a:tab pos="1828800" algn="l"/>
              </a:tabLst>
            </a:pPr>
            <a:r>
              <a:rPr lang="en-US" dirty="0">
                <a:solidFill>
                  <a:schemeClr val="tx1"/>
                </a:solidFill>
              </a:rPr>
              <a:t>                  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= amount (principal) invested at 12%,</a:t>
            </a:r>
          </a:p>
          <a:p>
            <a:pPr>
              <a:buFont typeface="Courier New" pitchFamily="49" charset="0"/>
              <a:buNone/>
              <a:tabLst>
                <a:tab pos="18288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Then  0.07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= interest earned on first account </a:t>
            </a:r>
          </a:p>
          <a:p>
            <a:pPr>
              <a:buFont typeface="Courier New" pitchFamily="49" charset="0"/>
              <a:buNone/>
              <a:tabLst>
                <a:tab pos="182880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      0.12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= interest earned on second account.</a:t>
            </a:r>
          </a:p>
          <a:p>
            <a:pPr>
              <a:buFont typeface="Courier New" pitchFamily="49" charset="0"/>
              <a:buNone/>
              <a:tabLst>
                <a:tab pos="182880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set up two equations.</a:t>
            </a:r>
          </a:p>
        </p:txBody>
      </p:sp>
      <p:graphicFrame>
        <p:nvGraphicFramePr>
          <p:cNvPr id="1656836" name="Object 4"/>
          <p:cNvGraphicFramePr>
            <a:graphicFrameLocks noChangeAspect="1"/>
          </p:cNvGraphicFramePr>
          <p:nvPr/>
        </p:nvGraphicFramePr>
        <p:xfrm>
          <a:off x="533400" y="3962400"/>
          <a:ext cx="8280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8280360" imgH="1028520" progId="Equation.DSMT4">
                  <p:embed/>
                </p:oleObj>
              </mc:Choice>
              <mc:Fallback>
                <p:oleObj name="Equation" r:id="rId3" imgW="828036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62400"/>
                        <a:ext cx="8280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78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2: Interest (cont.)</a:t>
            </a:r>
          </a:p>
        </p:txBody>
      </p:sp>
      <p:sp>
        <p:nvSpPr>
          <p:cNvPr id="1657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Both equations are in standard form. Solve by addition. Multiply the first equation by −7 and the second by 100 to get opposite coefficients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follows:</a:t>
            </a:r>
          </a:p>
        </p:txBody>
      </p:sp>
      <p:graphicFrame>
        <p:nvGraphicFramePr>
          <p:cNvPr id="1657860" name="Object 4"/>
          <p:cNvGraphicFramePr>
            <a:graphicFrameLocks noChangeAspect="1"/>
          </p:cNvGraphicFramePr>
          <p:nvPr/>
        </p:nvGraphicFramePr>
        <p:xfrm>
          <a:off x="5270500" y="2943225"/>
          <a:ext cx="29591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2958840" imgH="2019240" progId="Equation.DSMT4">
                  <p:embed/>
                </p:oleObj>
              </mc:Choice>
              <mc:Fallback>
                <p:oleObj name="Equation" r:id="rId3" imgW="2958840" imgH="2019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2943225"/>
                        <a:ext cx="2959100" cy="201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7861" name="Object 5"/>
          <p:cNvGraphicFramePr>
            <a:graphicFrameLocks noChangeAspect="1"/>
          </p:cNvGraphicFramePr>
          <p:nvPr/>
        </p:nvGraphicFramePr>
        <p:xfrm>
          <a:off x="655637" y="2895600"/>
          <a:ext cx="3962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3962160" imgH="1104840" progId="Equation.DSMT4">
                  <p:embed/>
                </p:oleObj>
              </mc:Choice>
              <mc:Fallback>
                <p:oleObj name="Equation" r:id="rId5" imgW="3962160" imgH="11048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37" y="2895600"/>
                        <a:ext cx="39624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7862" name="Line 6"/>
          <p:cNvSpPr>
            <a:spLocks noChangeShapeType="1"/>
          </p:cNvSpPr>
          <p:nvPr/>
        </p:nvSpPr>
        <p:spPr bwMode="auto">
          <a:xfrm>
            <a:off x="4703762" y="3157538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57863" name="Line 7"/>
          <p:cNvSpPr>
            <a:spLocks noChangeShapeType="1"/>
          </p:cNvSpPr>
          <p:nvPr/>
        </p:nvSpPr>
        <p:spPr bwMode="auto">
          <a:xfrm>
            <a:off x="4713287" y="367665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327422" y="4490156"/>
          <a:ext cx="1270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1269720" imgH="355320" progId="Equation.DSMT4">
                  <p:embed/>
                </p:oleObj>
              </mc:Choice>
              <mc:Fallback>
                <p:oleObj name="Equation" r:id="rId7" imgW="126972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7422" y="4490156"/>
                        <a:ext cx="1270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156960" y="4069080"/>
          <a:ext cx="1727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1726920" imgH="355320" progId="Equation.DSMT4">
                  <p:embed/>
                </p:oleObj>
              </mc:Choice>
              <mc:Fallback>
                <p:oleObj name="Equation" r:id="rId9" imgW="172692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960" y="4069080"/>
                        <a:ext cx="1727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7862" grpId="0" animBg="1"/>
      <p:bldP spid="165786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649</Words>
  <Application>Microsoft Office PowerPoint</Application>
  <PresentationFormat>On-screen Show (4:3)</PresentationFormat>
  <Paragraphs>114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Symbol</vt:lpstr>
      <vt:lpstr>Courier New</vt:lpstr>
      <vt:lpstr>Office Theme</vt:lpstr>
      <vt:lpstr>Equation</vt:lpstr>
      <vt:lpstr>Section 5.5</vt:lpstr>
      <vt:lpstr>Objectives</vt:lpstr>
      <vt:lpstr>Example 1: Interest</vt:lpstr>
      <vt:lpstr>Example 1: Interest (cont.)</vt:lpstr>
      <vt:lpstr>Example 1: Interest (cont.)</vt:lpstr>
      <vt:lpstr>Example 1: Interest (cont.)</vt:lpstr>
      <vt:lpstr>Example 2: Interest</vt:lpstr>
      <vt:lpstr>Example 2: Interest (cont.)</vt:lpstr>
      <vt:lpstr>Example 2: Interest (cont.)</vt:lpstr>
      <vt:lpstr>Example 2: Interest (cont.)</vt:lpstr>
      <vt:lpstr>Example 3: Mixture</vt:lpstr>
      <vt:lpstr>Example 3: Mixture (cont.)</vt:lpstr>
      <vt:lpstr>Example 3: Mixture (cont.)</vt:lpstr>
      <vt:lpstr>Example 3: Mixture (cont.)</vt:lpstr>
      <vt:lpstr>Example 4: Mixture</vt:lpstr>
      <vt:lpstr>Example 4: Mixture (cont.)</vt:lpstr>
      <vt:lpstr>Example 4: Mixture (cont.)</vt:lpstr>
      <vt:lpstr>Example 4: Mixture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Daniel Breuer</cp:lastModifiedBy>
  <cp:revision>47</cp:revision>
  <dcterms:created xsi:type="dcterms:W3CDTF">2013-04-26T14:43:13Z</dcterms:created>
  <dcterms:modified xsi:type="dcterms:W3CDTF">2018-03-05T15:27:02Z</dcterms:modified>
</cp:coreProperties>
</file>