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256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</p:sldIdLst>
  <p:sldSz cx="9144000" cy="6858000" type="screen4x3"/>
  <p:notesSz cx="6858000" cy="9144000"/>
  <p:embeddedFontLst>
    <p:embeddedFont>
      <p:font typeface="Calibri" panose="020F0502020204030204" pitchFamily="34" charset="0"/>
      <p:regular r:id="rId14"/>
      <p:bold r:id="rId15"/>
      <p:italic r:id="rId16"/>
      <p:boldItalic r:id="rId17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D7D9F"/>
    <a:srgbClr val="1F497D"/>
    <a:srgbClr val="000000"/>
    <a:srgbClr val="0000FF"/>
    <a:srgbClr val="008080"/>
    <a:srgbClr val="FFFFCC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1392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font" Target="fonts/font4.fntdata"/><Relationship Id="rId2" Type="http://schemas.openxmlformats.org/officeDocument/2006/relationships/slide" Target="slides/slide1.xml"/><Relationship Id="rId16" Type="http://schemas.openxmlformats.org/officeDocument/2006/relationships/font" Target="fonts/font3.fntdata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font" Target="fonts/font2.fntdata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1.fntdata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image" Target="../media/image4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image" Target="../media/image7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8/2/2017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053451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433869-13FA-4F5A-8472-81979D0705E2}" type="datetimeFigureOut">
              <a:rPr lang="en-US" smtClean="0"/>
              <a:pPr/>
              <a:t>8/2/2017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451B111-52B2-4F7C-9314-CA1CBBEF8BF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13359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36933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dirty="0"/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</a:t>
            </a:r>
            <a:r>
              <a:rPr lang="en-US" baseline="-25000" dirty="0" smtClean="0">
                <a:solidFill>
                  <a:srgbClr val="2D7D9F"/>
                </a:solidFill>
              </a:rPr>
              <a:t>by </a:t>
            </a:r>
            <a:r>
              <a:rPr lang="en-US" baseline="-25000" dirty="0">
                <a:solidFill>
                  <a:srgbClr val="2D7D9F"/>
                </a:solidFill>
              </a:rPr>
              <a:t>Hawkes Learning </a:t>
            </a:r>
            <a:r>
              <a:rPr lang="en-US" baseline="-25000" dirty="0" smtClean="0">
                <a:solidFill>
                  <a:srgbClr val="2D7D9F"/>
                </a:solidFill>
              </a:rPr>
              <a:t> </a:t>
            </a:r>
            <a:endParaRPr lang="en-US" baseline="-25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 smtClean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45683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36933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dirty="0"/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</a:t>
            </a:r>
            <a:r>
              <a:rPr lang="en-US" baseline="-25000" dirty="0" smtClean="0">
                <a:solidFill>
                  <a:srgbClr val="2D7D9F"/>
                </a:solidFill>
              </a:rPr>
              <a:t>by </a:t>
            </a:r>
            <a:r>
              <a:rPr lang="en-US" baseline="-25000" dirty="0">
                <a:solidFill>
                  <a:srgbClr val="2D7D9F"/>
                </a:solidFill>
              </a:rPr>
              <a:t>Hawkes Learning 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wmf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5.wmf"/><Relationship Id="rId5" Type="http://schemas.openxmlformats.org/officeDocument/2006/relationships/oleObject" Target="../embeddings/oleObject3.bin"/><Relationship Id="rId4" Type="http://schemas.openxmlformats.org/officeDocument/2006/relationships/image" Target="../media/image4.wmf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8.wmf"/><Relationship Id="rId5" Type="http://schemas.openxmlformats.org/officeDocument/2006/relationships/oleObject" Target="../embeddings/oleObject5.bin"/><Relationship Id="rId4" Type="http://schemas.openxmlformats.org/officeDocument/2006/relationships/image" Target="../media/image7.w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 smtClean="0">
                <a:solidFill>
                  <a:srgbClr val="1F497D"/>
                </a:solidFill>
                <a:latin typeface="Arial" charset="0"/>
                <a:cs typeface="Arial" charset="0"/>
              </a:rPr>
              <a:t>Section 5.6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 smtClean="0">
                <a:solidFill>
                  <a:srgbClr val="1F497D"/>
                </a:solidFill>
              </a:rPr>
              <a:t>Graphing Systems of Linear Inequalities</a:t>
            </a:r>
            <a:endParaRPr lang="en-US" b="1" i="1" dirty="0">
              <a:solidFill>
                <a:srgbClr val="1F497D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649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smtClean="0">
                <a:solidFill>
                  <a:schemeClr val="accent1"/>
                </a:solidFill>
              </a:rPr>
              <a:t>Example 3: Using a Graphing Calculator </a:t>
            </a:r>
            <a:br>
              <a:rPr lang="en-US" sz="3200" smtClean="0">
                <a:solidFill>
                  <a:schemeClr val="accent1"/>
                </a:solidFill>
              </a:rPr>
            </a:br>
            <a:r>
              <a:rPr lang="en-US" sz="3200" smtClean="0">
                <a:solidFill>
                  <a:schemeClr val="accent1"/>
                </a:solidFill>
              </a:rPr>
              <a:t>to Solve a System of Linear Inequalities</a:t>
            </a:r>
          </a:p>
        </p:txBody>
      </p:sp>
      <p:sp>
        <p:nvSpPr>
          <p:cNvPr id="1386499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>
              <a:buFont typeface="Courier New" pitchFamily="49" charset="0"/>
              <a:buNone/>
            </a:pPr>
            <a:r>
              <a:rPr lang="en-US" b="1" i="0" smtClean="0">
                <a:solidFill>
                  <a:schemeClr val="tx1"/>
                </a:solidFill>
              </a:rPr>
              <a:t>Step 4: </a:t>
            </a:r>
            <a:r>
              <a:rPr lang="en-US" i="0" smtClean="0">
                <a:solidFill>
                  <a:schemeClr val="tx1"/>
                </a:solidFill>
              </a:rPr>
              <a:t>Press            . The display should appear as follows. The solution is the cross-hatched region.</a:t>
            </a:r>
          </a:p>
        </p:txBody>
      </p:sp>
      <p:pic>
        <p:nvPicPr>
          <p:cNvPr id="1386503" name="Picture 7" descr="GRAPH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460978" y="1441518"/>
            <a:ext cx="895350" cy="282575"/>
          </a:xfrm>
          <a:prstGeom prst="rect">
            <a:avLst/>
          </a:prstGeom>
          <a:noFill/>
        </p:spPr>
      </p:pic>
      <p:pic>
        <p:nvPicPr>
          <p:cNvPr id="1386504" name="Picture 8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868613" y="2667000"/>
            <a:ext cx="3151187" cy="2644775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65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 smtClean="0">
                <a:solidFill>
                  <a:schemeClr val="accent1"/>
                </a:solidFill>
              </a:rPr>
              <a:t>Objectives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523220"/>
          </a:xfrm>
          <a:noFill/>
        </p:spPr>
        <p:txBody>
          <a:bodyPr>
            <a:spAutoFit/>
          </a:bodyPr>
          <a:lstStyle/>
          <a:p>
            <a:pPr marL="450850" indent="-450850">
              <a:buFont typeface="Courier New" pitchFamily="49" charset="0"/>
              <a:buChar char="o"/>
            </a:pPr>
            <a:r>
              <a:rPr lang="en-US" i="0" dirty="0" smtClean="0">
                <a:solidFill>
                  <a:schemeClr val="tx1"/>
                </a:solidFill>
              </a:rPr>
              <a:t>Solve systems of linear inequalities graphically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0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smtClean="0">
                <a:solidFill>
                  <a:schemeClr val="accent1"/>
                </a:solidFill>
              </a:rPr>
              <a:t>Solving a System of Linear Inequalities</a:t>
            </a:r>
          </a:p>
        </p:txBody>
      </p:sp>
      <p:sp>
        <p:nvSpPr>
          <p:cNvPr id="1177603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457200" indent="-457200" algn="ctr">
              <a:buFont typeface="Courier New" pitchFamily="49" charset="0"/>
              <a:buNone/>
              <a:tabLst>
                <a:tab pos="457200" algn="l"/>
              </a:tabLst>
            </a:pPr>
            <a:r>
              <a:rPr lang="en-US" b="1" i="0" smtClean="0">
                <a:solidFill>
                  <a:srgbClr val="000000"/>
                </a:solidFill>
              </a:rPr>
              <a:t>To Solve a System of Two Linear Inequalities</a:t>
            </a:r>
          </a:p>
          <a:p>
            <a:pPr marL="457200" indent="-457200">
              <a:lnSpc>
                <a:spcPct val="95000"/>
              </a:lnSpc>
              <a:buFont typeface="Courier New" pitchFamily="49" charset="0"/>
              <a:buNone/>
              <a:tabLst>
                <a:tab pos="457200" algn="l"/>
              </a:tabLst>
            </a:pPr>
            <a:r>
              <a:rPr lang="en-US" b="1" i="0" smtClean="0">
                <a:solidFill>
                  <a:srgbClr val="000000"/>
                </a:solidFill>
              </a:rPr>
              <a:t>1.	</a:t>
            </a:r>
            <a:r>
              <a:rPr lang="en-US" i="0" smtClean="0">
                <a:solidFill>
                  <a:srgbClr val="000000"/>
                </a:solidFill>
              </a:rPr>
              <a:t>Graph both half-planes. </a:t>
            </a:r>
          </a:p>
          <a:p>
            <a:pPr marL="457200" indent="-457200">
              <a:lnSpc>
                <a:spcPct val="95000"/>
              </a:lnSpc>
              <a:buFont typeface="Courier New" pitchFamily="49" charset="0"/>
              <a:buNone/>
              <a:tabLst>
                <a:tab pos="457200" algn="l"/>
              </a:tabLst>
            </a:pPr>
            <a:r>
              <a:rPr lang="en-US" b="1" i="0" smtClean="0">
                <a:solidFill>
                  <a:srgbClr val="000000"/>
                </a:solidFill>
              </a:rPr>
              <a:t>2.	</a:t>
            </a:r>
            <a:r>
              <a:rPr lang="en-US" i="0" smtClean="0">
                <a:solidFill>
                  <a:srgbClr val="000000"/>
                </a:solidFill>
              </a:rPr>
              <a:t>Shade the region that is common to both of these half-planes. </a:t>
            </a:r>
          </a:p>
          <a:p>
            <a:pPr marL="457200" indent="-457200">
              <a:lnSpc>
                <a:spcPct val="95000"/>
              </a:lnSpc>
              <a:buFont typeface="Courier New" pitchFamily="49" charset="0"/>
              <a:buNone/>
              <a:tabLst>
                <a:tab pos="457200" algn="l"/>
              </a:tabLst>
            </a:pPr>
            <a:r>
              <a:rPr lang="en-US" i="0" smtClean="0">
                <a:solidFill>
                  <a:srgbClr val="000000"/>
                </a:solidFill>
              </a:rPr>
              <a:t>	(This region is called the </a:t>
            </a:r>
            <a:r>
              <a:rPr lang="en-US" b="1" i="0" smtClean="0">
                <a:solidFill>
                  <a:srgbClr val="BF0000"/>
                </a:solidFill>
              </a:rPr>
              <a:t>intersection</a:t>
            </a:r>
            <a:r>
              <a:rPr lang="en-US" b="1" i="0" smtClean="0">
                <a:solidFill>
                  <a:srgbClr val="000000"/>
                </a:solidFill>
              </a:rPr>
              <a:t> </a:t>
            </a:r>
            <a:r>
              <a:rPr lang="en-US" i="0" smtClean="0">
                <a:solidFill>
                  <a:srgbClr val="000000"/>
                </a:solidFill>
              </a:rPr>
              <a:t>of the two half-planes.) </a:t>
            </a:r>
          </a:p>
          <a:p>
            <a:pPr marL="457200" indent="-457200">
              <a:lnSpc>
                <a:spcPct val="95000"/>
              </a:lnSpc>
              <a:buFont typeface="Courier New" pitchFamily="49" charset="0"/>
              <a:buNone/>
              <a:tabLst>
                <a:tab pos="457200" algn="l"/>
              </a:tabLst>
            </a:pPr>
            <a:r>
              <a:rPr lang="en-US" b="1" i="0" smtClean="0">
                <a:solidFill>
                  <a:srgbClr val="000000"/>
                </a:solidFill>
              </a:rPr>
              <a:t>3.	</a:t>
            </a:r>
            <a:r>
              <a:rPr lang="en-US" i="0" smtClean="0">
                <a:solidFill>
                  <a:srgbClr val="000000"/>
                </a:solidFill>
              </a:rPr>
              <a:t>To check, pick one test-point in the intersection and verify that it satisfies both inequalities. </a:t>
            </a:r>
          </a:p>
          <a:p>
            <a:pPr marL="457200" indent="-457200">
              <a:lnSpc>
                <a:spcPct val="95000"/>
              </a:lnSpc>
              <a:buFont typeface="Courier New" pitchFamily="49" charset="0"/>
              <a:buNone/>
              <a:tabLst>
                <a:tab pos="457200" algn="l"/>
              </a:tabLst>
            </a:pPr>
            <a:r>
              <a:rPr lang="en-US" i="0" smtClean="0">
                <a:solidFill>
                  <a:srgbClr val="000000"/>
                </a:solidFill>
              </a:rPr>
              <a:t>	(</a:t>
            </a:r>
            <a:r>
              <a:rPr lang="en-US" b="1" i="0" smtClean="0">
                <a:solidFill>
                  <a:srgbClr val="000000"/>
                </a:solidFill>
              </a:rPr>
              <a:t>Note</a:t>
            </a:r>
            <a:r>
              <a:rPr lang="en-US" i="0" smtClean="0">
                <a:solidFill>
                  <a:srgbClr val="000000"/>
                </a:solidFill>
              </a:rPr>
              <a:t>: If there is no intersection, then the system is inconsistent and has no solution.)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933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smtClean="0">
                <a:solidFill>
                  <a:schemeClr val="accent1"/>
                </a:solidFill>
              </a:rPr>
              <a:t>Example 1: Solving a System of Linear Inequalities </a:t>
            </a:r>
          </a:p>
        </p:txBody>
      </p:sp>
      <p:sp>
        <p:nvSpPr>
          <p:cNvPr id="1379331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>
              <a:lnSpc>
                <a:spcPct val="90000"/>
              </a:lnSpc>
              <a:buFont typeface="Courier New" pitchFamily="49" charset="0"/>
              <a:buNone/>
            </a:pPr>
            <a:r>
              <a:rPr lang="en-US" i="0" dirty="0" smtClean="0">
                <a:solidFill>
                  <a:schemeClr val="tx1"/>
                </a:solidFill>
              </a:rPr>
              <a:t>Graph the points that satisfy the system of linear inequalities</a:t>
            </a:r>
          </a:p>
          <a:p>
            <a:pPr marL="0" indent="0">
              <a:lnSpc>
                <a:spcPct val="90000"/>
              </a:lnSpc>
              <a:buFont typeface="Courier New" pitchFamily="49" charset="0"/>
              <a:buNone/>
            </a:pPr>
            <a:endParaRPr lang="en-US" i="0" dirty="0" smtClean="0">
              <a:solidFill>
                <a:schemeClr val="tx1"/>
              </a:solidFill>
            </a:endParaRPr>
          </a:p>
          <a:p>
            <a:pPr marL="0" indent="0">
              <a:lnSpc>
                <a:spcPct val="90000"/>
              </a:lnSpc>
              <a:buFont typeface="Courier New" pitchFamily="49" charset="0"/>
              <a:buNone/>
            </a:pPr>
            <a:endParaRPr lang="en-US" i="0" dirty="0" smtClean="0">
              <a:solidFill>
                <a:schemeClr val="tx1"/>
              </a:solidFill>
            </a:endParaRPr>
          </a:p>
          <a:p>
            <a:pPr marL="0" indent="0">
              <a:lnSpc>
                <a:spcPct val="90000"/>
              </a:lnSpc>
              <a:buFont typeface="Courier New" pitchFamily="49" charset="0"/>
              <a:buNone/>
            </a:pPr>
            <a:r>
              <a:rPr lang="en-US" b="1" i="0" dirty="0" smtClean="0">
                <a:solidFill>
                  <a:schemeClr val="tx1"/>
                </a:solidFill>
              </a:rPr>
              <a:t>Solution: </a:t>
            </a:r>
          </a:p>
          <a:p>
            <a:pPr marL="0" indent="0">
              <a:lnSpc>
                <a:spcPct val="90000"/>
              </a:lnSpc>
              <a:buFont typeface="Courier New" pitchFamily="49" charset="0"/>
              <a:buNone/>
            </a:pPr>
            <a:r>
              <a:rPr lang="en-US" b="1" i="0" dirty="0" smtClean="0">
                <a:solidFill>
                  <a:schemeClr val="tx1"/>
                </a:solidFill>
              </a:rPr>
              <a:t>Step 1: </a:t>
            </a:r>
            <a:r>
              <a:rPr lang="en-US" i="0" dirty="0" smtClean="0">
                <a:solidFill>
                  <a:schemeClr val="tx1"/>
                </a:solidFill>
              </a:rPr>
              <a:t>For </a:t>
            </a:r>
            <a:r>
              <a:rPr lang="en-US" i="1" dirty="0" smtClean="0">
                <a:solidFill>
                  <a:srgbClr val="0000FF"/>
                </a:solidFill>
              </a:rPr>
              <a:t>x</a:t>
            </a:r>
            <a:r>
              <a:rPr lang="en-US" dirty="0" smtClean="0">
                <a:solidFill>
                  <a:srgbClr val="0000FF"/>
                </a:solidFill>
              </a:rPr>
              <a:t> </a:t>
            </a:r>
            <a:r>
              <a:rPr lang="en-US" i="0" dirty="0" smtClean="0">
                <a:solidFill>
                  <a:srgbClr val="0000FF"/>
                </a:solidFill>
              </a:rPr>
              <a:t>≤ 2</a:t>
            </a:r>
            <a:r>
              <a:rPr lang="en-US" i="0" dirty="0" smtClean="0">
                <a:solidFill>
                  <a:schemeClr val="tx1"/>
                </a:solidFill>
              </a:rPr>
              <a:t>, the points are to the left of and on the line </a:t>
            </a:r>
            <a:r>
              <a:rPr lang="en-US" i="1" dirty="0" smtClean="0">
                <a:solidFill>
                  <a:srgbClr val="FF00FF"/>
                </a:solidFill>
              </a:rPr>
              <a:t>x</a:t>
            </a:r>
            <a:r>
              <a:rPr lang="en-US" dirty="0" smtClean="0">
                <a:solidFill>
                  <a:srgbClr val="FF00FF"/>
                </a:solidFill>
              </a:rPr>
              <a:t> </a:t>
            </a:r>
            <a:r>
              <a:rPr lang="en-US" i="0" dirty="0" smtClean="0">
                <a:solidFill>
                  <a:srgbClr val="FF00FF"/>
                </a:solidFill>
              </a:rPr>
              <a:t>= 2</a:t>
            </a:r>
            <a:r>
              <a:rPr lang="en-US" i="0" dirty="0" smtClean="0">
                <a:solidFill>
                  <a:schemeClr val="tx1"/>
                </a:solidFill>
              </a:rPr>
              <a:t>. </a:t>
            </a:r>
          </a:p>
          <a:p>
            <a:pPr marL="0" indent="0">
              <a:lnSpc>
                <a:spcPct val="90000"/>
              </a:lnSpc>
              <a:buFont typeface="Courier New" pitchFamily="49" charset="0"/>
              <a:buNone/>
            </a:pPr>
            <a:r>
              <a:rPr lang="en-US" b="1" i="0" dirty="0" smtClean="0">
                <a:solidFill>
                  <a:schemeClr val="tx1"/>
                </a:solidFill>
              </a:rPr>
              <a:t>Step 2: </a:t>
            </a:r>
            <a:r>
              <a:rPr lang="en-US" i="0" dirty="0" smtClean="0">
                <a:solidFill>
                  <a:srgbClr val="0000FF"/>
                </a:solidFill>
              </a:rPr>
              <a:t>For </a:t>
            </a:r>
            <a:r>
              <a:rPr lang="en-US" i="1" dirty="0" smtClean="0">
                <a:solidFill>
                  <a:srgbClr val="0000FF"/>
                </a:solidFill>
              </a:rPr>
              <a:t>y</a:t>
            </a:r>
            <a:r>
              <a:rPr lang="en-US" dirty="0" smtClean="0">
                <a:solidFill>
                  <a:srgbClr val="0000FF"/>
                </a:solidFill>
              </a:rPr>
              <a:t> </a:t>
            </a:r>
            <a:r>
              <a:rPr lang="en-US" i="0" dirty="0" smtClean="0">
                <a:solidFill>
                  <a:srgbClr val="0000FF"/>
                </a:solidFill>
              </a:rPr>
              <a:t>≥</a:t>
            </a:r>
            <a:r>
              <a:rPr lang="en-US" dirty="0" smtClean="0">
                <a:solidFill>
                  <a:srgbClr val="0000FF"/>
                </a:solidFill>
              </a:rPr>
              <a:t> </a:t>
            </a:r>
            <a:r>
              <a:rPr lang="en-US" i="0" dirty="0" smtClean="0">
                <a:solidFill>
                  <a:srgbClr val="0000FF"/>
                </a:solidFill>
              </a:rPr>
              <a:t>−</a:t>
            </a:r>
            <a:r>
              <a:rPr lang="en-US" i="1" dirty="0" smtClean="0">
                <a:solidFill>
                  <a:srgbClr val="0000FF"/>
                </a:solidFill>
              </a:rPr>
              <a:t>x</a:t>
            </a:r>
            <a:r>
              <a:rPr lang="en-US" dirty="0" smtClean="0">
                <a:solidFill>
                  <a:srgbClr val="0000FF"/>
                </a:solidFill>
              </a:rPr>
              <a:t> </a:t>
            </a:r>
            <a:r>
              <a:rPr lang="en-US" i="0" dirty="0" smtClean="0">
                <a:solidFill>
                  <a:srgbClr val="0000FF"/>
                </a:solidFill>
              </a:rPr>
              <a:t>+ 1</a:t>
            </a:r>
            <a:r>
              <a:rPr lang="en-US" i="0" dirty="0" smtClean="0">
                <a:solidFill>
                  <a:schemeClr val="tx1"/>
                </a:solidFill>
              </a:rPr>
              <a:t>, the points are above and on the line </a:t>
            </a:r>
            <a:r>
              <a:rPr lang="en-US" i="1" dirty="0" smtClean="0">
                <a:solidFill>
                  <a:srgbClr val="FF00FF"/>
                </a:solidFill>
              </a:rPr>
              <a:t>y</a:t>
            </a:r>
            <a:r>
              <a:rPr lang="en-US" dirty="0" smtClean="0">
                <a:solidFill>
                  <a:srgbClr val="FF00FF"/>
                </a:solidFill>
              </a:rPr>
              <a:t> </a:t>
            </a:r>
            <a:r>
              <a:rPr lang="en-US" i="0" dirty="0" smtClean="0">
                <a:solidFill>
                  <a:srgbClr val="FF00FF"/>
                </a:solidFill>
              </a:rPr>
              <a:t>= −</a:t>
            </a:r>
            <a:r>
              <a:rPr lang="en-US" i="1" dirty="0" smtClean="0">
                <a:solidFill>
                  <a:srgbClr val="FF00FF"/>
                </a:solidFill>
              </a:rPr>
              <a:t>x</a:t>
            </a:r>
            <a:r>
              <a:rPr lang="en-US" dirty="0" smtClean="0">
                <a:solidFill>
                  <a:srgbClr val="FF00FF"/>
                </a:solidFill>
              </a:rPr>
              <a:t> </a:t>
            </a:r>
            <a:r>
              <a:rPr lang="en-US" i="0" dirty="0" smtClean="0">
                <a:solidFill>
                  <a:srgbClr val="FF00FF"/>
                </a:solidFill>
              </a:rPr>
              <a:t>+ 1</a:t>
            </a:r>
            <a:r>
              <a:rPr lang="en-US" i="0" dirty="0" smtClean="0">
                <a:solidFill>
                  <a:schemeClr val="tx1"/>
                </a:solidFill>
              </a:rPr>
              <a:t>.</a:t>
            </a:r>
            <a:r>
              <a:rPr lang="en-US" sz="2400" i="0" dirty="0" smtClean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</a:p>
        </p:txBody>
      </p:sp>
      <p:graphicFrame>
        <p:nvGraphicFramePr>
          <p:cNvPr id="1379332" name="Object 4"/>
          <p:cNvGraphicFramePr>
            <a:graphicFrameLocks noChangeAspect="1"/>
          </p:cNvGraphicFramePr>
          <p:nvPr/>
        </p:nvGraphicFramePr>
        <p:xfrm>
          <a:off x="2819400" y="1981200"/>
          <a:ext cx="1600200" cy="1028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" name="Equation" r:id="rId3" imgW="1600200" imgH="1028520" progId="Equation.DSMT4">
                  <p:embed/>
                </p:oleObj>
              </mc:Choice>
              <mc:Fallback>
                <p:oleObj name="Equation" r:id="rId3" imgW="1600200" imgH="102852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9400" y="1981200"/>
                        <a:ext cx="1600200" cy="1028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93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93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93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035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smtClean="0">
                <a:solidFill>
                  <a:schemeClr val="accent1"/>
                </a:solidFill>
              </a:rPr>
              <a:t>Example 1: Solving a System of Linear Inequalities (cont.)</a:t>
            </a:r>
          </a:p>
        </p:txBody>
      </p:sp>
      <p:sp>
        <p:nvSpPr>
          <p:cNvPr id="1380355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 algn="just">
              <a:buFont typeface="Courier New" pitchFamily="49" charset="0"/>
              <a:buNone/>
              <a:tabLst>
                <a:tab pos="339725" algn="l"/>
                <a:tab pos="2062163" algn="l"/>
              </a:tabLst>
            </a:pPr>
            <a:r>
              <a:rPr lang="en-US" b="1" i="0" dirty="0" smtClean="0">
                <a:solidFill>
                  <a:schemeClr val="tx1"/>
                </a:solidFill>
              </a:rPr>
              <a:t>Step 3: </a:t>
            </a:r>
            <a:r>
              <a:rPr lang="en-US" i="0" dirty="0" smtClean="0">
                <a:solidFill>
                  <a:schemeClr val="tx1"/>
                </a:solidFill>
              </a:rPr>
              <a:t>Shade only the region with points that satisfy both inequalities. In this case, we test the point </a:t>
            </a:r>
            <a:r>
              <a:rPr lang="en-US" i="0" dirty="0" smtClean="0">
                <a:solidFill>
                  <a:srgbClr val="FF00FF"/>
                </a:solidFill>
              </a:rPr>
              <a:t>(0, 3)</a:t>
            </a:r>
            <a:r>
              <a:rPr lang="en-US" i="0" dirty="0" smtClean="0">
                <a:solidFill>
                  <a:schemeClr val="tx1"/>
                </a:solidFill>
              </a:rPr>
              <a:t>.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</a:p>
          <a:p>
            <a:pPr marL="0" indent="0" algn="just">
              <a:spcBef>
                <a:spcPct val="50000"/>
              </a:spcBef>
              <a:buFont typeface="Courier New" pitchFamily="49" charset="0"/>
              <a:buNone/>
              <a:tabLst>
                <a:tab pos="339725" algn="l"/>
                <a:tab pos="2062163" algn="l"/>
              </a:tabLst>
            </a:pPr>
            <a:r>
              <a:rPr lang="en-US" i="0" dirty="0" smtClean="0">
                <a:solidFill>
                  <a:schemeClr val="tx1"/>
                </a:solidFill>
              </a:rPr>
              <a:t>	</a:t>
            </a:r>
            <a:r>
              <a:rPr lang="en-US" i="0" dirty="0" smtClean="0">
                <a:solidFill>
                  <a:srgbClr val="FF00FF"/>
                </a:solidFill>
              </a:rPr>
              <a:t>0</a:t>
            </a:r>
            <a:r>
              <a:rPr lang="en-US" i="0" dirty="0" smtClean="0">
                <a:solidFill>
                  <a:schemeClr val="tx1"/>
                </a:solidFill>
              </a:rPr>
              <a:t> ≤ 2 	</a:t>
            </a:r>
            <a:r>
              <a:rPr lang="en-US" sz="2000" i="0" dirty="0" smtClean="0">
                <a:solidFill>
                  <a:srgbClr val="008080"/>
                </a:solidFill>
              </a:rPr>
              <a:t>A true statement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</a:p>
          <a:p>
            <a:pPr marL="0" indent="0">
              <a:spcBef>
                <a:spcPct val="50000"/>
              </a:spcBef>
              <a:buFont typeface="Courier New" pitchFamily="49" charset="0"/>
              <a:buNone/>
              <a:tabLst>
                <a:tab pos="339725" algn="l"/>
                <a:tab pos="2062163" algn="l"/>
              </a:tabLst>
            </a:pPr>
            <a:r>
              <a:rPr lang="en-US" i="0" dirty="0" smtClean="0">
                <a:solidFill>
                  <a:schemeClr val="tx1"/>
                </a:solidFill>
              </a:rPr>
              <a:t>	</a:t>
            </a:r>
            <a:r>
              <a:rPr lang="en-US" i="0" dirty="0" smtClean="0">
                <a:solidFill>
                  <a:srgbClr val="FF00FF"/>
                </a:solidFill>
              </a:rPr>
              <a:t>3</a:t>
            </a:r>
            <a:r>
              <a:rPr lang="en-US" i="0" dirty="0" smtClean="0">
                <a:solidFill>
                  <a:schemeClr val="tx1"/>
                </a:solidFill>
              </a:rPr>
              <a:t> ≥ −</a:t>
            </a:r>
            <a:r>
              <a:rPr lang="en-US" i="0" dirty="0" smtClean="0">
                <a:solidFill>
                  <a:srgbClr val="FF00FF"/>
                </a:solidFill>
              </a:rPr>
              <a:t>0</a:t>
            </a:r>
            <a:r>
              <a:rPr lang="en-US" i="0" dirty="0" smtClean="0">
                <a:solidFill>
                  <a:schemeClr val="tx1"/>
                </a:solidFill>
              </a:rPr>
              <a:t> + 1 	</a:t>
            </a:r>
            <a:r>
              <a:rPr lang="en-US" sz="2000" i="0" dirty="0" smtClean="0">
                <a:solidFill>
                  <a:srgbClr val="008080"/>
                </a:solidFill>
              </a:rPr>
              <a:t>A true statement</a:t>
            </a:r>
            <a:r>
              <a:rPr lang="en-US" i="0" dirty="0" smtClean="0">
                <a:solidFill>
                  <a:schemeClr val="tx1"/>
                </a:solidFill>
              </a:rPr>
              <a:t> </a:t>
            </a:r>
          </a:p>
          <a:p>
            <a:pPr marL="0" indent="0">
              <a:buFont typeface="Courier New" pitchFamily="49" charset="0"/>
              <a:buNone/>
              <a:tabLst>
                <a:tab pos="339725" algn="l"/>
                <a:tab pos="2062163" algn="l"/>
              </a:tabLst>
            </a:pPr>
            <a:endParaRPr lang="en-US" sz="2000" i="0" dirty="0" smtClean="0">
              <a:solidFill>
                <a:schemeClr val="tx1"/>
              </a:solidFill>
            </a:endParaRPr>
          </a:p>
        </p:txBody>
      </p:sp>
      <p:pic>
        <p:nvPicPr>
          <p:cNvPr id="1380357" name="Picture 5" descr="IDA_Ch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975578" y="2325510"/>
            <a:ext cx="3657600" cy="358136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03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03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03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240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smtClean="0">
                <a:solidFill>
                  <a:schemeClr val="accent1"/>
                </a:solidFill>
              </a:rPr>
              <a:t>Example 2: Solving a System of Linear Inequalities</a:t>
            </a:r>
          </a:p>
        </p:txBody>
      </p:sp>
      <p:sp>
        <p:nvSpPr>
          <p:cNvPr id="1382403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>
              <a:buFont typeface="Courier New" pitchFamily="49" charset="0"/>
              <a:buNone/>
              <a:tabLst>
                <a:tab pos="339725" algn="l"/>
                <a:tab pos="2062163" algn="l"/>
              </a:tabLst>
            </a:pPr>
            <a:r>
              <a:rPr lang="en-US" i="0" dirty="0" smtClean="0">
                <a:solidFill>
                  <a:schemeClr val="tx1"/>
                </a:solidFill>
              </a:rPr>
              <a:t>Solve the system of linear inequalities graphically:</a:t>
            </a:r>
          </a:p>
          <a:p>
            <a:pPr marL="0" indent="0">
              <a:buFont typeface="Courier New" pitchFamily="49" charset="0"/>
              <a:buNone/>
              <a:tabLst>
                <a:tab pos="339725" algn="l"/>
                <a:tab pos="2062163" algn="l"/>
              </a:tabLst>
            </a:pPr>
            <a:endParaRPr lang="en-US" i="0" dirty="0" smtClean="0">
              <a:solidFill>
                <a:schemeClr val="tx1"/>
              </a:solidFill>
            </a:endParaRPr>
          </a:p>
          <a:p>
            <a:pPr marL="0" indent="0">
              <a:spcBef>
                <a:spcPct val="35000"/>
              </a:spcBef>
              <a:buFont typeface="Courier New" pitchFamily="49" charset="0"/>
              <a:buNone/>
              <a:tabLst>
                <a:tab pos="339725" algn="l"/>
                <a:tab pos="2062163" algn="l"/>
              </a:tabLst>
            </a:pPr>
            <a:r>
              <a:rPr lang="en-US" b="1" i="0" dirty="0" smtClean="0">
                <a:solidFill>
                  <a:schemeClr val="tx1"/>
                </a:solidFill>
              </a:rPr>
              <a:t>Solution: </a:t>
            </a:r>
          </a:p>
          <a:p>
            <a:pPr marL="0" indent="0">
              <a:buFont typeface="Courier New" pitchFamily="49" charset="0"/>
              <a:buNone/>
              <a:tabLst>
                <a:tab pos="339725" algn="l"/>
                <a:tab pos="2062163" algn="l"/>
              </a:tabLst>
            </a:pPr>
            <a:r>
              <a:rPr lang="en-US" b="1" i="0" dirty="0" smtClean="0">
                <a:solidFill>
                  <a:schemeClr val="tx1"/>
                </a:solidFill>
              </a:rPr>
              <a:t>Step 1: </a:t>
            </a:r>
            <a:r>
              <a:rPr lang="en-US" i="0" dirty="0" smtClean="0">
                <a:solidFill>
                  <a:schemeClr val="tx1"/>
                </a:solidFill>
              </a:rPr>
              <a:t>Solve each inequality for </a:t>
            </a:r>
            <a:r>
              <a:rPr lang="en-US" i="1" dirty="0" smtClean="0">
                <a:solidFill>
                  <a:schemeClr val="tx1"/>
                </a:solidFill>
              </a:rPr>
              <a:t>y</a:t>
            </a:r>
            <a:r>
              <a:rPr lang="en-US" i="0" dirty="0" smtClean="0">
                <a:solidFill>
                  <a:schemeClr val="tx1"/>
                </a:solidFill>
              </a:rPr>
              <a:t>:</a:t>
            </a:r>
            <a:r>
              <a:rPr lang="en-US" dirty="0" smtClean="0">
                <a:solidFill>
                  <a:schemeClr val="tx1"/>
                </a:solidFill>
              </a:rPr>
              <a:t>  </a:t>
            </a:r>
          </a:p>
          <a:p>
            <a:pPr marL="0" indent="0">
              <a:buFont typeface="Courier New" pitchFamily="49" charset="0"/>
              <a:buNone/>
              <a:tabLst>
                <a:tab pos="339725" algn="l"/>
                <a:tab pos="2062163" algn="l"/>
              </a:tabLst>
            </a:pPr>
            <a:endParaRPr lang="en-US" dirty="0" smtClean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  <a:tabLst>
                <a:tab pos="339725" algn="l"/>
                <a:tab pos="2062163" algn="l"/>
              </a:tabLst>
            </a:pPr>
            <a:r>
              <a:rPr lang="en-US" b="1" i="0" dirty="0" smtClean="0">
                <a:solidFill>
                  <a:schemeClr val="tx1"/>
                </a:solidFill>
              </a:rPr>
              <a:t>Step 2: </a:t>
            </a:r>
            <a:r>
              <a:rPr lang="en-US" i="0" dirty="0" smtClean="0">
                <a:solidFill>
                  <a:schemeClr val="tx1"/>
                </a:solidFill>
              </a:rPr>
              <a:t>For </a:t>
            </a:r>
            <a:r>
              <a:rPr lang="en-US" i="1" dirty="0" smtClean="0">
                <a:solidFill>
                  <a:srgbClr val="0000FF"/>
                </a:solidFill>
              </a:rPr>
              <a:t>y</a:t>
            </a:r>
            <a:r>
              <a:rPr lang="en-US" dirty="0" smtClean="0">
                <a:solidFill>
                  <a:srgbClr val="0000FF"/>
                </a:solidFill>
              </a:rPr>
              <a:t> </a:t>
            </a:r>
            <a:r>
              <a:rPr lang="en-US" i="0" dirty="0" smtClean="0">
                <a:solidFill>
                  <a:srgbClr val="0000FF"/>
                </a:solidFill>
              </a:rPr>
              <a:t>≤ −2</a:t>
            </a:r>
            <a:r>
              <a:rPr lang="en-US" i="1" dirty="0" smtClean="0">
                <a:solidFill>
                  <a:srgbClr val="0000FF"/>
                </a:solidFill>
              </a:rPr>
              <a:t>x</a:t>
            </a:r>
            <a:r>
              <a:rPr lang="en-US" dirty="0" smtClean="0">
                <a:solidFill>
                  <a:srgbClr val="0000FF"/>
                </a:solidFill>
              </a:rPr>
              <a:t> </a:t>
            </a:r>
            <a:r>
              <a:rPr lang="en-US" i="0" dirty="0" smtClean="0">
                <a:solidFill>
                  <a:srgbClr val="0000FF"/>
                </a:solidFill>
              </a:rPr>
              <a:t>+ 6</a:t>
            </a:r>
            <a:r>
              <a:rPr lang="en-US" i="0" dirty="0" smtClean="0">
                <a:solidFill>
                  <a:schemeClr val="tx1"/>
                </a:solidFill>
              </a:rPr>
              <a:t>, the points are below and on the line </a:t>
            </a:r>
            <a:r>
              <a:rPr lang="en-US" i="1" dirty="0" smtClean="0">
                <a:solidFill>
                  <a:srgbClr val="FF00FF"/>
                </a:solidFill>
              </a:rPr>
              <a:t>y</a:t>
            </a:r>
            <a:r>
              <a:rPr lang="en-US" dirty="0" smtClean="0">
                <a:solidFill>
                  <a:srgbClr val="FF00FF"/>
                </a:solidFill>
              </a:rPr>
              <a:t> </a:t>
            </a:r>
            <a:r>
              <a:rPr lang="en-US" i="0" dirty="0" smtClean="0">
                <a:solidFill>
                  <a:srgbClr val="FF00FF"/>
                </a:solidFill>
              </a:rPr>
              <a:t>= −2</a:t>
            </a:r>
            <a:r>
              <a:rPr lang="en-US" i="1" dirty="0" smtClean="0">
                <a:solidFill>
                  <a:srgbClr val="FF00FF"/>
                </a:solidFill>
              </a:rPr>
              <a:t>x</a:t>
            </a:r>
            <a:r>
              <a:rPr lang="en-US" dirty="0" smtClean="0">
                <a:solidFill>
                  <a:srgbClr val="FF00FF"/>
                </a:solidFill>
              </a:rPr>
              <a:t> </a:t>
            </a:r>
            <a:r>
              <a:rPr lang="en-US" i="0" dirty="0" smtClean="0">
                <a:solidFill>
                  <a:srgbClr val="FF00FF"/>
                </a:solidFill>
              </a:rPr>
              <a:t>+ 6</a:t>
            </a:r>
            <a:r>
              <a:rPr lang="en-US" i="0" dirty="0" smtClean="0">
                <a:solidFill>
                  <a:schemeClr val="tx1"/>
                </a:solidFill>
              </a:rPr>
              <a:t>. </a:t>
            </a:r>
          </a:p>
          <a:p>
            <a:pPr marL="0" indent="0">
              <a:spcBef>
                <a:spcPct val="35000"/>
              </a:spcBef>
              <a:buFont typeface="Courier New" pitchFamily="49" charset="0"/>
              <a:buNone/>
              <a:tabLst>
                <a:tab pos="339725" algn="l"/>
                <a:tab pos="2062163" algn="l"/>
              </a:tabLst>
            </a:pPr>
            <a:r>
              <a:rPr lang="en-US" b="1" i="0" dirty="0" smtClean="0">
                <a:solidFill>
                  <a:schemeClr val="tx1"/>
                </a:solidFill>
              </a:rPr>
              <a:t>Step 3: </a:t>
            </a:r>
            <a:r>
              <a:rPr lang="en-US" i="0" dirty="0" smtClean="0">
                <a:solidFill>
                  <a:schemeClr val="tx1"/>
                </a:solidFill>
              </a:rPr>
              <a:t>For </a:t>
            </a:r>
            <a:r>
              <a:rPr lang="en-US" i="1" dirty="0" smtClean="0">
                <a:solidFill>
                  <a:srgbClr val="0000FF"/>
                </a:solidFill>
              </a:rPr>
              <a:t>y</a:t>
            </a:r>
            <a:r>
              <a:rPr lang="en-US" dirty="0" smtClean="0">
                <a:solidFill>
                  <a:srgbClr val="0000FF"/>
                </a:solidFill>
              </a:rPr>
              <a:t> </a:t>
            </a:r>
            <a:r>
              <a:rPr lang="en-US" i="0" dirty="0" smtClean="0">
                <a:solidFill>
                  <a:srgbClr val="0000FF"/>
                </a:solidFill>
              </a:rPr>
              <a:t>&lt; −</a:t>
            </a:r>
            <a:r>
              <a:rPr lang="en-US" i="1" dirty="0" smtClean="0">
                <a:solidFill>
                  <a:srgbClr val="0000FF"/>
                </a:solidFill>
              </a:rPr>
              <a:t>x</a:t>
            </a:r>
            <a:r>
              <a:rPr lang="en-US" dirty="0" smtClean="0">
                <a:solidFill>
                  <a:srgbClr val="0000FF"/>
                </a:solidFill>
              </a:rPr>
              <a:t> </a:t>
            </a:r>
            <a:r>
              <a:rPr lang="en-US" i="0" dirty="0" smtClean="0">
                <a:solidFill>
                  <a:srgbClr val="0000FF"/>
                </a:solidFill>
              </a:rPr>
              <a:t>+ 4</a:t>
            </a:r>
            <a:r>
              <a:rPr lang="en-US" i="0" dirty="0" smtClean="0">
                <a:solidFill>
                  <a:schemeClr val="tx1"/>
                </a:solidFill>
              </a:rPr>
              <a:t>, the points are below but not on the line </a:t>
            </a:r>
            <a:r>
              <a:rPr lang="en-US" i="1" dirty="0" smtClean="0">
                <a:solidFill>
                  <a:srgbClr val="FF00FF"/>
                </a:solidFill>
              </a:rPr>
              <a:t>y</a:t>
            </a:r>
            <a:r>
              <a:rPr lang="en-US" dirty="0" smtClean="0">
                <a:solidFill>
                  <a:srgbClr val="FF00FF"/>
                </a:solidFill>
              </a:rPr>
              <a:t> </a:t>
            </a:r>
            <a:r>
              <a:rPr lang="en-US" i="0" dirty="0" smtClean="0">
                <a:solidFill>
                  <a:srgbClr val="FF00FF"/>
                </a:solidFill>
              </a:rPr>
              <a:t>= −</a:t>
            </a:r>
            <a:r>
              <a:rPr lang="en-US" i="1" dirty="0" smtClean="0">
                <a:solidFill>
                  <a:srgbClr val="FF00FF"/>
                </a:solidFill>
              </a:rPr>
              <a:t>x</a:t>
            </a:r>
            <a:r>
              <a:rPr lang="en-US" dirty="0" smtClean="0">
                <a:solidFill>
                  <a:srgbClr val="FF00FF"/>
                </a:solidFill>
              </a:rPr>
              <a:t> </a:t>
            </a:r>
            <a:r>
              <a:rPr lang="en-US" i="0" dirty="0" smtClean="0">
                <a:solidFill>
                  <a:srgbClr val="FF00FF"/>
                </a:solidFill>
              </a:rPr>
              <a:t>+ 4</a:t>
            </a:r>
            <a:r>
              <a:rPr lang="en-US" i="0" dirty="0" smtClean="0">
                <a:solidFill>
                  <a:schemeClr val="tx1"/>
                </a:solidFill>
              </a:rPr>
              <a:t>. </a:t>
            </a:r>
          </a:p>
        </p:txBody>
      </p:sp>
      <p:graphicFrame>
        <p:nvGraphicFramePr>
          <p:cNvPr id="1382405" name="Object 5"/>
          <p:cNvGraphicFramePr>
            <a:graphicFrameLocks noChangeAspect="1"/>
          </p:cNvGraphicFramePr>
          <p:nvPr/>
        </p:nvGraphicFramePr>
        <p:xfrm>
          <a:off x="3276600" y="1828800"/>
          <a:ext cx="1562100" cy="1028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2" name="Equation" r:id="rId3" imgW="1562040" imgH="1028520" progId="Equation.DSMT4">
                  <p:embed/>
                </p:oleObj>
              </mc:Choice>
              <mc:Fallback>
                <p:oleObj name="Equation" r:id="rId3" imgW="1562040" imgH="102852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1828800"/>
                        <a:ext cx="1562100" cy="1028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82406" name="Object 6"/>
          <p:cNvGraphicFramePr>
            <a:graphicFrameLocks noChangeAspect="1"/>
          </p:cNvGraphicFramePr>
          <p:nvPr/>
        </p:nvGraphicFramePr>
        <p:xfrm>
          <a:off x="5627688" y="2689578"/>
          <a:ext cx="1778000" cy="1028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3" name="Equation" r:id="rId5" imgW="1777680" imgH="1028520" progId="Equation.DSMT4">
                  <p:embed/>
                </p:oleObj>
              </mc:Choice>
              <mc:Fallback>
                <p:oleObj name="Equation" r:id="rId5" imgW="1777680" imgH="102852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27688" y="2689578"/>
                        <a:ext cx="1778000" cy="1028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4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4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4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4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4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342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smtClean="0">
                <a:solidFill>
                  <a:schemeClr val="accent1"/>
                </a:solidFill>
              </a:rPr>
              <a:t>Example 2: Solving a System of Linear Inequalities (cont.)</a:t>
            </a:r>
          </a:p>
        </p:txBody>
      </p:sp>
      <p:sp>
        <p:nvSpPr>
          <p:cNvPr id="1383427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>
              <a:lnSpc>
                <a:spcPct val="90000"/>
              </a:lnSpc>
              <a:buFont typeface="Courier New" pitchFamily="49" charset="0"/>
              <a:buNone/>
              <a:tabLst>
                <a:tab pos="339725" algn="l"/>
                <a:tab pos="2168525" algn="l"/>
              </a:tabLst>
            </a:pPr>
            <a:r>
              <a:rPr lang="en-US" b="1" i="0" dirty="0" smtClean="0">
                <a:solidFill>
                  <a:schemeClr val="tx1"/>
                </a:solidFill>
              </a:rPr>
              <a:t>Step 4: </a:t>
            </a:r>
            <a:r>
              <a:rPr lang="en-US" i="0" dirty="0" smtClean="0">
                <a:solidFill>
                  <a:schemeClr val="tx1"/>
                </a:solidFill>
              </a:rPr>
              <a:t>Shade only the region with points that satisfy both inequalities. </a:t>
            </a:r>
          </a:p>
          <a:p>
            <a:pPr marL="0" indent="0">
              <a:lnSpc>
                <a:spcPct val="90000"/>
              </a:lnSpc>
              <a:buFont typeface="Courier New" pitchFamily="49" charset="0"/>
              <a:buNone/>
              <a:tabLst>
                <a:tab pos="339725" algn="l"/>
                <a:tab pos="2168525" algn="l"/>
              </a:tabLst>
            </a:pPr>
            <a:r>
              <a:rPr lang="en-US" i="0" dirty="0" smtClean="0">
                <a:solidFill>
                  <a:schemeClr val="tx1"/>
                </a:solidFill>
              </a:rPr>
              <a:t>Note that the line </a:t>
            </a:r>
            <a:r>
              <a:rPr lang="en-US" i="1" dirty="0" smtClean="0">
                <a:solidFill>
                  <a:schemeClr val="tx1"/>
                </a:solidFill>
              </a:rPr>
              <a:t>y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i="0" dirty="0" smtClean="0">
                <a:solidFill>
                  <a:schemeClr val="tx1"/>
                </a:solidFill>
              </a:rPr>
              <a:t>= −</a:t>
            </a:r>
            <a:r>
              <a:rPr lang="en-US" i="1" dirty="0" smtClean="0">
                <a:solidFill>
                  <a:schemeClr val="tx1"/>
                </a:solidFill>
              </a:rPr>
              <a:t>x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i="0" dirty="0" smtClean="0">
                <a:solidFill>
                  <a:schemeClr val="tx1"/>
                </a:solidFill>
              </a:rPr>
              <a:t>+ 4 is dashed. </a:t>
            </a:r>
          </a:p>
          <a:p>
            <a:pPr marL="0" indent="0">
              <a:lnSpc>
                <a:spcPct val="90000"/>
              </a:lnSpc>
              <a:buFont typeface="Courier New" pitchFamily="49" charset="0"/>
              <a:buNone/>
              <a:tabLst>
                <a:tab pos="339725" algn="l"/>
                <a:tab pos="2168525" algn="l"/>
              </a:tabLst>
            </a:pPr>
            <a:r>
              <a:rPr lang="en-US" i="0" dirty="0" smtClean="0">
                <a:solidFill>
                  <a:schemeClr val="tx1"/>
                </a:solidFill>
              </a:rPr>
              <a:t>In this case, we test the point </a:t>
            </a:r>
            <a:r>
              <a:rPr lang="en-US" i="0" dirty="0" smtClean="0">
                <a:solidFill>
                  <a:srgbClr val="FF00FF"/>
                </a:solidFill>
              </a:rPr>
              <a:t>(0, 0).</a:t>
            </a:r>
            <a:r>
              <a:rPr lang="en-US" i="0" dirty="0" smtClean="0">
                <a:solidFill>
                  <a:schemeClr val="tx1"/>
                </a:solidFill>
              </a:rPr>
              <a:t> </a:t>
            </a:r>
          </a:p>
          <a:p>
            <a:pPr marL="0" indent="0">
              <a:buFont typeface="Courier New" pitchFamily="49" charset="0"/>
              <a:buNone/>
              <a:tabLst>
                <a:tab pos="339725" algn="l"/>
                <a:tab pos="2168525" algn="l"/>
              </a:tabLst>
            </a:pPr>
            <a:r>
              <a:rPr lang="en-US" i="0" dirty="0" smtClean="0">
                <a:solidFill>
                  <a:schemeClr val="tx1"/>
                </a:solidFill>
              </a:rPr>
              <a:t>	2 . </a:t>
            </a:r>
            <a:r>
              <a:rPr lang="en-US" i="0" dirty="0" smtClean="0">
                <a:solidFill>
                  <a:srgbClr val="FF00FF"/>
                </a:solidFill>
              </a:rPr>
              <a:t>0</a:t>
            </a:r>
            <a:r>
              <a:rPr lang="en-US" i="0" dirty="0" smtClean="0">
                <a:solidFill>
                  <a:srgbClr val="FF0000"/>
                </a:solidFill>
              </a:rPr>
              <a:t> </a:t>
            </a:r>
            <a:r>
              <a:rPr lang="en-US" i="0" dirty="0" smtClean="0">
                <a:solidFill>
                  <a:schemeClr val="tx1"/>
                </a:solidFill>
              </a:rPr>
              <a:t>+ </a:t>
            </a:r>
            <a:r>
              <a:rPr lang="en-US" i="0" dirty="0" smtClean="0">
                <a:solidFill>
                  <a:srgbClr val="FF00FF"/>
                </a:solidFill>
              </a:rPr>
              <a:t>0</a:t>
            </a:r>
            <a:r>
              <a:rPr lang="en-US" i="0" dirty="0" smtClean="0">
                <a:solidFill>
                  <a:schemeClr val="tx1"/>
                </a:solidFill>
              </a:rPr>
              <a:t> ≤ 6	</a:t>
            </a:r>
            <a:r>
              <a:rPr lang="en-US" sz="2000" i="0" dirty="0" smtClean="0">
                <a:solidFill>
                  <a:srgbClr val="008080"/>
                </a:solidFill>
              </a:rPr>
              <a:t>A true statement</a:t>
            </a:r>
            <a:r>
              <a:rPr lang="en-US" i="0" dirty="0" smtClean="0">
                <a:solidFill>
                  <a:schemeClr val="tx1"/>
                </a:solidFill>
              </a:rPr>
              <a:t> </a:t>
            </a:r>
          </a:p>
          <a:p>
            <a:pPr marL="0" indent="0">
              <a:buFont typeface="Courier New" pitchFamily="49" charset="0"/>
              <a:buNone/>
              <a:tabLst>
                <a:tab pos="339725" algn="l"/>
                <a:tab pos="2168525" algn="l"/>
              </a:tabLst>
            </a:pPr>
            <a:r>
              <a:rPr lang="en-US" i="0" dirty="0" smtClean="0">
                <a:solidFill>
                  <a:srgbClr val="FF0000"/>
                </a:solidFill>
              </a:rPr>
              <a:t>	</a:t>
            </a:r>
            <a:r>
              <a:rPr lang="en-US" i="0" dirty="0" smtClean="0">
                <a:solidFill>
                  <a:srgbClr val="FF00FF"/>
                </a:solidFill>
              </a:rPr>
              <a:t>0</a:t>
            </a:r>
            <a:r>
              <a:rPr lang="en-US" i="0" dirty="0" smtClean="0">
                <a:solidFill>
                  <a:schemeClr val="tx1"/>
                </a:solidFill>
              </a:rPr>
              <a:t> + </a:t>
            </a:r>
            <a:r>
              <a:rPr lang="en-US" i="0" dirty="0" smtClean="0">
                <a:solidFill>
                  <a:srgbClr val="FF00FF"/>
                </a:solidFill>
              </a:rPr>
              <a:t>0</a:t>
            </a:r>
            <a:r>
              <a:rPr lang="en-US" i="0" dirty="0" smtClean="0">
                <a:solidFill>
                  <a:schemeClr val="tx1"/>
                </a:solidFill>
              </a:rPr>
              <a:t> &lt; 4 	</a:t>
            </a:r>
            <a:r>
              <a:rPr lang="en-US" sz="2000" i="0" dirty="0" smtClean="0">
                <a:solidFill>
                  <a:srgbClr val="008080"/>
                </a:solidFill>
              </a:rPr>
              <a:t>A true statement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</a:p>
        </p:txBody>
      </p:sp>
      <p:pic>
        <p:nvPicPr>
          <p:cNvPr id="1383430" name="Picture 6" descr="IDA_Ch5-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800940" y="2743200"/>
            <a:ext cx="3033497" cy="2970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34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34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34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34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34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445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smtClean="0">
                <a:solidFill>
                  <a:schemeClr val="accent1"/>
                </a:solidFill>
              </a:rPr>
              <a:t>Example 3: Using a Graphing Calculator </a:t>
            </a:r>
            <a:br>
              <a:rPr lang="en-US" sz="3200" smtClean="0">
                <a:solidFill>
                  <a:schemeClr val="accent1"/>
                </a:solidFill>
              </a:rPr>
            </a:br>
            <a:r>
              <a:rPr lang="en-US" sz="3200" smtClean="0">
                <a:solidFill>
                  <a:schemeClr val="accent1"/>
                </a:solidFill>
              </a:rPr>
              <a:t>to Solve a System of Linear Inequalities</a:t>
            </a:r>
          </a:p>
        </p:txBody>
      </p:sp>
      <p:sp>
        <p:nvSpPr>
          <p:cNvPr id="1384451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>
              <a:buFont typeface="Courier New" pitchFamily="49" charset="0"/>
              <a:buNone/>
            </a:pPr>
            <a:r>
              <a:rPr lang="en-US" i="0" dirty="0" smtClean="0">
                <a:solidFill>
                  <a:schemeClr val="tx1"/>
                </a:solidFill>
              </a:rPr>
              <a:t>Use a TI-84 Plus graphing calculator to graph the following system of linear inequalities: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</a:p>
          <a:p>
            <a:pPr marL="0" indent="0">
              <a:buFont typeface="Courier New" pitchFamily="49" charset="0"/>
              <a:buNone/>
            </a:pPr>
            <a:endParaRPr lang="en-US" dirty="0" smtClean="0">
              <a:solidFill>
                <a:schemeClr val="tx1"/>
              </a:solidFill>
            </a:endParaRPr>
          </a:p>
          <a:p>
            <a:pPr marL="0" indent="0">
              <a:spcBef>
                <a:spcPct val="100000"/>
              </a:spcBef>
              <a:buFont typeface="Courier New" pitchFamily="49" charset="0"/>
              <a:buNone/>
            </a:pPr>
            <a:r>
              <a:rPr lang="en-US" b="1" i="0" dirty="0" smtClean="0">
                <a:solidFill>
                  <a:schemeClr val="tx1"/>
                </a:solidFill>
              </a:rPr>
              <a:t>Solution: </a:t>
            </a:r>
          </a:p>
          <a:p>
            <a:pPr marL="0" indent="0">
              <a:buFont typeface="Courier New" pitchFamily="49" charset="0"/>
              <a:buNone/>
            </a:pPr>
            <a:r>
              <a:rPr lang="en-US" b="1" i="0" dirty="0" smtClean="0">
                <a:solidFill>
                  <a:schemeClr val="tx1"/>
                </a:solidFill>
              </a:rPr>
              <a:t>Step 1: </a:t>
            </a:r>
            <a:r>
              <a:rPr lang="en-US" i="0" dirty="0" smtClean="0">
                <a:solidFill>
                  <a:schemeClr val="tx1"/>
                </a:solidFill>
              </a:rPr>
              <a:t>Solve each inequality for </a:t>
            </a:r>
            <a:r>
              <a:rPr lang="en-US" i="1" dirty="0" smtClean="0">
                <a:solidFill>
                  <a:schemeClr val="tx1"/>
                </a:solidFill>
              </a:rPr>
              <a:t>y</a:t>
            </a:r>
            <a:r>
              <a:rPr lang="en-US" dirty="0" smtClean="0">
                <a:solidFill>
                  <a:schemeClr val="tx1"/>
                </a:solidFill>
              </a:rPr>
              <a:t>:</a:t>
            </a:r>
          </a:p>
          <a:p>
            <a:pPr marL="0" indent="0">
              <a:buFont typeface="Courier New" pitchFamily="49" charset="0"/>
              <a:buNone/>
            </a:pPr>
            <a:endParaRPr lang="en-US" dirty="0" smtClean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r>
              <a:rPr lang="en-US" i="0" dirty="0" smtClean="0">
                <a:solidFill>
                  <a:schemeClr val="tx1"/>
                </a:solidFill>
              </a:rPr>
              <a:t>(</a:t>
            </a:r>
            <a:r>
              <a:rPr lang="en-US" b="1" i="0" dirty="0" smtClean="0">
                <a:solidFill>
                  <a:schemeClr val="tx1"/>
                </a:solidFill>
              </a:rPr>
              <a:t>Note: </a:t>
            </a:r>
            <a:r>
              <a:rPr lang="en-US" i="0" dirty="0" smtClean="0">
                <a:solidFill>
                  <a:schemeClr val="tx1"/>
                </a:solidFill>
              </a:rPr>
              <a:t>Solving </a:t>
            </a:r>
            <a:r>
              <a:rPr lang="en-US" i="0" dirty="0" smtClean="0">
                <a:solidFill>
                  <a:srgbClr val="0000FF"/>
                </a:solidFill>
              </a:rPr>
              <a:t>2</a:t>
            </a:r>
            <a:r>
              <a:rPr lang="en-US" i="1" dirty="0" smtClean="0">
                <a:solidFill>
                  <a:srgbClr val="0000FF"/>
                </a:solidFill>
              </a:rPr>
              <a:t>x</a:t>
            </a:r>
            <a:r>
              <a:rPr lang="en-US" dirty="0" smtClean="0">
                <a:solidFill>
                  <a:srgbClr val="0000FF"/>
                </a:solidFill>
              </a:rPr>
              <a:t> </a:t>
            </a:r>
            <a:r>
              <a:rPr lang="en-US" i="0" dirty="0" smtClean="0">
                <a:solidFill>
                  <a:srgbClr val="0000FF"/>
                </a:solidFill>
              </a:rPr>
              <a:t>− </a:t>
            </a:r>
            <a:r>
              <a:rPr lang="en-US" i="1" dirty="0" smtClean="0">
                <a:solidFill>
                  <a:srgbClr val="0000FF"/>
                </a:solidFill>
              </a:rPr>
              <a:t>y</a:t>
            </a:r>
            <a:r>
              <a:rPr lang="en-US" dirty="0" smtClean="0">
                <a:solidFill>
                  <a:srgbClr val="0000FF"/>
                </a:solidFill>
              </a:rPr>
              <a:t> </a:t>
            </a:r>
            <a:r>
              <a:rPr lang="en-US" i="0" dirty="0" smtClean="0">
                <a:solidFill>
                  <a:srgbClr val="0000FF"/>
                </a:solidFill>
              </a:rPr>
              <a:t>≤ 0</a:t>
            </a:r>
            <a:r>
              <a:rPr lang="en-US" i="0" dirty="0" smtClean="0">
                <a:solidFill>
                  <a:schemeClr val="tx1"/>
                </a:solidFill>
              </a:rPr>
              <a:t> for </a:t>
            </a:r>
            <a:r>
              <a:rPr lang="en-US" i="1" dirty="0" smtClean="0">
                <a:solidFill>
                  <a:schemeClr val="tx1"/>
                </a:solidFill>
              </a:rPr>
              <a:t>y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i="0" dirty="0" smtClean="0">
                <a:solidFill>
                  <a:schemeClr val="tx1"/>
                </a:solidFill>
              </a:rPr>
              <a:t>can be written as </a:t>
            </a:r>
            <a:r>
              <a:rPr lang="en-US" i="0" dirty="0" smtClean="0">
                <a:solidFill>
                  <a:srgbClr val="00007F"/>
                </a:solidFill>
              </a:rPr>
              <a:t>2</a:t>
            </a:r>
            <a:r>
              <a:rPr lang="en-US" i="1" dirty="0" smtClean="0">
                <a:solidFill>
                  <a:srgbClr val="00007F"/>
                </a:solidFill>
              </a:rPr>
              <a:t>x</a:t>
            </a:r>
            <a:r>
              <a:rPr lang="en-US" i="0" dirty="0" smtClean="0">
                <a:solidFill>
                  <a:srgbClr val="00007F"/>
                </a:solidFill>
              </a:rPr>
              <a:t> ≤ </a:t>
            </a:r>
            <a:r>
              <a:rPr lang="en-US" i="1" dirty="0" smtClean="0">
                <a:solidFill>
                  <a:srgbClr val="00007F"/>
                </a:solidFill>
              </a:rPr>
              <a:t>y</a:t>
            </a:r>
            <a:r>
              <a:rPr lang="en-US" i="0" dirty="0" smtClean="0">
                <a:solidFill>
                  <a:schemeClr val="tx1"/>
                </a:solidFill>
              </a:rPr>
              <a:t> and then as </a:t>
            </a:r>
            <a:r>
              <a:rPr lang="en-US" i="1" dirty="0" smtClean="0">
                <a:solidFill>
                  <a:srgbClr val="00007F"/>
                </a:solidFill>
              </a:rPr>
              <a:t>y</a:t>
            </a:r>
            <a:r>
              <a:rPr lang="en-US" dirty="0" smtClean="0">
                <a:solidFill>
                  <a:srgbClr val="00007F"/>
                </a:solidFill>
              </a:rPr>
              <a:t> </a:t>
            </a:r>
            <a:r>
              <a:rPr lang="en-US" i="0" dirty="0" smtClean="0">
                <a:solidFill>
                  <a:srgbClr val="00007F"/>
                </a:solidFill>
              </a:rPr>
              <a:t>≥ 2</a:t>
            </a:r>
            <a:r>
              <a:rPr lang="en-US" i="1" dirty="0" smtClean="0">
                <a:solidFill>
                  <a:srgbClr val="00007F"/>
                </a:solidFill>
              </a:rPr>
              <a:t>x</a:t>
            </a:r>
            <a:r>
              <a:rPr lang="en-US" i="0" dirty="0" smtClean="0">
                <a:solidFill>
                  <a:schemeClr val="tx1"/>
                </a:solidFill>
              </a:rPr>
              <a:t>.)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</a:p>
          <a:p>
            <a:pPr marL="0" indent="0">
              <a:buFont typeface="Courier New" pitchFamily="49" charset="0"/>
              <a:buNone/>
            </a:pPr>
            <a:endParaRPr lang="en-US" dirty="0" smtClean="0">
              <a:solidFill>
                <a:schemeClr val="tx1"/>
              </a:solidFill>
            </a:endParaRPr>
          </a:p>
        </p:txBody>
      </p:sp>
      <p:graphicFrame>
        <p:nvGraphicFramePr>
          <p:cNvPr id="1384452" name="Object 4"/>
          <p:cNvGraphicFramePr>
            <a:graphicFrameLocks noChangeAspect="1"/>
          </p:cNvGraphicFramePr>
          <p:nvPr/>
        </p:nvGraphicFramePr>
        <p:xfrm>
          <a:off x="3200400" y="2209800"/>
          <a:ext cx="1574800" cy="1028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6" name="Equation" r:id="rId3" imgW="1574640" imgH="1028520" progId="Equation.DSMT4">
                  <p:embed/>
                </p:oleObj>
              </mc:Choice>
              <mc:Fallback>
                <p:oleObj name="Equation" r:id="rId3" imgW="1574640" imgH="102852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0400" y="2209800"/>
                        <a:ext cx="1574800" cy="1028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84453" name="Object 5"/>
          <p:cNvGraphicFramePr>
            <a:graphicFrameLocks noChangeAspect="1"/>
          </p:cNvGraphicFramePr>
          <p:nvPr/>
        </p:nvGraphicFramePr>
        <p:xfrm>
          <a:off x="5615448" y="3383844"/>
          <a:ext cx="1790700" cy="1028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7" name="Equation" r:id="rId5" imgW="1790640" imgH="1028520" progId="Equation.DSMT4">
                  <p:embed/>
                </p:oleObj>
              </mc:Choice>
              <mc:Fallback>
                <p:oleObj name="Equation" r:id="rId5" imgW="1790640" imgH="102852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15448" y="3383844"/>
                        <a:ext cx="1790700" cy="1028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44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44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44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44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752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smtClean="0">
                <a:solidFill>
                  <a:schemeClr val="accent1"/>
                </a:solidFill>
              </a:rPr>
              <a:t>Example 3: Using a Graphing Calculator </a:t>
            </a:r>
            <a:br>
              <a:rPr lang="en-US" sz="3200" smtClean="0">
                <a:solidFill>
                  <a:schemeClr val="accent1"/>
                </a:solidFill>
              </a:rPr>
            </a:br>
            <a:r>
              <a:rPr lang="en-US" sz="3200" smtClean="0">
                <a:solidFill>
                  <a:schemeClr val="accent1"/>
                </a:solidFill>
              </a:rPr>
              <a:t>to Solve a System of Linear Inequalities</a:t>
            </a:r>
          </a:p>
        </p:txBody>
      </p:sp>
      <p:sp>
        <p:nvSpPr>
          <p:cNvPr id="1387523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>
              <a:buFont typeface="Courier New" pitchFamily="49" charset="0"/>
              <a:buNone/>
            </a:pPr>
            <a:r>
              <a:rPr lang="en-US" b="1" i="0" smtClean="0">
                <a:solidFill>
                  <a:schemeClr val="tx1"/>
                </a:solidFill>
              </a:rPr>
              <a:t>Steps 2 and 3: </a:t>
            </a:r>
            <a:r>
              <a:rPr lang="en-US" i="0" smtClean="0">
                <a:solidFill>
                  <a:schemeClr val="tx1"/>
                </a:solidFill>
              </a:rPr>
              <a:t>Press the             key and enter both functions and the corresponding symbols as they appear here:</a:t>
            </a:r>
          </a:p>
        </p:txBody>
      </p:sp>
      <p:pic>
        <p:nvPicPr>
          <p:cNvPr id="1387526" name="Picture 6" descr="y-equal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092222" y="1447800"/>
            <a:ext cx="895350" cy="28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87527" name="Picture 7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895600" y="2590800"/>
            <a:ext cx="3255963" cy="2706688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75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53</TotalTime>
  <Words>384</Words>
  <Application>Microsoft Office PowerPoint</Application>
  <PresentationFormat>On-screen Show (4:3)</PresentationFormat>
  <Paragraphs>47</Paragraphs>
  <Slides>10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Calibri</vt:lpstr>
      <vt:lpstr>Courier New</vt:lpstr>
      <vt:lpstr>Arial</vt:lpstr>
      <vt:lpstr>Office Theme</vt:lpstr>
      <vt:lpstr>Equation</vt:lpstr>
      <vt:lpstr>Section 5.6</vt:lpstr>
      <vt:lpstr>Objectives</vt:lpstr>
      <vt:lpstr>Solving a System of Linear Inequalities</vt:lpstr>
      <vt:lpstr>Example 1: Solving a System of Linear Inequalities </vt:lpstr>
      <vt:lpstr>Example 1: Solving a System of Linear Inequalities (cont.)</vt:lpstr>
      <vt:lpstr>Example 2: Solving a System of Linear Inequalities</vt:lpstr>
      <vt:lpstr>Example 2: Solving a System of Linear Inequalities (cont.)</vt:lpstr>
      <vt:lpstr>Example 3: Using a Graphing Calculator  to Solve a System of Linear Inequalities</vt:lpstr>
      <vt:lpstr>Example 3: Using a Graphing Calculator  to Solve a System of Linear Inequalities</vt:lpstr>
      <vt:lpstr>Example 3: Using a Graphing Calculator  to Solve a System of Linear Inequalities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Introductory Algebra</dc:title>
  <dc:creator>Hawkes Learning Systems</dc:creator>
  <cp:lastModifiedBy>ashish.samudre</cp:lastModifiedBy>
  <cp:revision>30</cp:revision>
  <dcterms:created xsi:type="dcterms:W3CDTF">2013-04-26T14:43:13Z</dcterms:created>
  <dcterms:modified xsi:type="dcterms:W3CDTF">2017-08-02T11:56:01Z</dcterms:modified>
</cp:coreProperties>
</file>