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5" Type="http://schemas.openxmlformats.org/officeDocument/2006/relationships/image" Target="../media/image101.wmf"/><Relationship Id="rId10" Type="http://schemas.openxmlformats.org/officeDocument/2006/relationships/image" Target="../media/image106.wmf"/><Relationship Id="rId4" Type="http://schemas.openxmlformats.org/officeDocument/2006/relationships/image" Target="../media/image100.wmf"/><Relationship Id="rId9" Type="http://schemas.openxmlformats.org/officeDocument/2006/relationships/image" Target="../media/image10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image" Target="../media/image114.wmf"/><Relationship Id="rId7" Type="http://schemas.openxmlformats.org/officeDocument/2006/relationships/image" Target="../media/image118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11" Type="http://schemas.openxmlformats.org/officeDocument/2006/relationships/image" Target="../media/image122.wmf"/><Relationship Id="rId5" Type="http://schemas.openxmlformats.org/officeDocument/2006/relationships/image" Target="../media/image116.wmf"/><Relationship Id="rId10" Type="http://schemas.openxmlformats.org/officeDocument/2006/relationships/image" Target="../media/image121.wmf"/><Relationship Id="rId4" Type="http://schemas.openxmlformats.org/officeDocument/2006/relationships/image" Target="../media/image115.wmf"/><Relationship Id="rId9" Type="http://schemas.openxmlformats.org/officeDocument/2006/relationships/image" Target="../media/image12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7" Type="http://schemas.openxmlformats.org/officeDocument/2006/relationships/image" Target="../media/image129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6" Type="http://schemas.openxmlformats.org/officeDocument/2006/relationships/image" Target="../media/image128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5" Type="http://schemas.openxmlformats.org/officeDocument/2006/relationships/image" Target="../media/image134.wmf"/><Relationship Id="rId4" Type="http://schemas.openxmlformats.org/officeDocument/2006/relationships/image" Target="../media/image13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wmf"/><Relationship Id="rId7" Type="http://schemas.openxmlformats.org/officeDocument/2006/relationships/image" Target="../media/image142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6" Type="http://schemas.openxmlformats.org/officeDocument/2006/relationships/image" Target="../media/image141.wmf"/><Relationship Id="rId5" Type="http://schemas.openxmlformats.org/officeDocument/2006/relationships/image" Target="../media/image140.wmf"/><Relationship Id="rId4" Type="http://schemas.openxmlformats.org/officeDocument/2006/relationships/image" Target="../media/image13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4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17" Type="http://schemas.openxmlformats.org/officeDocument/2006/relationships/image" Target="../media/image30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20" Type="http://schemas.openxmlformats.org/officeDocument/2006/relationships/image" Target="../media/image33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10" Type="http://schemas.openxmlformats.org/officeDocument/2006/relationships/image" Target="../media/image23.wmf"/><Relationship Id="rId19" Type="http://schemas.openxmlformats.org/officeDocument/2006/relationships/image" Target="../media/image32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image" Target="../media/image64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2" Type="http://schemas.openxmlformats.org/officeDocument/2006/relationships/image" Target="../media/image53.wmf"/><Relationship Id="rId16" Type="http://schemas.openxmlformats.org/officeDocument/2006/relationships/image" Target="../media/image67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5" Type="http://schemas.openxmlformats.org/officeDocument/2006/relationships/image" Target="../media/image6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Relationship Id="rId14" Type="http://schemas.openxmlformats.org/officeDocument/2006/relationships/image" Target="../media/image6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9" Type="http://schemas.openxmlformats.org/officeDocument/2006/relationships/image" Target="../media/image7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68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1195D-DA3E-4CF1-8339-A549332BCEBE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707E3-B6E6-466E-AFAF-17E73794F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99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34" Type="http://schemas.openxmlformats.org/officeDocument/2006/relationships/image" Target="../media/image67.wmf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3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29" Type="http://schemas.openxmlformats.org/officeDocument/2006/relationships/oleObject" Target="../embeddings/oleObject64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62.wmf"/><Relationship Id="rId32" Type="http://schemas.openxmlformats.org/officeDocument/2006/relationships/image" Target="../media/image66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64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31" Type="http://schemas.openxmlformats.org/officeDocument/2006/relationships/oleObject" Target="../embeddings/oleObject65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Relationship Id="rId27" Type="http://schemas.openxmlformats.org/officeDocument/2006/relationships/oleObject" Target="../embeddings/oleObject63.bin"/><Relationship Id="rId30" Type="http://schemas.openxmlformats.org/officeDocument/2006/relationships/image" Target="../media/image65.wmf"/><Relationship Id="rId8" Type="http://schemas.openxmlformats.org/officeDocument/2006/relationships/image" Target="../media/image5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6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3.wmf"/><Relationship Id="rId18" Type="http://schemas.openxmlformats.org/officeDocument/2006/relationships/oleObject" Target="../embeddings/oleObject76.bin"/><Relationship Id="rId3" Type="http://schemas.openxmlformats.org/officeDocument/2006/relationships/oleObject" Target="../embeddings/oleObject68.bin"/><Relationship Id="rId21" Type="http://schemas.openxmlformats.org/officeDocument/2006/relationships/image" Target="../media/image77.wmf"/><Relationship Id="rId7" Type="http://schemas.openxmlformats.org/officeDocument/2006/relationships/oleObject" Target="../embeddings/oleObject70.bin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5.bin"/><Relationship Id="rId20" Type="http://schemas.openxmlformats.org/officeDocument/2006/relationships/oleObject" Target="../embeddings/oleObject77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70.wmf"/><Relationship Id="rId11" Type="http://schemas.openxmlformats.org/officeDocument/2006/relationships/image" Target="../media/image72.wmf"/><Relationship Id="rId5" Type="http://schemas.openxmlformats.org/officeDocument/2006/relationships/oleObject" Target="../embeddings/oleObject69.bin"/><Relationship Id="rId15" Type="http://schemas.openxmlformats.org/officeDocument/2006/relationships/image" Target="../media/image74.wmf"/><Relationship Id="rId10" Type="http://schemas.openxmlformats.org/officeDocument/2006/relationships/oleObject" Target="../embeddings/oleObject72.bin"/><Relationship Id="rId19" Type="http://schemas.openxmlformats.org/officeDocument/2006/relationships/image" Target="../media/image76.wmf"/><Relationship Id="rId4" Type="http://schemas.openxmlformats.org/officeDocument/2006/relationships/image" Target="../media/image69.wmf"/><Relationship Id="rId9" Type="http://schemas.openxmlformats.org/officeDocument/2006/relationships/image" Target="../media/image71.wmf"/><Relationship Id="rId14" Type="http://schemas.openxmlformats.org/officeDocument/2006/relationships/oleObject" Target="../embeddings/oleObject7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95.bin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9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101.wmf"/><Relationship Id="rId18" Type="http://schemas.openxmlformats.org/officeDocument/2006/relationships/oleObject" Target="../embeddings/oleObject105.bin"/><Relationship Id="rId3" Type="http://schemas.openxmlformats.org/officeDocument/2006/relationships/oleObject" Target="../embeddings/oleObject97.bin"/><Relationship Id="rId21" Type="http://schemas.openxmlformats.org/officeDocument/2006/relationships/image" Target="../media/image105.wmf"/><Relationship Id="rId7" Type="http://schemas.openxmlformats.org/officeDocument/2006/relationships/oleObject" Target="../embeddings/oleObject99.bin"/><Relationship Id="rId12" Type="http://schemas.openxmlformats.org/officeDocument/2006/relationships/oleObject" Target="../embeddings/oleObject102.bin"/><Relationship Id="rId17" Type="http://schemas.openxmlformats.org/officeDocument/2006/relationships/image" Target="../media/image10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6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8.wmf"/><Relationship Id="rId11" Type="http://schemas.openxmlformats.org/officeDocument/2006/relationships/image" Target="../media/image100.wmf"/><Relationship Id="rId5" Type="http://schemas.openxmlformats.org/officeDocument/2006/relationships/oleObject" Target="../embeddings/oleObject98.bin"/><Relationship Id="rId15" Type="http://schemas.openxmlformats.org/officeDocument/2006/relationships/image" Target="../media/image102.wmf"/><Relationship Id="rId23" Type="http://schemas.openxmlformats.org/officeDocument/2006/relationships/image" Target="../media/image106.wmf"/><Relationship Id="rId10" Type="http://schemas.openxmlformats.org/officeDocument/2006/relationships/oleObject" Target="../embeddings/oleObject101.bin"/><Relationship Id="rId19" Type="http://schemas.openxmlformats.org/officeDocument/2006/relationships/image" Target="../media/image104.wmf"/><Relationship Id="rId4" Type="http://schemas.openxmlformats.org/officeDocument/2006/relationships/image" Target="../media/image97.wmf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03.bin"/><Relationship Id="rId22" Type="http://schemas.openxmlformats.org/officeDocument/2006/relationships/oleObject" Target="../embeddings/oleObject10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2.bin"/><Relationship Id="rId5" Type="http://schemas.openxmlformats.org/officeDocument/2006/relationships/oleObject" Target="../embeddings/oleObject109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1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16.wmf"/><Relationship Id="rId18" Type="http://schemas.openxmlformats.org/officeDocument/2006/relationships/oleObject" Target="../embeddings/oleObject121.bin"/><Relationship Id="rId3" Type="http://schemas.openxmlformats.org/officeDocument/2006/relationships/oleObject" Target="../embeddings/oleObject113.bin"/><Relationship Id="rId21" Type="http://schemas.openxmlformats.org/officeDocument/2006/relationships/image" Target="../media/image120.wmf"/><Relationship Id="rId7" Type="http://schemas.openxmlformats.org/officeDocument/2006/relationships/oleObject" Target="../embeddings/oleObject115.bin"/><Relationship Id="rId12" Type="http://schemas.openxmlformats.org/officeDocument/2006/relationships/oleObject" Target="../embeddings/oleObject118.bin"/><Relationship Id="rId17" Type="http://schemas.openxmlformats.org/officeDocument/2006/relationships/image" Target="../media/image118.wmf"/><Relationship Id="rId25" Type="http://schemas.openxmlformats.org/officeDocument/2006/relationships/image" Target="../media/image1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0.bin"/><Relationship Id="rId20" Type="http://schemas.openxmlformats.org/officeDocument/2006/relationships/oleObject" Target="../embeddings/oleObject122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3.wmf"/><Relationship Id="rId11" Type="http://schemas.openxmlformats.org/officeDocument/2006/relationships/image" Target="../media/image115.wmf"/><Relationship Id="rId24" Type="http://schemas.openxmlformats.org/officeDocument/2006/relationships/oleObject" Target="../embeddings/oleObject124.bin"/><Relationship Id="rId5" Type="http://schemas.openxmlformats.org/officeDocument/2006/relationships/oleObject" Target="../embeddings/oleObject114.bin"/><Relationship Id="rId15" Type="http://schemas.openxmlformats.org/officeDocument/2006/relationships/image" Target="../media/image117.wmf"/><Relationship Id="rId23" Type="http://schemas.openxmlformats.org/officeDocument/2006/relationships/image" Target="../media/image121.wmf"/><Relationship Id="rId10" Type="http://schemas.openxmlformats.org/officeDocument/2006/relationships/oleObject" Target="../embeddings/oleObject117.bin"/><Relationship Id="rId19" Type="http://schemas.openxmlformats.org/officeDocument/2006/relationships/image" Target="../media/image119.wmf"/><Relationship Id="rId4" Type="http://schemas.openxmlformats.org/officeDocument/2006/relationships/image" Target="../media/image112.wmf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19.bin"/><Relationship Id="rId22" Type="http://schemas.openxmlformats.org/officeDocument/2006/relationships/oleObject" Target="../embeddings/oleObject123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oleObject" Target="../embeddings/oleObject130.bin"/><Relationship Id="rId3" Type="http://schemas.openxmlformats.org/officeDocument/2006/relationships/oleObject" Target="../embeddings/oleObject125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10" Type="http://schemas.openxmlformats.org/officeDocument/2006/relationships/image" Target="../media/image126.wmf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2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37.bin"/><Relationship Id="rId3" Type="http://schemas.openxmlformats.org/officeDocument/2006/relationships/oleObject" Target="../embeddings/oleObject132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6.bin"/><Relationship Id="rId5" Type="http://schemas.openxmlformats.org/officeDocument/2006/relationships/oleObject" Target="../embeddings/oleObject133.bin"/><Relationship Id="rId10" Type="http://schemas.openxmlformats.org/officeDocument/2006/relationships/image" Target="../media/image133.wmf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35.bin"/><Relationship Id="rId14" Type="http://schemas.openxmlformats.org/officeDocument/2006/relationships/image" Target="../media/image13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13" Type="http://schemas.openxmlformats.org/officeDocument/2006/relationships/oleObject" Target="../embeddings/oleObject143.bin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12" Type="http://schemas.openxmlformats.org/officeDocument/2006/relationships/image" Target="../media/image1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42.bin"/><Relationship Id="rId5" Type="http://schemas.openxmlformats.org/officeDocument/2006/relationships/oleObject" Target="../embeddings/oleObject139.bin"/><Relationship Id="rId15" Type="http://schemas.openxmlformats.org/officeDocument/2006/relationships/oleObject" Target="../embeddings/oleObject144.bin"/><Relationship Id="rId10" Type="http://schemas.openxmlformats.org/officeDocument/2006/relationships/image" Target="../media/image139.wmf"/><Relationship Id="rId4" Type="http://schemas.openxmlformats.org/officeDocument/2006/relationships/image" Target="../media/image136.wmf"/><Relationship Id="rId9" Type="http://schemas.openxmlformats.org/officeDocument/2006/relationships/oleObject" Target="../embeddings/oleObject141.bin"/><Relationship Id="rId14" Type="http://schemas.openxmlformats.org/officeDocument/2006/relationships/image" Target="../media/image141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4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144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14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9" Type="http://schemas.openxmlformats.org/officeDocument/2006/relationships/oleObject" Target="../embeddings/oleObject31.bin"/><Relationship Id="rId21" Type="http://schemas.openxmlformats.org/officeDocument/2006/relationships/oleObject" Target="../embeddings/oleObject22.bin"/><Relationship Id="rId34" Type="http://schemas.openxmlformats.org/officeDocument/2006/relationships/image" Target="../media/image29.wmf"/><Relationship Id="rId42" Type="http://schemas.openxmlformats.org/officeDocument/2006/relationships/image" Target="../media/image33.wmf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26.bin"/><Relationship Id="rId41" Type="http://schemas.openxmlformats.org/officeDocument/2006/relationships/oleObject" Target="../embeddings/oleObject3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4.wmf"/><Relationship Id="rId32" Type="http://schemas.openxmlformats.org/officeDocument/2006/relationships/image" Target="../media/image28.wmf"/><Relationship Id="rId37" Type="http://schemas.openxmlformats.org/officeDocument/2006/relationships/oleObject" Target="../embeddings/oleObject30.bin"/><Relationship Id="rId40" Type="http://schemas.openxmlformats.org/officeDocument/2006/relationships/image" Target="../media/image32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6.wmf"/><Relationship Id="rId36" Type="http://schemas.openxmlformats.org/officeDocument/2006/relationships/image" Target="../media/image30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1.bin"/><Relationship Id="rId31" Type="http://schemas.openxmlformats.org/officeDocument/2006/relationships/oleObject" Target="../embeddings/oleObject27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25.bin"/><Relationship Id="rId30" Type="http://schemas.openxmlformats.org/officeDocument/2006/relationships/image" Target="../media/image27.wmf"/><Relationship Id="rId35" Type="http://schemas.openxmlformats.org/officeDocument/2006/relationships/oleObject" Target="../embeddings/oleObject29.bin"/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33" Type="http://schemas.openxmlformats.org/officeDocument/2006/relationships/oleObject" Target="../embeddings/oleObject28.bin"/><Relationship Id="rId38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Exponent 0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The Exponent 0</a:t>
            </a:r>
          </a:p>
          <a:p>
            <a:pPr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 nonzero real number, then</a:t>
            </a:r>
          </a:p>
          <a:p>
            <a:pPr algn="ctr">
              <a:buFont typeface="Courier New" pitchFamily="49" charset="0"/>
              <a:buNone/>
            </a:pP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baseline="30000" dirty="0" smtClean="0">
                <a:solidFill>
                  <a:srgbClr val="0000FF"/>
                </a:solidFill>
              </a:rPr>
              <a:t>0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 smtClean="0">
                <a:solidFill>
                  <a:srgbClr val="0000FF"/>
                </a:solidFill>
              </a:rPr>
              <a:t> 1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expression 0</a:t>
            </a:r>
            <a:r>
              <a:rPr lang="en-US" b="1" baseline="30000" dirty="0" smtClean="0">
                <a:solidFill>
                  <a:srgbClr val="C00000"/>
                </a:solidFill>
              </a:rPr>
              <a:t>0</a:t>
            </a:r>
            <a:r>
              <a:rPr lang="en-US" b="1" dirty="0" smtClean="0">
                <a:solidFill>
                  <a:srgbClr val="C00000"/>
                </a:solidFill>
              </a:rPr>
              <a:t> is undefined.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The Exponent 0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Simplify the following expressions using the rule for 0 as an exponent.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3622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3" imgW="952200" imgH="380880" progId="Equation.DSMT4">
                  <p:embed/>
                </p:oleObj>
              </mc:Choice>
              <mc:Fallback>
                <p:oleObj name="Equation" r:id="rId3" imgW="9522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296672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6672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057400" y="2933700"/>
          <a:ext cx="49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7" imgW="495000" imgH="380880" progId="Equation.DSMT4">
                  <p:embed/>
                </p:oleObj>
              </mc:Choice>
              <mc:Fallback>
                <p:oleObj name="Equation" r:id="rId7" imgW="495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933700"/>
                        <a:ext cx="49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90800" y="30099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9" imgW="457200" imgH="279360" progId="Equation.DSMT4">
                  <p:embed/>
                </p:oleObj>
              </mc:Choice>
              <mc:Fallback>
                <p:oleObj name="Equation" r:id="rId9" imgW="457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0099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30352" y="3583940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1" imgW="1282680" imgH="380880" progId="Equation.DSMT4">
                  <p:embed/>
                </p:oleObj>
              </mc:Choice>
              <mc:Fallback>
                <p:oleObj name="Equation" r:id="rId11" imgW="1282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83940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30352" y="418846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13" imgW="1358640" imgH="393480" progId="Equation.DSMT4">
                  <p:embed/>
                </p:oleObj>
              </mc:Choice>
              <mc:Fallback>
                <p:oleObj name="Equation" r:id="rId13" imgW="13586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8846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057400" y="4140200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5" imgW="825480" imgH="368280" progId="Equation.DSMT4">
                  <p:embed/>
                </p:oleObj>
              </mc:Choice>
              <mc:Fallback>
                <p:oleObj name="Equation" r:id="rId15" imgW="82548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40200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184694"/>
              </p:ext>
            </p:extLst>
          </p:nvPr>
        </p:nvGraphicFramePr>
        <p:xfrm>
          <a:off x="3054350" y="4140200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7" imgW="825480" imgH="368280" progId="Equation.DSMT4">
                  <p:embed/>
                </p:oleObj>
              </mc:Choice>
              <mc:Fallback>
                <p:oleObj name="Equation" r:id="rId17" imgW="82548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140200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038600" y="4140200"/>
          <a:ext cx="596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9" imgW="596880" imgH="368280" progId="Equation.DSMT4">
                  <p:embed/>
                </p:oleObj>
              </mc:Choice>
              <mc:Fallback>
                <p:oleObj name="Equation" r:id="rId19" imgW="59688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140200"/>
                        <a:ext cx="596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4800600" y="4127500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21" imgW="1269720" imgH="380880" progId="Equation.DSMT4">
                  <p:embed/>
                </p:oleObj>
              </mc:Choice>
              <mc:Fallback>
                <p:oleObj name="Equation" r:id="rId21" imgW="12697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27500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6172200" y="41402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23" imgW="914400" imgH="368280" progId="Equation.DSMT4">
                  <p:embed/>
                </p:oleObj>
              </mc:Choice>
              <mc:Fallback>
                <p:oleObj name="Equation" r:id="rId23" imgW="914400" imgH="368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140200"/>
                        <a:ext cx="914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7162800" y="4140200"/>
          <a:ext cx="596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25" imgW="596880" imgH="368280" progId="Equation.DSMT4">
                  <p:embed/>
                </p:oleObj>
              </mc:Choice>
              <mc:Fallback>
                <p:oleObj name="Equation" r:id="rId25" imgW="596880" imgH="3682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4140200"/>
                        <a:ext cx="596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530352" y="4805680"/>
          <a:ext cx="124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27" imgW="1244520" imgH="533160" progId="Equation.DSMT4">
                  <p:embed/>
                </p:oleObj>
              </mc:Choice>
              <mc:Fallback>
                <p:oleObj name="Equation" r:id="rId27" imgW="124452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05680"/>
                        <a:ext cx="124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530352" y="55626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29" imgW="1358640" imgH="393480" progId="Equation.DSMT4">
                  <p:embed/>
                </p:oleObj>
              </mc:Choice>
              <mc:Fallback>
                <p:oleObj name="Equation" r:id="rId29" imgW="1358640" imgH="393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5626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2057400" y="5448300"/>
          <a:ext cx="774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31" imgW="774360" imgH="533160" progId="Equation.DSMT4">
                  <p:embed/>
                </p:oleObj>
              </mc:Choice>
              <mc:Fallback>
                <p:oleObj name="Equation" r:id="rId31" imgW="774360" imgH="5331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448300"/>
                        <a:ext cx="774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2895600" y="5588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33" imgW="457200" imgH="279360" progId="Equation.DSMT4">
                  <p:embed/>
                </p:oleObj>
              </mc:Choice>
              <mc:Fallback>
                <p:oleObj name="Equation" r:id="rId33" imgW="4572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588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Quotient Rule</a:t>
            </a: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The Quotient Rule for Exponents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 nonzero real number and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are integers, then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In words, to divide two powers with the same base, keep the base and subtract the exponents. (Subtract the denominator exponent from the numerator exponent.)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848100" y="2705100"/>
          <a:ext cx="1447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1447560" imgH="876240" progId="Equation.DSMT4">
                  <p:embed/>
                </p:oleObj>
              </mc:Choice>
              <mc:Fallback>
                <p:oleObj name="Equation" r:id="rId3" imgW="144756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705100"/>
                        <a:ext cx="1447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4: The Quotient Rule for Exponents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Use the quotient rule for exponents to simplify the following expressions.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362200"/>
          <a:ext cx="863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863280" imgH="876240" progId="Equation.DSMT4">
                  <p:embed/>
                </p:oleObj>
              </mc:Choice>
              <mc:Fallback>
                <p:oleObj name="Equation" r:id="rId3" imgW="86328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863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4290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90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352" y="52578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7" imgW="1358640" imgH="393480" progId="Equation.DSMT4">
                  <p:embed/>
                </p:oleObj>
              </mc:Choice>
              <mc:Fallback>
                <p:oleObj name="Equation" r:id="rId7" imgW="13586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578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209800" y="3200400"/>
          <a:ext cx="419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8" imgW="419040" imgH="876240" progId="Equation.DSMT4">
                  <p:embed/>
                </p:oleObj>
              </mc:Choice>
              <mc:Fallback>
                <p:oleObj name="Equation" r:id="rId8" imgW="41904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200400"/>
                        <a:ext cx="419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755900" y="3441700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0" imgW="825480" imgH="368280" progId="Equation.DSMT4">
                  <p:embed/>
                </p:oleObj>
              </mc:Choice>
              <mc:Fallback>
                <p:oleObj name="Equation" r:id="rId10" imgW="8254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441700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57600" y="34544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2" imgW="609480" imgH="368280" progId="Equation.DSMT4">
                  <p:embed/>
                </p:oleObj>
              </mc:Choice>
              <mc:Fallback>
                <p:oleObj name="Equation" r:id="rId12" imgW="60948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4544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30352" y="4114800"/>
          <a:ext cx="863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4" imgW="863280" imgH="939600" progId="Equation.DSMT4">
                  <p:embed/>
                </p:oleObj>
              </mc:Choice>
              <mc:Fallback>
                <p:oleObj name="Equation" r:id="rId14" imgW="86328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14800"/>
                        <a:ext cx="863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209800" y="4953000"/>
          <a:ext cx="406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6" imgW="406080" imgH="939600" progId="Equation.DSMT4">
                  <p:embed/>
                </p:oleObj>
              </mc:Choice>
              <mc:Fallback>
                <p:oleObj name="Equation" r:id="rId16" imgW="406080" imgH="939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53000"/>
                        <a:ext cx="406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755900" y="5257800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8" imgW="825480" imgH="444240" progId="Equation.DSMT4">
                  <p:embed/>
                </p:oleObj>
              </mc:Choice>
              <mc:Fallback>
                <p:oleObj name="Equation" r:id="rId18" imgW="8254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5257800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657600" y="5257800"/>
          <a:ext cx="59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20" imgW="596880" imgH="444240" progId="Equation.DSMT4">
                  <p:embed/>
                </p:oleObj>
              </mc:Choice>
              <mc:Fallback>
                <p:oleObj name="Equation" r:id="rId20" imgW="59688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257800"/>
                        <a:ext cx="59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4: The Quotient Rule for Exponents (cont.)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724400" y="2438400"/>
            <a:ext cx="40386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how this example shows another way to justify the idea that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baseline="30000" dirty="0">
                <a:solidFill>
                  <a:srgbClr val="008080"/>
                </a:solidFill>
              </a:rPr>
              <a:t>0</a:t>
            </a:r>
            <a:r>
              <a:rPr lang="en-US" sz="2000" dirty="0">
                <a:solidFill>
                  <a:srgbClr val="008080"/>
                </a:solidFill>
              </a:rPr>
              <a:t> = 1. Since the numerator and denominator are the same and not 0, it makes sense that the fraction is equal to 1.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1280160"/>
          <a:ext cx="863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863280" imgH="876240" progId="Equation.DSMT4">
                  <p:embed/>
                </p:oleObj>
              </mc:Choice>
              <mc:Fallback>
                <p:oleObj name="Equation" r:id="rId3" imgW="86328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863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24384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057400" y="2146300"/>
          <a:ext cx="40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406080" imgH="876240" progId="Equation.DSMT4">
                  <p:embed/>
                </p:oleObj>
              </mc:Choice>
              <mc:Fallback>
                <p:oleObj name="Equation" r:id="rId7" imgW="4060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146300"/>
                        <a:ext cx="40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590800" y="2374900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825480" imgH="368280" progId="Equation.DSMT4">
                  <p:embed/>
                </p:oleObj>
              </mc:Choice>
              <mc:Fallback>
                <p:oleObj name="Equation" r:id="rId9" imgW="8254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74900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505200" y="23749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1" imgW="609480" imgH="368280" progId="Equation.DSMT4">
                  <p:embed/>
                </p:oleObj>
              </mc:Choice>
              <mc:Fallback>
                <p:oleObj name="Equation" r:id="rId11" imgW="6094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3749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191000" y="24511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3" imgW="457200" imgH="279360" progId="Equation.DSMT4">
                  <p:embed/>
                </p:oleObj>
              </mc:Choice>
              <mc:Fallback>
                <p:oleObj name="Equation" r:id="rId13" imgW="457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4511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5: Dividing Terms with Coefficients 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Use the Quotient Rule for exponents when simplifying the following expressions.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362200"/>
          <a:ext cx="129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1295280" imgH="876240" progId="Equation.DSMT4">
                  <p:embed/>
                </p:oleObj>
              </mc:Choice>
              <mc:Fallback>
                <p:oleObj name="Equation" r:id="rId3" imgW="129528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129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5052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133600" y="3213100"/>
          <a:ext cx="838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7" imgW="838080" imgH="876240" progId="Equation.DSMT4">
                  <p:embed/>
                </p:oleObj>
              </mc:Choice>
              <mc:Fallback>
                <p:oleObj name="Equation" r:id="rId7" imgW="8380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213100"/>
                        <a:ext cx="838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117850" y="3213100"/>
          <a:ext cx="1333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9" imgW="1333440" imgH="876240" progId="Equation.DSMT4">
                  <p:embed/>
                </p:oleObj>
              </mc:Choice>
              <mc:Fallback>
                <p:oleObj name="Equation" r:id="rId9" imgW="133344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3213100"/>
                        <a:ext cx="1333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117850" y="4222750"/>
          <a:ext cx="5257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1" imgW="5257800" imgH="774360" progId="Equation.DSMT4">
                  <p:embed/>
                </p:oleObj>
              </mc:Choice>
              <mc:Fallback>
                <p:oleObj name="Equation" r:id="rId11" imgW="5257800" imgH="774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4222750"/>
                        <a:ext cx="52578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117850" y="5200650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3" imgW="965160" imgH="380880" progId="Equation.DSMT4">
                  <p:embed/>
                </p:oleObj>
              </mc:Choice>
              <mc:Fallback>
                <p:oleObj name="Equation" r:id="rId13" imgW="9651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5200650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5: Dividing Terms with Coefficients  (cont.)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486400" y="35814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Again, note that the coefficients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are divided and the exponents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are subtracted.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162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" imgW="1625400" imgH="939600" progId="Equation.DSMT4">
                  <p:embed/>
                </p:oleObj>
              </mc:Choice>
              <mc:Fallback>
                <p:oleObj name="Equation" r:id="rId3" imgW="162540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62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3400" y="25908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908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057400" y="2286000"/>
          <a:ext cx="1168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7" imgW="1168200" imgH="939600" progId="Equation.DSMT4">
                  <p:embed/>
                </p:oleObj>
              </mc:Choice>
              <mc:Fallback>
                <p:oleObj name="Equation" r:id="rId7" imgW="116820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86000"/>
                        <a:ext cx="1168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352800" y="2286000"/>
          <a:ext cx="1892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9" imgW="1892160" imgH="939600" progId="Equation.DSMT4">
                  <p:embed/>
                </p:oleObj>
              </mc:Choice>
              <mc:Fallback>
                <p:oleObj name="Equation" r:id="rId9" imgW="189216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86000"/>
                        <a:ext cx="1892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352800" y="3581400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1" imgW="2145960" imgH="444240" progId="Equation.DSMT4">
                  <p:embed/>
                </p:oleObj>
              </mc:Choice>
              <mc:Fallback>
                <p:oleObj name="Equation" r:id="rId11" imgW="2145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81400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352800" y="4648200"/>
          <a:ext cx="124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3" imgW="1244520" imgH="444240" progId="Equation.DSMT4">
                  <p:embed/>
                </p:oleObj>
              </mc:Choice>
              <mc:Fallback>
                <p:oleObj name="Equation" r:id="rId13" imgW="12445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648200"/>
                        <a:ext cx="124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Exponents</a:t>
            </a:r>
          </a:p>
        </p:txBody>
      </p:sp>
      <p:sp>
        <p:nvSpPr>
          <p:cNvPr id="1331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Rule for Negative Exponents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 nonzero real number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an integer, then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In words, a negative exponent indicates the reciprocal of the expression.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3943350" y="2362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1257120" imgH="838080" progId="Equation.DSMT4">
                  <p:embed/>
                </p:oleObj>
              </mc:Choice>
              <mc:Fallback>
                <p:oleObj name="Equation" r:id="rId3" imgW="12571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2362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6: Negative Exponents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Use the rule for negative exponents to simplify each expression so that it contains only positive exponents.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4384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3" imgW="888840" imgH="380880" progId="Equation.DSMT4">
                  <p:embed/>
                </p:oleObj>
              </mc:Choice>
              <mc:Fallback>
                <p:oleObj name="Equation" r:id="rId3" imgW="8888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2004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30352" y="48006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7" imgW="1358640" imgH="393480" progId="Equation.DSMT4">
                  <p:embed/>
                </p:oleObj>
              </mc:Choice>
              <mc:Fallback>
                <p:oleObj name="Equation" r:id="rId7" imgW="13586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006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146300" y="3162300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8" imgW="431640" imgH="380880" progId="Equation.DSMT4">
                  <p:embed/>
                </p:oleObj>
              </mc:Choice>
              <mc:Fallback>
                <p:oleObj name="Equation" r:id="rId8" imgW="4316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162300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654300" y="2971800"/>
          <a:ext cx="66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10" imgW="660240" imgH="838080" progId="Equation.DSMT4">
                  <p:embed/>
                </p:oleObj>
              </mc:Choice>
              <mc:Fallback>
                <p:oleObj name="Equation" r:id="rId10" imgW="6602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971800"/>
                        <a:ext cx="66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3429000" y="2971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12" imgW="533160" imgH="838080" progId="Equation.DSMT4">
                  <p:embed/>
                </p:oleObj>
              </mc:Choice>
              <mc:Fallback>
                <p:oleObj name="Equation" r:id="rId12" imgW="533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718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4254500" y="3276600"/>
          <a:ext cx="397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14" imgW="3974760" imgH="279360" progId="Equation.DSMT4">
                  <p:embed/>
                </p:oleObj>
              </mc:Choice>
              <mc:Fallback>
                <p:oleObj name="Equation" r:id="rId14" imgW="39747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3276600"/>
                        <a:ext cx="397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530352" y="4267200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6" imgW="901440" imgH="380880" progId="Equation.DSMT4">
                  <p:embed/>
                </p:oleObj>
              </mc:Choice>
              <mc:Fallback>
                <p:oleObj name="Equation" r:id="rId16" imgW="90144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90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146300" y="4749800"/>
          <a:ext cx="444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18" imgW="444240" imgH="368280" progId="Equation.DSMT4">
                  <p:embed/>
                </p:oleObj>
              </mc:Choice>
              <mc:Fallback>
                <p:oleObj name="Equation" r:id="rId18" imgW="4442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49800"/>
                        <a:ext cx="444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2667000" y="45720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20" imgW="685800" imgH="838080" progId="Equation.DSMT4">
                  <p:embed/>
                </p:oleObj>
              </mc:Choice>
              <mc:Fallback>
                <p:oleObj name="Equation" r:id="rId20" imgW="6858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5720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4254500" y="4953000"/>
          <a:ext cx="397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22" imgW="3974760" imgH="279360" progId="Equation.DSMT4">
                  <p:embed/>
                </p:oleObj>
              </mc:Choice>
              <mc:Fallback>
                <p:oleObj name="Equation" r:id="rId22" imgW="397476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4953000"/>
                        <a:ext cx="397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6: Negative Exponents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Here we use the product rule first and then the rule for negative exponents.</a:t>
            </a:r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3" imgW="1396800" imgH="380880" progId="Equation.DSMT4">
                  <p:embed/>
                </p:oleObj>
              </mc:Choice>
              <mc:Fallback>
                <p:oleObj name="Equation" r:id="rId3" imgW="1396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029200" y="35560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5" imgW="685800" imgH="838080" progId="Equation.DSMT4">
                  <p:embed/>
                </p:oleObj>
              </mc:Choice>
              <mc:Fallback>
                <p:oleObj name="Equation" r:id="rId5" imgW="685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5560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191000" y="3740150"/>
          <a:ext cx="723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7" imgW="723600" imgH="368280" progId="Equation.DSMT4">
                  <p:embed/>
                </p:oleObj>
              </mc:Choice>
              <mc:Fallback>
                <p:oleObj name="Equation" r:id="rId7" imgW="7236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740150"/>
                        <a:ext cx="723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200400" y="3740150"/>
          <a:ext cx="96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9" imgW="965160" imgH="368280" progId="Equation.DSMT4">
                  <p:embed/>
                </p:oleObj>
              </mc:Choice>
              <mc:Fallback>
                <p:oleObj name="Equation" r:id="rId9" imgW="96516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40150"/>
                        <a:ext cx="96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209800" y="3740150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11" imgW="939600" imgH="368280" progId="Equation.DSMT4">
                  <p:embed/>
                </p:oleObj>
              </mc:Choice>
              <mc:Fallback>
                <p:oleObj name="Equation" r:id="rId11" imgW="93960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740150"/>
                        <a:ext cx="93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Simplify expressions by using properties of integer exponents.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Recognize which property of exponents is used to simplify an expression.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7: Combining the Rules of Exponents</a:t>
            </a:r>
          </a:p>
        </p:txBody>
      </p:sp>
      <p:sp>
        <p:nvSpPr>
          <p:cNvPr id="163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Use the rule for negative exponents to simplify each expression so that it contains only positive exponents. 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5437188" y="3124200"/>
            <a:ext cx="365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product rule with positive and negative exponents.</a:t>
            </a: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5437188" y="4791075"/>
            <a:ext cx="365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quotient rule with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positive and negative exponents.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2514600"/>
          <a:ext cx="138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3" imgW="1384200" imgH="380880" progId="Equation.DSMT4">
                  <p:embed/>
                </p:oleObj>
              </mc:Choice>
              <mc:Fallback>
                <p:oleObj name="Equation" r:id="rId3" imgW="13842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138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3400" y="31242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242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33400" y="47879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7" imgW="1358640" imgH="393480" progId="Equation.DSMT4">
                  <p:embed/>
                </p:oleObj>
              </mc:Choice>
              <mc:Fallback>
                <p:oleObj name="Equation" r:id="rId7" imgW="13586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879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2070100" y="3073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8" imgW="888840" imgH="368280" progId="Equation.DSMT4">
                  <p:embed/>
                </p:oleObj>
              </mc:Choice>
              <mc:Fallback>
                <p:oleObj name="Equation" r:id="rId8" imgW="8888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073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456754"/>
              </p:ext>
            </p:extLst>
          </p:nvPr>
        </p:nvGraphicFramePr>
        <p:xfrm>
          <a:off x="3136900" y="3073400"/>
          <a:ext cx="927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10" imgW="927000" imgH="368280" progId="Equation.DSMT4">
                  <p:embed/>
                </p:oleObj>
              </mc:Choice>
              <mc:Fallback>
                <p:oleObj name="Equation" r:id="rId10" imgW="9270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3073400"/>
                        <a:ext cx="927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4203700" y="3073400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12" imgW="583920" imgH="368280" progId="Equation.DSMT4">
                  <p:embed/>
                </p:oleObj>
              </mc:Choice>
              <mc:Fallback>
                <p:oleObj name="Equation" r:id="rId12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073400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4889500" y="31623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14" imgW="482400" imgH="291960" progId="Equation.DSMT4">
                  <p:embed/>
                </p:oleObj>
              </mc:Choice>
              <mc:Fallback>
                <p:oleObj name="Equation" r:id="rId14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1623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533400" y="3733800"/>
          <a:ext cx="1016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16" imgW="1015920" imgH="876240" progId="Equation.DSMT4">
                  <p:embed/>
                </p:oleObj>
              </mc:Choice>
              <mc:Fallback>
                <p:oleObj name="Equation" r:id="rId16" imgW="101592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3800"/>
                        <a:ext cx="1016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2070100" y="4495800"/>
          <a:ext cx="533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18" imgW="533160" imgH="876240" progId="Equation.DSMT4">
                  <p:embed/>
                </p:oleObj>
              </mc:Choice>
              <mc:Fallback>
                <p:oleObj name="Equation" r:id="rId18" imgW="533160" imgH="876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4495800"/>
                        <a:ext cx="533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2667000" y="472440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20" imgW="1079280" imgH="380880" progId="Equation.DSMT4">
                  <p:embed/>
                </p:oleObj>
              </mc:Choice>
              <mc:Fallback>
                <p:oleObj name="Equation" r:id="rId20" imgW="107928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3733800" y="4730750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22" imgW="825480" imgH="368280" progId="Equation.DSMT4">
                  <p:embed/>
                </p:oleObj>
              </mc:Choice>
              <mc:Fallback>
                <p:oleObj name="Equation" r:id="rId22" imgW="825480" imgH="368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30750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4724400" y="473075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24" imgW="609480" imgH="368280" progId="Equation.DSMT4">
                  <p:embed/>
                </p:oleObj>
              </mc:Choice>
              <mc:Fallback>
                <p:oleObj name="Equation" r:id="rId24" imgW="609480" imgH="3682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73075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7: Combining the Rules of Exponents (cont.)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029200" y="2362200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quotient rule </a:t>
            </a:r>
            <a:r>
              <a:rPr lang="en-US" sz="2000" dirty="0" smtClean="0">
                <a:solidFill>
                  <a:srgbClr val="008080"/>
                </a:solidFill>
              </a:rPr>
              <a:t>with positive </a:t>
            </a:r>
            <a:r>
              <a:rPr lang="en-US" sz="2000" dirty="0">
                <a:solidFill>
                  <a:srgbClr val="008080"/>
                </a:solidFill>
              </a:rPr>
              <a:t>and negative exponents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1155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3" imgW="1155600" imgH="876240" progId="Equation.DSMT4">
                  <p:embed/>
                </p:oleObj>
              </mc:Choice>
              <mc:Fallback>
                <p:oleObj name="Equation" r:id="rId3" imgW="11556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155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24384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159000" y="213360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7" imgW="698400" imgH="876240" progId="Equation.DSMT4">
                  <p:embed/>
                </p:oleObj>
              </mc:Choice>
              <mc:Fallback>
                <p:oleObj name="Equation" r:id="rId7" imgW="6984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13360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035300" y="2381250"/>
          <a:ext cx="135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9" imgW="1358640" imgH="380880" progId="Equation.DSMT4">
                  <p:embed/>
                </p:oleObj>
              </mc:Choice>
              <mc:Fallback>
                <p:oleObj name="Equation" r:id="rId9" imgW="13586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2381250"/>
                        <a:ext cx="135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035300" y="3341757"/>
          <a:ext cx="110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1" imgW="1104840" imgH="380880" progId="Equation.DSMT4">
                  <p:embed/>
                </p:oleObj>
              </mc:Choice>
              <mc:Fallback>
                <p:oleObj name="Equation" r:id="rId11" imgW="11048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3341757"/>
                        <a:ext cx="110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035300" y="4038600"/>
          <a:ext cx="87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3" imgW="876240" imgH="380880" progId="Equation.DSMT4">
                  <p:embed/>
                </p:oleObj>
              </mc:Choice>
              <mc:Fallback>
                <p:oleObj name="Equation" r:id="rId13" imgW="8762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038600"/>
                        <a:ext cx="87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035300" y="4724400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15" imgW="2145960" imgH="838080" progId="Equation.DSMT4">
                  <p:embed/>
                </p:oleObj>
              </mc:Choice>
              <mc:Fallback>
                <p:oleObj name="Equation" r:id="rId15" imgW="2145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724400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029200" y="3330714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the rule for negative exponents.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7: Combining the Rules of Exponents (cont.)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30352" y="1280160"/>
          <a:ext cx="1155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3" imgW="1155600" imgH="939600" progId="Equation.DSMT4">
                  <p:embed/>
                </p:oleObj>
              </mc:Choice>
              <mc:Fallback>
                <p:oleObj name="Equation" r:id="rId3" imgW="115560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155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533400" y="25908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908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032000" y="2286000"/>
          <a:ext cx="711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7" imgW="711000" imgH="939600" progId="Equation.DSMT4">
                  <p:embed/>
                </p:oleObj>
              </mc:Choice>
              <mc:Fallback>
                <p:oleObj name="Equation" r:id="rId7" imgW="71100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286000"/>
                        <a:ext cx="711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882900" y="2527300"/>
          <a:ext cx="6032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quation" r:id="rId9" imgW="6032160" imgH="457200" progId="Equation.DSMT4">
                  <p:embed/>
                </p:oleObj>
              </mc:Choice>
              <mc:Fallback>
                <p:oleObj name="Equation" r:id="rId9" imgW="6032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2527300"/>
                        <a:ext cx="6032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2882900" y="3289300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11" imgW="1028520" imgH="444240" progId="Equation.DSMT4">
                  <p:embed/>
                </p:oleObj>
              </mc:Choice>
              <mc:Fallback>
                <p:oleObj name="Equation" r:id="rId11" imgW="10285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289300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2882900" y="4051300"/>
          <a:ext cx="5575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Equation" r:id="rId13" imgW="5574960" imgH="939600" progId="Equation.DSMT4">
                  <p:embed/>
                </p:oleObj>
              </mc:Choice>
              <mc:Fallback>
                <p:oleObj name="Equation" r:id="rId13" imgW="557496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4051300"/>
                        <a:ext cx="5575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7: Combining the Rules of Exponents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3" imgW="1942920" imgH="876240" progId="Equation.DSMT4">
                  <p:embed/>
                </p:oleObj>
              </mc:Choice>
              <mc:Fallback>
                <p:oleObj name="Equation" r:id="rId3" imgW="194292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943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33400" y="24384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33400" y="2971800"/>
          <a:ext cx="1498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7" imgW="1498320" imgH="876240" progId="Equation.DSMT4">
                  <p:embed/>
                </p:oleObj>
              </mc:Choice>
              <mc:Fallback>
                <p:oleObj name="Equation" r:id="rId7" imgW="14983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1498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159000" y="2971800"/>
          <a:ext cx="4241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9" imgW="4241520" imgH="888840" progId="Equation.DSMT4">
                  <p:embed/>
                </p:oleObj>
              </mc:Choice>
              <mc:Fallback>
                <p:oleObj name="Equation" r:id="rId9" imgW="42415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971800"/>
                        <a:ext cx="4241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2159000" y="4030133"/>
          <a:ext cx="4305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11" imgW="4305240" imgH="431640" progId="Equation.DSMT4">
                  <p:embed/>
                </p:oleObj>
              </mc:Choice>
              <mc:Fallback>
                <p:oleObj name="Equation" r:id="rId11" imgW="430524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030133"/>
                        <a:ext cx="4305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159000" y="4631266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13" imgW="1041120" imgH="380880" progId="Equation.DSMT4">
                  <p:embed/>
                </p:oleObj>
              </mc:Choice>
              <mc:Fallback>
                <p:oleObj name="Equation" r:id="rId13" imgW="10411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31266"/>
                        <a:ext cx="104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2159000" y="5181600"/>
          <a:ext cx="584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15" imgW="5841720" imgH="838080" progId="Equation.DSMT4">
                  <p:embed/>
                </p:oleObj>
              </mc:Choice>
              <mc:Fallback>
                <p:oleObj name="Equation" r:id="rId15" imgW="58417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5181600"/>
                        <a:ext cx="584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Exponents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Special Note about Using the Quotient Rule: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Regardless of the size of the exponents or whether they are positive or negative, the following single subtraction rule can be used with the quotient rule.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(numerator exponent </a:t>
            </a:r>
            <a:r>
              <a:rPr lang="en-US" b="1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b="1" dirty="0" smtClean="0">
                <a:solidFill>
                  <a:srgbClr val="000000"/>
                </a:solidFill>
              </a:rPr>
              <a:t> denominator exponent)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This subtraction will always lead to the correct answer.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Exponents</a:t>
            </a:r>
          </a:p>
        </p:txBody>
      </p:sp>
      <p:sp>
        <p:nvSpPr>
          <p:cNvPr id="2048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Summary of the Rules for Exponents</a:t>
            </a:r>
          </a:p>
          <a:p>
            <a:pPr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For any nonzero real number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integers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30352" y="2438400"/>
          <a:ext cx="5270500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3" imgW="5270400" imgH="3213000" progId="Equation.DSMT4">
                  <p:embed/>
                </p:oleObj>
              </mc:Choice>
              <mc:Fallback>
                <p:oleObj name="Equation" r:id="rId3" imgW="5270400" imgH="3213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5270500" cy="321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2150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Simplify each expression. </a:t>
            </a: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30352" y="1828800"/>
          <a:ext cx="789940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3" imgW="7899120" imgH="1930320" progId="Equation.DSMT4">
                  <p:embed/>
                </p:oleObj>
              </mc:Choice>
              <mc:Fallback>
                <p:oleObj name="Equation" r:id="rId3" imgW="7899120" imgH="1930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28800"/>
                        <a:ext cx="7899400" cy="193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530352" y="1280160"/>
          <a:ext cx="64135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3" imgW="6413400" imgH="1384200" progId="Equation.DSMT4">
                  <p:embed/>
                </p:oleObj>
              </mc:Choice>
              <mc:Fallback>
                <p:oleObj name="Equation" r:id="rId3" imgW="6413400" imgH="1384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6413500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 Product Rule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The Product Rule for Exponents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 nonzero real number and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are integers, then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In words, to multiply two powers with the same base, keep the base and add the exponents.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587750" y="2654300"/>
          <a:ext cx="1968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968480" imgH="393480" progId="Equation.DSMT4">
                  <p:embed/>
                </p:oleObj>
              </mc:Choice>
              <mc:Fallback>
                <p:oleObj name="Equation" r:id="rId3" imgW="19684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0" y="2654300"/>
                        <a:ext cx="1968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Product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0741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200"/>
              </a:spcBef>
              <a:buFont typeface="Courier New" pitchFamily="49" charset="0"/>
              <a:buNone/>
              <a:tabLst>
                <a:tab pos="36576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ts val="200"/>
              </a:spcBef>
              <a:buFont typeface="Courier New" pitchFamily="49" charset="0"/>
              <a:buNone/>
              <a:tabLst>
                <a:tab pos="36576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Remember (see Section R.1) about the </a:t>
            </a:r>
            <a:r>
              <a:rPr lang="en-US" b="1" dirty="0" smtClean="0">
                <a:solidFill>
                  <a:srgbClr val="C00000"/>
                </a:solidFill>
              </a:rPr>
              <a:t>exponent 1</a:t>
            </a:r>
            <a:r>
              <a:rPr lang="en-US" b="1" dirty="0" smtClean="0">
                <a:solidFill>
                  <a:srgbClr val="000000"/>
                </a:solidFill>
              </a:rPr>
              <a:t>. </a:t>
            </a:r>
            <a:r>
              <a:rPr lang="en-US" dirty="0" smtClean="0">
                <a:solidFill>
                  <a:srgbClr val="000000"/>
                </a:solidFill>
              </a:rPr>
              <a:t>If a variable or constant has no exponent written, the exponent is understood to be 1. </a:t>
            </a:r>
          </a:p>
          <a:p>
            <a:pPr>
              <a:spcBef>
                <a:spcPts val="200"/>
              </a:spcBef>
              <a:buFont typeface="Courier New" pitchFamily="49" charset="0"/>
              <a:buNone/>
              <a:tabLst>
                <a:tab pos="36576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For example,	</a:t>
            </a:r>
          </a:p>
          <a:p>
            <a:pPr>
              <a:spcBef>
                <a:spcPts val="200"/>
              </a:spcBef>
              <a:buFont typeface="Courier New" pitchFamily="49" charset="0"/>
              <a:buNone/>
              <a:tabLst>
                <a:tab pos="3657600" algn="l"/>
              </a:tabLst>
              <a:defRPr/>
            </a:pPr>
            <a:r>
              <a:rPr lang="en-US" i="1" dirty="0" smtClean="0">
                <a:solidFill>
                  <a:srgbClr val="000000"/>
                </a:solidFill>
              </a:rPr>
              <a:t>	y </a:t>
            </a:r>
            <a:r>
              <a:rPr lang="en-US" dirty="0" smtClean="0">
                <a:solidFill>
                  <a:srgbClr val="000000"/>
                </a:solidFill>
              </a:rPr>
              <a:t>=</a:t>
            </a:r>
            <a:r>
              <a:rPr lang="en-US" i="1" dirty="0" smtClean="0">
                <a:solidFill>
                  <a:srgbClr val="000000"/>
                </a:solidFill>
              </a:rPr>
              <a:t> y</a:t>
            </a:r>
            <a:r>
              <a:rPr lang="en-US" baseline="30000" dirty="0" smtClean="0">
                <a:solidFill>
                  <a:srgbClr val="000000"/>
                </a:solidFill>
              </a:rPr>
              <a:t>1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200"/>
              </a:spcBef>
              <a:buFont typeface="Courier New" pitchFamily="49" charset="0"/>
              <a:buNone/>
              <a:tabLst>
                <a:tab pos="36576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and 	</a:t>
            </a:r>
          </a:p>
          <a:p>
            <a:pPr>
              <a:spcBef>
                <a:spcPts val="200"/>
              </a:spcBef>
              <a:buFont typeface="Courier New" pitchFamily="49" charset="0"/>
              <a:buNone/>
              <a:tabLst>
                <a:tab pos="36576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	7 = 7</a:t>
            </a:r>
            <a:r>
              <a:rPr lang="en-US" baseline="30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200"/>
              </a:spcBef>
              <a:buFont typeface="Courier New" pitchFamily="49" charset="0"/>
              <a:buNone/>
              <a:tabLst>
                <a:tab pos="36576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In general, for any real number </a:t>
            </a:r>
            <a:r>
              <a:rPr lang="en-US" i="1" dirty="0" smtClean="0">
                <a:solidFill>
                  <a:srgbClr val="000000"/>
                </a:solidFill>
              </a:rPr>
              <a:t>a, </a:t>
            </a:r>
          </a:p>
          <a:p>
            <a:pPr>
              <a:spcBef>
                <a:spcPts val="200"/>
              </a:spcBef>
              <a:buFont typeface="Courier New" pitchFamily="49" charset="0"/>
              <a:buNone/>
              <a:tabLst>
                <a:tab pos="3657600" algn="l"/>
              </a:tabLst>
              <a:defRPr/>
            </a:pPr>
            <a:r>
              <a:rPr lang="en-US" b="1" i="1" dirty="0" smtClean="0">
                <a:solidFill>
                  <a:srgbClr val="000000"/>
                </a:solidFill>
              </a:rPr>
              <a:t>	a </a:t>
            </a:r>
            <a:r>
              <a:rPr lang="en-US" b="1" dirty="0" smtClean="0">
                <a:solidFill>
                  <a:srgbClr val="000000"/>
                </a:solidFill>
              </a:rPr>
              <a:t>=</a:t>
            </a:r>
            <a:r>
              <a:rPr lang="en-US" b="1" i="1" dirty="0" smtClean="0">
                <a:solidFill>
                  <a:srgbClr val="000000"/>
                </a:solidFill>
              </a:rPr>
              <a:t> a</a:t>
            </a:r>
            <a:r>
              <a:rPr lang="en-US" b="1" baseline="30000" dirty="0" smtClean="0">
                <a:solidFill>
                  <a:srgbClr val="000000"/>
                </a:solidFill>
              </a:rPr>
              <a:t>1</a:t>
            </a:r>
            <a:r>
              <a:rPr lang="en-US" b="1" i="1" dirty="0" smtClean="0">
                <a:solidFill>
                  <a:srgbClr val="000000"/>
                </a:solidFill>
              </a:rPr>
              <a:t>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The Product Rule for Exponents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Use the product rule for exponents to simplify the following expressions.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36220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1295280" imgH="380880" progId="Equation.DSMT4">
                  <p:embed/>
                </p:oleObj>
              </mc:Choice>
              <mc:Fallback>
                <p:oleObj name="Equation" r:id="rId3" imgW="1295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0480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184400" y="3009900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7" imgW="825480" imgH="368280" progId="Equation.DSMT4">
                  <p:embed/>
                </p:oleObj>
              </mc:Choice>
              <mc:Fallback>
                <p:oleObj name="Equation" r:id="rId7" imgW="82548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009900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915937"/>
              </p:ext>
            </p:extLst>
          </p:nvPr>
        </p:nvGraphicFramePr>
        <p:xfrm>
          <a:off x="3175000" y="3009900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9" imgW="838080" imgH="368280" progId="Equation.DSMT4">
                  <p:embed/>
                </p:oleObj>
              </mc:Choice>
              <mc:Fallback>
                <p:oleObj name="Equation" r:id="rId9" imgW="8380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3009900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67200" y="30099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1" imgW="609480" imgH="368280" progId="Equation.DSMT4">
                  <p:embed/>
                </p:oleObj>
              </mc:Choice>
              <mc:Fallback>
                <p:oleObj name="Equation" r:id="rId11" imgW="6094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0099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30352" y="3810000"/>
          <a:ext cx="113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3" imgW="1130040" imgH="444240" progId="Equation.DSMT4">
                  <p:embed/>
                </p:oleObj>
              </mc:Choice>
              <mc:Fallback>
                <p:oleObj name="Equation" r:id="rId13" imgW="11300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10000"/>
                        <a:ext cx="113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30352" y="451485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5" imgW="1358640" imgH="393480" progId="Equation.DSMT4">
                  <p:embed/>
                </p:oleObj>
              </mc:Choice>
              <mc:Fallback>
                <p:oleObj name="Equation" r:id="rId15" imgW="135864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1485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184400" y="4419600"/>
          <a:ext cx="67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7" imgW="672840" imgH="444240" progId="Equation.DSMT4">
                  <p:embed/>
                </p:oleObj>
              </mc:Choice>
              <mc:Fallback>
                <p:oleObj name="Equation" r:id="rId17" imgW="6728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419600"/>
                        <a:ext cx="673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971800" y="4419600"/>
          <a:ext cx="107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9" imgW="1079280" imgH="444240" progId="Equation.DSMT4">
                  <p:embed/>
                </p:oleObj>
              </mc:Choice>
              <mc:Fallback>
                <p:oleObj name="Equation" r:id="rId19" imgW="10792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19600"/>
                        <a:ext cx="107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678687"/>
              </p:ext>
            </p:extLst>
          </p:nvPr>
        </p:nvGraphicFramePr>
        <p:xfrm>
          <a:off x="4191000" y="4419600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21" imgW="812520" imgH="444240" progId="Equation.DSMT4">
                  <p:embed/>
                </p:oleObj>
              </mc:Choice>
              <mc:Fallback>
                <p:oleObj name="Equation" r:id="rId21" imgW="81252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419600"/>
                        <a:ext cx="812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5181600" y="4419600"/>
          <a:ext cx="59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23" imgW="596880" imgH="444240" progId="Equation.DSMT4">
                  <p:embed/>
                </p:oleObj>
              </mc:Choice>
              <mc:Fallback>
                <p:oleObj name="Equation" r:id="rId23" imgW="59688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19600"/>
                        <a:ext cx="59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1: The Product Rule for Exponents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37160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3" imgW="1155600" imgH="380880" progId="Equation.DSMT4">
                  <p:embed/>
                </p:oleObj>
              </mc:Choice>
              <mc:Fallback>
                <p:oleObj name="Equation" r:id="rId3" imgW="1155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20574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095500" y="2019300"/>
          <a:ext cx="698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7" imgW="698400" imgH="368280" progId="Equation.DSMT4">
                  <p:embed/>
                </p:oleObj>
              </mc:Choice>
              <mc:Fallback>
                <p:oleObj name="Equation" r:id="rId7" imgW="6984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019300"/>
                        <a:ext cx="698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607879"/>
              </p:ext>
            </p:extLst>
          </p:nvPr>
        </p:nvGraphicFramePr>
        <p:xfrm>
          <a:off x="2971800" y="2019300"/>
          <a:ext cx="812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9" imgW="812520" imgH="368280" progId="Equation.DSMT4">
                  <p:embed/>
                </p:oleObj>
              </mc:Choice>
              <mc:Fallback>
                <p:oleObj name="Equation" r:id="rId9" imgW="8125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19300"/>
                        <a:ext cx="812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886200" y="2019300"/>
          <a:ext cx="596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11" imgW="596880" imgH="368280" progId="Equation.DSMT4">
                  <p:embed/>
                </p:oleObj>
              </mc:Choice>
              <mc:Fallback>
                <p:oleObj name="Equation" r:id="rId11" imgW="5968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19300"/>
                        <a:ext cx="596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572000" y="20955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955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88000" y="2095500"/>
          <a:ext cx="294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15" imgW="2946240" imgH="914400" progId="Equation.DSMT4">
                  <p:embed/>
                </p:oleObj>
              </mc:Choice>
              <mc:Fallback>
                <p:oleObj name="Equation" r:id="rId15" imgW="294624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2095500"/>
                        <a:ext cx="294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30352" y="3020060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17" imgW="1218960" imgH="380880" progId="Equation.DSMT4">
                  <p:embed/>
                </p:oleObj>
              </mc:Choice>
              <mc:Fallback>
                <p:oleObj name="Equation" r:id="rId17" imgW="12189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20060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30352" y="37338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19" imgW="1358640" imgH="393480" progId="Equation.DSMT4">
                  <p:embed/>
                </p:oleObj>
              </mc:Choice>
              <mc:Fallback>
                <p:oleObj name="Equation" r:id="rId19" imgW="135864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338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095500" y="3657600"/>
          <a:ext cx="762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21" imgW="761760" imgH="368280" progId="Equation.DSMT4">
                  <p:embed/>
                </p:oleObj>
              </mc:Choice>
              <mc:Fallback>
                <p:oleObj name="Equation" r:id="rId21" imgW="76176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57600"/>
                        <a:ext cx="762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25975"/>
              </p:ext>
            </p:extLst>
          </p:nvPr>
        </p:nvGraphicFramePr>
        <p:xfrm>
          <a:off x="3009900" y="3657600"/>
          <a:ext cx="800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23" imgW="799920" imgH="368280" progId="Equation.DSMT4">
                  <p:embed/>
                </p:oleObj>
              </mc:Choice>
              <mc:Fallback>
                <p:oleObj name="Equation" r:id="rId23" imgW="799920" imgH="368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3657600"/>
                        <a:ext cx="800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3924300" y="3657600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25" imgW="583920" imgH="368280" progId="Equation.DSMT4">
                  <p:embed/>
                </p:oleObj>
              </mc:Choice>
              <mc:Fallback>
                <p:oleObj name="Equation" r:id="rId25" imgW="583920" imgH="3682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657600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4610100" y="37338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27" imgW="647640" imgH="291960" progId="Equation.DSMT4">
                  <p:embed/>
                </p:oleObj>
              </mc:Choice>
              <mc:Fallback>
                <p:oleObj name="Equation" r:id="rId27" imgW="647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37338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5588000" y="3810000"/>
          <a:ext cx="276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29" imgW="2768400" imgH="914400" progId="Equation.DSMT4">
                  <p:embed/>
                </p:oleObj>
              </mc:Choice>
              <mc:Fallback>
                <p:oleObj name="Equation" r:id="rId29" imgW="2768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3810000"/>
                        <a:ext cx="276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530352" y="4572000"/>
          <a:ext cx="2019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31" imgW="2019240" imgH="533160" progId="Equation.DSMT4">
                  <p:embed/>
                </p:oleObj>
              </mc:Choice>
              <mc:Fallback>
                <p:oleObj name="Equation" r:id="rId31" imgW="2019240" imgH="5331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72000"/>
                        <a:ext cx="2019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530352" y="54737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33" imgW="1358640" imgH="393480" progId="Equation.DSMT4">
                  <p:embed/>
                </p:oleObj>
              </mc:Choice>
              <mc:Fallback>
                <p:oleObj name="Equation" r:id="rId33" imgW="135864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4737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2095500" y="5372100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35" imgW="1562040" imgH="533160" progId="Equation.DSMT4">
                  <p:embed/>
                </p:oleObj>
              </mc:Choice>
              <mc:Fallback>
                <p:oleObj name="Equation" r:id="rId35" imgW="1562040" imgH="5331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5372100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722019"/>
              </p:ext>
            </p:extLst>
          </p:nvPr>
        </p:nvGraphicFramePr>
        <p:xfrm>
          <a:off x="3759200" y="5372100"/>
          <a:ext cx="127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37" imgW="1269720" imgH="533160" progId="Equation.DSMT4">
                  <p:embed/>
                </p:oleObj>
              </mc:Choice>
              <mc:Fallback>
                <p:oleObj name="Equation" r:id="rId37" imgW="1269720" imgH="5331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5372100"/>
                        <a:ext cx="1270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5130800" y="5372100"/>
          <a:ext cx="1041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39" imgW="1041120" imgH="533160" progId="Equation.DSMT4">
                  <p:embed/>
                </p:oleObj>
              </mc:Choice>
              <mc:Fallback>
                <p:oleObj name="Equation" r:id="rId39" imgW="1041120" imgH="5331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5372100"/>
                        <a:ext cx="1041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6210300" y="55245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41" imgW="1054080" imgH="291960" progId="Equation.DSMT4">
                  <p:embed/>
                </p:oleObj>
              </mc:Choice>
              <mc:Fallback>
                <p:oleObj name="Equation" r:id="rId41" imgW="105408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552450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Multiplying Terms with Coefficients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Use the product rule for exponents when simplifying the following expressions.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36220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587240" imgH="444240" progId="Equation.DSMT4">
                  <p:embed/>
                </p:oleObj>
              </mc:Choice>
              <mc:Fallback>
                <p:oleObj name="Equation" r:id="rId3" imgW="158724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1242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7400" y="30480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1143000" imgH="444240" progId="Equation.DSMT4">
                  <p:embed/>
                </p:oleObj>
              </mc:Choice>
              <mc:Fallback>
                <p:oleObj name="Equation" r:id="rId7" imgW="11430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0480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200400" y="30480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1726920" imgH="444240" progId="Equation.DSMT4">
                  <p:embed/>
                </p:oleObj>
              </mc:Choice>
              <mc:Fallback>
                <p:oleObj name="Equation" r:id="rId9" imgW="17269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0480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200400" y="3848100"/>
          <a:ext cx="494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1" imgW="4940280" imgH="444240" progId="Equation.DSMT4">
                  <p:embed/>
                </p:oleObj>
              </mc:Choice>
              <mc:Fallback>
                <p:oleObj name="Equation" r:id="rId11" imgW="49402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848100"/>
                        <a:ext cx="494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200400" y="4648200"/>
          <a:ext cx="491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3" imgW="4914720" imgH="444240" progId="Equation.DSMT4">
                  <p:embed/>
                </p:oleObj>
              </mc:Choice>
              <mc:Fallback>
                <p:oleObj name="Equation" r:id="rId13" imgW="49147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48200"/>
                        <a:ext cx="491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Multiplying Terms with Coefficients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371600"/>
          <a:ext cx="241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412720" imgH="571320" progId="Equation.DSMT4">
                  <p:embed/>
                </p:oleObj>
              </mc:Choice>
              <mc:Fallback>
                <p:oleObj name="Equation" r:id="rId3" imgW="241272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41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21336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0352" y="2743200"/>
          <a:ext cx="1955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1955520" imgH="571320" progId="Equation.DSMT4">
                  <p:embed/>
                </p:oleObj>
              </mc:Choice>
              <mc:Fallback>
                <p:oleObj name="Equation" r:id="rId7" imgW="19555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1955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565400" y="2781300"/>
          <a:ext cx="641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6413400" imgH="444240" progId="Equation.DSMT4">
                  <p:embed/>
                </p:oleObj>
              </mc:Choice>
              <mc:Fallback>
                <p:oleObj name="Equation" r:id="rId9" imgW="6413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781300"/>
                        <a:ext cx="641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565400" y="3467100"/>
          <a:ext cx="5702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5702040" imgH="419040" progId="Equation.DSMT4">
                  <p:embed/>
                </p:oleObj>
              </mc:Choice>
              <mc:Fallback>
                <p:oleObj name="Equation" r:id="rId11" imgW="570204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3467100"/>
                        <a:ext cx="57023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565400" y="4203700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952200" imgH="368280" progId="Equation.DSMT4">
                  <p:embed/>
                </p:oleObj>
              </mc:Choice>
              <mc:Fallback>
                <p:oleObj name="Equation" r:id="rId13" imgW="95220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4203700"/>
                        <a:ext cx="952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Multiplying Terms with Coefficients (cont.)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5867400" y="2867025"/>
            <a:ext cx="31089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Coefficients −6 and 8 are multiplied and exponents on each variable are added.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1280160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2552400" imgH="571320" progId="Equation.DSMT4">
                  <p:embed/>
                </p:oleObj>
              </mc:Choice>
              <mc:Fallback>
                <p:oleObj name="Equation" r:id="rId3" imgW="2552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3400" y="21336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336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3400" y="2781300"/>
          <a:ext cx="2095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2095200" imgH="571320" progId="Equation.DSMT4">
                  <p:embed/>
                </p:oleObj>
              </mc:Choice>
              <mc:Fallback>
                <p:oleObj name="Equation" r:id="rId7" imgW="20952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81300"/>
                        <a:ext cx="2095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819400" y="2819400"/>
          <a:ext cx="289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2895480" imgH="380880" progId="Equation.DSMT4">
                  <p:embed/>
                </p:oleObj>
              </mc:Choice>
              <mc:Fallback>
                <p:oleObj name="Equation" r:id="rId9" imgW="2895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19400"/>
                        <a:ext cx="289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819400" y="3505200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2247840" imgH="380880" progId="Equation.DSMT4">
                  <p:embed/>
                </p:oleObj>
              </mc:Choice>
              <mc:Fallback>
                <p:oleObj name="Equation" r:id="rId11" imgW="22478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505200"/>
                        <a:ext cx="224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819400" y="4267200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3" imgW="1460160" imgH="380880" progId="Equation.DSMT4">
                  <p:embed/>
                </p:oleObj>
              </mc:Choice>
              <mc:Fallback>
                <p:oleObj name="Equation" r:id="rId13" imgW="14601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267200"/>
                        <a:ext cx="146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661</Words>
  <Application>Microsoft Office PowerPoint</Application>
  <PresentationFormat>On-screen Show (4:3)</PresentationFormat>
  <Paragraphs>84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Courier New</vt:lpstr>
      <vt:lpstr>Arial</vt:lpstr>
      <vt:lpstr>Symbol</vt:lpstr>
      <vt:lpstr>Office Theme</vt:lpstr>
      <vt:lpstr>Equation</vt:lpstr>
      <vt:lpstr>Section 6.1</vt:lpstr>
      <vt:lpstr>Objectives</vt:lpstr>
      <vt:lpstr>The Product Rule</vt:lpstr>
      <vt:lpstr>The Product Rule</vt:lpstr>
      <vt:lpstr>Example 1: The Product Rule for Exponents</vt:lpstr>
      <vt:lpstr>Example 1: The Product Rule for Exponents (cont.)</vt:lpstr>
      <vt:lpstr>Example 2: Multiplying Terms with Coefficients</vt:lpstr>
      <vt:lpstr>Example 2: Multiplying Terms with Coefficients (cont.)</vt:lpstr>
      <vt:lpstr>Example 2: Multiplying Terms with Coefficients (cont.)</vt:lpstr>
      <vt:lpstr>The Exponent 0</vt:lpstr>
      <vt:lpstr>Example 3: The Exponent 0</vt:lpstr>
      <vt:lpstr>The Quotient Rule</vt:lpstr>
      <vt:lpstr>Example 4: The Quotient Rule for Exponents</vt:lpstr>
      <vt:lpstr>Example 4: The Quotient Rule for Exponents (cont.)</vt:lpstr>
      <vt:lpstr>Example 5: Dividing Terms with Coefficients </vt:lpstr>
      <vt:lpstr>Example 5: Dividing Terms with Coefficients  (cont.)</vt:lpstr>
      <vt:lpstr>Negative Exponents</vt:lpstr>
      <vt:lpstr>Example 6: Negative Exponents</vt:lpstr>
      <vt:lpstr>Example 6: Negative Exponents (cont.)</vt:lpstr>
      <vt:lpstr>Example 7: Combining the Rules of Exponents</vt:lpstr>
      <vt:lpstr>Example 7: Combining the Rules of Exponents (cont.)</vt:lpstr>
      <vt:lpstr>Example 7: Combining the Rules of Exponents (cont.)</vt:lpstr>
      <vt:lpstr>Example 7: Combining the Rules of Exponents (cont.)</vt:lpstr>
      <vt:lpstr>Negative Exponents</vt:lpstr>
      <vt:lpstr>Negative Exponents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35</cp:revision>
  <dcterms:created xsi:type="dcterms:W3CDTF">2013-04-26T14:43:13Z</dcterms:created>
  <dcterms:modified xsi:type="dcterms:W3CDTF">2017-08-02T12:01:09Z</dcterms:modified>
</cp:coreProperties>
</file>