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40"/>
      <p:bold r:id="rId41"/>
      <p:italic r:id="rId42"/>
      <p:boldItalic r:id="rId4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FF"/>
    <a:srgbClr val="000099"/>
    <a:srgbClr val="1F497D"/>
    <a:srgbClr val="000000"/>
    <a:srgbClr val="008080"/>
    <a:srgbClr val="FFFFCC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font" Target="fonts/font3.fntdata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font" Target="fonts/font1.fntdata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font" Target="fonts/font4.fntdata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font" Target="fonts/font2.fntdata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3" Type="http://schemas.openxmlformats.org/officeDocument/2006/relationships/image" Target="../media/image64.wmf"/><Relationship Id="rId7" Type="http://schemas.openxmlformats.org/officeDocument/2006/relationships/image" Target="../media/image68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Relationship Id="rId6" Type="http://schemas.openxmlformats.org/officeDocument/2006/relationships/image" Target="../media/image67.wmf"/><Relationship Id="rId5" Type="http://schemas.openxmlformats.org/officeDocument/2006/relationships/image" Target="../media/image66.wmf"/><Relationship Id="rId4" Type="http://schemas.openxmlformats.org/officeDocument/2006/relationships/image" Target="../media/image65.wmf"/><Relationship Id="rId9" Type="http://schemas.openxmlformats.org/officeDocument/2006/relationships/image" Target="../media/image70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3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Relationship Id="rId6" Type="http://schemas.openxmlformats.org/officeDocument/2006/relationships/image" Target="../media/image76.wmf"/><Relationship Id="rId5" Type="http://schemas.openxmlformats.org/officeDocument/2006/relationships/image" Target="../media/image75.wmf"/><Relationship Id="rId4" Type="http://schemas.openxmlformats.org/officeDocument/2006/relationships/image" Target="../media/image74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9.wmf"/><Relationship Id="rId2" Type="http://schemas.openxmlformats.org/officeDocument/2006/relationships/image" Target="../media/image78.wmf"/><Relationship Id="rId1" Type="http://schemas.openxmlformats.org/officeDocument/2006/relationships/image" Target="../media/image77.wmf"/><Relationship Id="rId6" Type="http://schemas.openxmlformats.org/officeDocument/2006/relationships/image" Target="../media/image82.wmf"/><Relationship Id="rId5" Type="http://schemas.openxmlformats.org/officeDocument/2006/relationships/image" Target="../media/image81.wmf"/><Relationship Id="rId4" Type="http://schemas.openxmlformats.org/officeDocument/2006/relationships/image" Target="../media/image80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5.wmf"/><Relationship Id="rId2" Type="http://schemas.openxmlformats.org/officeDocument/2006/relationships/image" Target="../media/image84.wmf"/><Relationship Id="rId1" Type="http://schemas.openxmlformats.org/officeDocument/2006/relationships/image" Target="../media/image83.wmf"/><Relationship Id="rId6" Type="http://schemas.openxmlformats.org/officeDocument/2006/relationships/image" Target="../media/image88.wmf"/><Relationship Id="rId5" Type="http://schemas.openxmlformats.org/officeDocument/2006/relationships/image" Target="../media/image87.wmf"/><Relationship Id="rId4" Type="http://schemas.openxmlformats.org/officeDocument/2006/relationships/image" Target="../media/image86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96.wmf"/><Relationship Id="rId3" Type="http://schemas.openxmlformats.org/officeDocument/2006/relationships/image" Target="../media/image91.wmf"/><Relationship Id="rId7" Type="http://schemas.openxmlformats.org/officeDocument/2006/relationships/image" Target="../media/image95.wmf"/><Relationship Id="rId12" Type="http://schemas.openxmlformats.org/officeDocument/2006/relationships/image" Target="../media/image100.wmf"/><Relationship Id="rId2" Type="http://schemas.openxmlformats.org/officeDocument/2006/relationships/image" Target="../media/image90.wmf"/><Relationship Id="rId1" Type="http://schemas.openxmlformats.org/officeDocument/2006/relationships/image" Target="../media/image89.wmf"/><Relationship Id="rId6" Type="http://schemas.openxmlformats.org/officeDocument/2006/relationships/image" Target="../media/image94.wmf"/><Relationship Id="rId11" Type="http://schemas.openxmlformats.org/officeDocument/2006/relationships/image" Target="../media/image99.wmf"/><Relationship Id="rId5" Type="http://schemas.openxmlformats.org/officeDocument/2006/relationships/image" Target="../media/image93.wmf"/><Relationship Id="rId10" Type="http://schemas.openxmlformats.org/officeDocument/2006/relationships/image" Target="../media/image98.wmf"/><Relationship Id="rId4" Type="http://schemas.openxmlformats.org/officeDocument/2006/relationships/image" Target="../media/image92.wmf"/><Relationship Id="rId9" Type="http://schemas.openxmlformats.org/officeDocument/2006/relationships/image" Target="../media/image97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1.wmf"/></Relationships>
</file>

<file path=ppt/drawings/_rels/vmlDrawing16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9.wmf"/><Relationship Id="rId3" Type="http://schemas.openxmlformats.org/officeDocument/2006/relationships/image" Target="../media/image104.wmf"/><Relationship Id="rId7" Type="http://schemas.openxmlformats.org/officeDocument/2006/relationships/image" Target="../media/image108.wmf"/><Relationship Id="rId2" Type="http://schemas.openxmlformats.org/officeDocument/2006/relationships/image" Target="../media/image103.wmf"/><Relationship Id="rId1" Type="http://schemas.openxmlformats.org/officeDocument/2006/relationships/image" Target="../media/image102.wmf"/><Relationship Id="rId6" Type="http://schemas.openxmlformats.org/officeDocument/2006/relationships/image" Target="../media/image107.wmf"/><Relationship Id="rId5" Type="http://schemas.openxmlformats.org/officeDocument/2006/relationships/image" Target="../media/image106.wmf"/><Relationship Id="rId4" Type="http://schemas.openxmlformats.org/officeDocument/2006/relationships/image" Target="../media/image105.wmf"/><Relationship Id="rId9" Type="http://schemas.openxmlformats.org/officeDocument/2006/relationships/image" Target="../media/image110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1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2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6.wmf"/></Relationships>
</file>

<file path=ppt/drawings/_rels/vmlDrawing2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4.wmf"/><Relationship Id="rId3" Type="http://schemas.openxmlformats.org/officeDocument/2006/relationships/image" Target="../media/image119.wmf"/><Relationship Id="rId7" Type="http://schemas.openxmlformats.org/officeDocument/2006/relationships/image" Target="../media/image123.wmf"/><Relationship Id="rId2" Type="http://schemas.openxmlformats.org/officeDocument/2006/relationships/image" Target="../media/image118.wmf"/><Relationship Id="rId1" Type="http://schemas.openxmlformats.org/officeDocument/2006/relationships/image" Target="../media/image117.wmf"/><Relationship Id="rId6" Type="http://schemas.openxmlformats.org/officeDocument/2006/relationships/image" Target="../media/image122.wmf"/><Relationship Id="rId5" Type="http://schemas.openxmlformats.org/officeDocument/2006/relationships/image" Target="../media/image121.wmf"/><Relationship Id="rId4" Type="http://schemas.openxmlformats.org/officeDocument/2006/relationships/image" Target="../media/image120.wmf"/><Relationship Id="rId9" Type="http://schemas.openxmlformats.org/officeDocument/2006/relationships/image" Target="../media/image125.wmf"/></Relationships>
</file>

<file path=ppt/drawings/_rels/vmlDrawing2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3.wmf"/><Relationship Id="rId3" Type="http://schemas.openxmlformats.org/officeDocument/2006/relationships/image" Target="../media/image128.wmf"/><Relationship Id="rId7" Type="http://schemas.openxmlformats.org/officeDocument/2006/relationships/image" Target="../media/image132.wmf"/><Relationship Id="rId2" Type="http://schemas.openxmlformats.org/officeDocument/2006/relationships/image" Target="../media/image127.wmf"/><Relationship Id="rId1" Type="http://schemas.openxmlformats.org/officeDocument/2006/relationships/image" Target="../media/image126.wmf"/><Relationship Id="rId6" Type="http://schemas.openxmlformats.org/officeDocument/2006/relationships/image" Target="../media/image131.wmf"/><Relationship Id="rId11" Type="http://schemas.openxmlformats.org/officeDocument/2006/relationships/image" Target="../media/image136.wmf"/><Relationship Id="rId5" Type="http://schemas.openxmlformats.org/officeDocument/2006/relationships/image" Target="../media/image130.wmf"/><Relationship Id="rId10" Type="http://schemas.openxmlformats.org/officeDocument/2006/relationships/image" Target="../media/image135.wmf"/><Relationship Id="rId4" Type="http://schemas.openxmlformats.org/officeDocument/2006/relationships/image" Target="../media/image129.wmf"/><Relationship Id="rId9" Type="http://schemas.openxmlformats.org/officeDocument/2006/relationships/image" Target="../media/image134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9.wmf"/><Relationship Id="rId2" Type="http://schemas.openxmlformats.org/officeDocument/2006/relationships/image" Target="../media/image138.wmf"/><Relationship Id="rId1" Type="http://schemas.openxmlformats.org/officeDocument/2006/relationships/image" Target="../media/image137.wmf"/><Relationship Id="rId4" Type="http://schemas.openxmlformats.org/officeDocument/2006/relationships/image" Target="../media/image140.w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1.w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6.wmf"/></Relationships>
</file>

<file path=ppt/drawings/_rels/vmlDrawing2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7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image" Target="../media/image16.wmf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12" Type="http://schemas.openxmlformats.org/officeDocument/2006/relationships/image" Target="../media/image15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11" Type="http://schemas.openxmlformats.org/officeDocument/2006/relationships/image" Target="../media/image14.wmf"/><Relationship Id="rId5" Type="http://schemas.openxmlformats.org/officeDocument/2006/relationships/image" Target="../media/image8.wmf"/><Relationship Id="rId10" Type="http://schemas.openxmlformats.org/officeDocument/2006/relationships/image" Target="../media/image13.wmf"/><Relationship Id="rId4" Type="http://schemas.openxmlformats.org/officeDocument/2006/relationships/image" Target="../media/image7.wmf"/><Relationship Id="rId9" Type="http://schemas.openxmlformats.org/officeDocument/2006/relationships/image" Target="../media/image12.wmf"/><Relationship Id="rId14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image" Target="../media/image26.wmf"/><Relationship Id="rId7" Type="http://schemas.openxmlformats.org/officeDocument/2006/relationships/image" Target="../media/image29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19.wmf"/><Relationship Id="rId9" Type="http://schemas.openxmlformats.org/officeDocument/2006/relationships/image" Target="../media/image31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image" Target="../media/image44.wmf"/><Relationship Id="rId3" Type="http://schemas.openxmlformats.org/officeDocument/2006/relationships/image" Target="../media/image34.wmf"/><Relationship Id="rId7" Type="http://schemas.openxmlformats.org/officeDocument/2006/relationships/image" Target="../media/image38.wmf"/><Relationship Id="rId12" Type="http://schemas.openxmlformats.org/officeDocument/2006/relationships/image" Target="../media/image43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11" Type="http://schemas.openxmlformats.org/officeDocument/2006/relationships/image" Target="../media/image42.wmf"/><Relationship Id="rId5" Type="http://schemas.openxmlformats.org/officeDocument/2006/relationships/image" Target="../media/image36.wmf"/><Relationship Id="rId10" Type="http://schemas.openxmlformats.org/officeDocument/2006/relationships/image" Target="../media/image41.wmf"/><Relationship Id="rId4" Type="http://schemas.openxmlformats.org/officeDocument/2006/relationships/image" Target="../media/image35.wmf"/><Relationship Id="rId9" Type="http://schemas.openxmlformats.org/officeDocument/2006/relationships/image" Target="../media/image40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3" Type="http://schemas.openxmlformats.org/officeDocument/2006/relationships/image" Target="../media/image47.wmf"/><Relationship Id="rId7" Type="http://schemas.openxmlformats.org/officeDocument/2006/relationships/image" Target="../media/image51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6" Type="http://schemas.openxmlformats.org/officeDocument/2006/relationships/image" Target="../media/image50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Relationship Id="rId9" Type="http://schemas.openxmlformats.org/officeDocument/2006/relationships/image" Target="../media/image5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7" Type="http://schemas.openxmlformats.org/officeDocument/2006/relationships/image" Target="../media/image60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Relationship Id="rId6" Type="http://schemas.openxmlformats.org/officeDocument/2006/relationships/image" Target="../media/image59.wmf"/><Relationship Id="rId5" Type="http://schemas.openxmlformats.org/officeDocument/2006/relationships/image" Target="../media/image58.wmf"/><Relationship Id="rId4" Type="http://schemas.openxmlformats.org/officeDocument/2006/relationships/image" Target="../media/image57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6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6102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C3ABFE-EC99-4E20-80B9-3AEA16BBB255}" type="datetimeFigureOut">
              <a:rPr lang="en-US" smtClean="0"/>
              <a:pPr/>
              <a:t>8/2/2017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4E4BEF-FE3F-47DD-81B6-0CA82572345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8271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13" Type="http://schemas.openxmlformats.org/officeDocument/2006/relationships/oleObject" Target="../embeddings/oleObject53.bin"/><Relationship Id="rId18" Type="http://schemas.openxmlformats.org/officeDocument/2006/relationships/image" Target="../media/image52.wmf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12" Type="http://schemas.openxmlformats.org/officeDocument/2006/relationships/image" Target="../media/image49.wmf"/><Relationship Id="rId17" Type="http://schemas.openxmlformats.org/officeDocument/2006/relationships/oleObject" Target="../embeddings/oleObject5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1.wmf"/><Relationship Id="rId20" Type="http://schemas.openxmlformats.org/officeDocument/2006/relationships/image" Target="../media/image53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46.wmf"/><Relationship Id="rId11" Type="http://schemas.openxmlformats.org/officeDocument/2006/relationships/oleObject" Target="../embeddings/oleObject52.bin"/><Relationship Id="rId5" Type="http://schemas.openxmlformats.org/officeDocument/2006/relationships/oleObject" Target="../embeddings/oleObject49.bin"/><Relationship Id="rId15" Type="http://schemas.openxmlformats.org/officeDocument/2006/relationships/oleObject" Target="../embeddings/oleObject54.bin"/><Relationship Id="rId10" Type="http://schemas.openxmlformats.org/officeDocument/2006/relationships/image" Target="../media/image48.wmf"/><Relationship Id="rId19" Type="http://schemas.openxmlformats.org/officeDocument/2006/relationships/oleObject" Target="../embeddings/oleObject56.bin"/><Relationship Id="rId4" Type="http://schemas.openxmlformats.org/officeDocument/2006/relationships/image" Target="../media/image45.wmf"/><Relationship Id="rId9" Type="http://schemas.openxmlformats.org/officeDocument/2006/relationships/oleObject" Target="../embeddings/oleObject51.bin"/><Relationship Id="rId14" Type="http://schemas.openxmlformats.org/officeDocument/2006/relationships/image" Target="../media/image50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13" Type="http://schemas.openxmlformats.org/officeDocument/2006/relationships/oleObject" Target="../embeddings/oleObject62.bin"/><Relationship Id="rId3" Type="http://schemas.openxmlformats.org/officeDocument/2006/relationships/oleObject" Target="../embeddings/oleObject57.bin"/><Relationship Id="rId7" Type="http://schemas.openxmlformats.org/officeDocument/2006/relationships/oleObject" Target="../embeddings/oleObject59.bin"/><Relationship Id="rId12" Type="http://schemas.openxmlformats.org/officeDocument/2006/relationships/image" Target="../media/image58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0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55.wmf"/><Relationship Id="rId11" Type="http://schemas.openxmlformats.org/officeDocument/2006/relationships/oleObject" Target="../embeddings/oleObject61.bin"/><Relationship Id="rId5" Type="http://schemas.openxmlformats.org/officeDocument/2006/relationships/oleObject" Target="../embeddings/oleObject58.bin"/><Relationship Id="rId15" Type="http://schemas.openxmlformats.org/officeDocument/2006/relationships/oleObject" Target="../embeddings/oleObject63.bin"/><Relationship Id="rId10" Type="http://schemas.openxmlformats.org/officeDocument/2006/relationships/image" Target="../media/image57.wmf"/><Relationship Id="rId4" Type="http://schemas.openxmlformats.org/officeDocument/2006/relationships/image" Target="../media/image54.wmf"/><Relationship Id="rId9" Type="http://schemas.openxmlformats.org/officeDocument/2006/relationships/oleObject" Target="../embeddings/oleObject60.bin"/><Relationship Id="rId14" Type="http://schemas.openxmlformats.org/officeDocument/2006/relationships/image" Target="../media/image59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61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13" Type="http://schemas.openxmlformats.org/officeDocument/2006/relationships/oleObject" Target="../embeddings/oleObject70.bin"/><Relationship Id="rId18" Type="http://schemas.openxmlformats.org/officeDocument/2006/relationships/image" Target="../media/image69.wmf"/><Relationship Id="rId3" Type="http://schemas.openxmlformats.org/officeDocument/2006/relationships/oleObject" Target="../embeddings/oleObject65.bin"/><Relationship Id="rId7" Type="http://schemas.openxmlformats.org/officeDocument/2006/relationships/oleObject" Target="../embeddings/oleObject67.bin"/><Relationship Id="rId12" Type="http://schemas.openxmlformats.org/officeDocument/2006/relationships/image" Target="../media/image66.wmf"/><Relationship Id="rId17" Type="http://schemas.openxmlformats.org/officeDocument/2006/relationships/oleObject" Target="../embeddings/oleObject7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8.wmf"/><Relationship Id="rId20" Type="http://schemas.openxmlformats.org/officeDocument/2006/relationships/image" Target="../media/image70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63.wmf"/><Relationship Id="rId11" Type="http://schemas.openxmlformats.org/officeDocument/2006/relationships/oleObject" Target="../embeddings/oleObject69.bin"/><Relationship Id="rId5" Type="http://schemas.openxmlformats.org/officeDocument/2006/relationships/oleObject" Target="../embeddings/oleObject66.bin"/><Relationship Id="rId15" Type="http://schemas.openxmlformats.org/officeDocument/2006/relationships/oleObject" Target="../embeddings/oleObject71.bin"/><Relationship Id="rId10" Type="http://schemas.openxmlformats.org/officeDocument/2006/relationships/image" Target="../media/image65.wmf"/><Relationship Id="rId19" Type="http://schemas.openxmlformats.org/officeDocument/2006/relationships/oleObject" Target="../embeddings/oleObject73.bin"/><Relationship Id="rId4" Type="http://schemas.openxmlformats.org/officeDocument/2006/relationships/image" Target="../media/image62.wmf"/><Relationship Id="rId9" Type="http://schemas.openxmlformats.org/officeDocument/2006/relationships/oleObject" Target="../embeddings/oleObject68.bin"/><Relationship Id="rId14" Type="http://schemas.openxmlformats.org/officeDocument/2006/relationships/image" Target="../media/image67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13" Type="http://schemas.openxmlformats.org/officeDocument/2006/relationships/oleObject" Target="../embeddings/oleObject79.bin"/><Relationship Id="rId3" Type="http://schemas.openxmlformats.org/officeDocument/2006/relationships/oleObject" Target="../embeddings/oleObject74.bin"/><Relationship Id="rId7" Type="http://schemas.openxmlformats.org/officeDocument/2006/relationships/oleObject" Target="../embeddings/oleObject76.bin"/><Relationship Id="rId12" Type="http://schemas.openxmlformats.org/officeDocument/2006/relationships/image" Target="../media/image7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72.wmf"/><Relationship Id="rId11" Type="http://schemas.openxmlformats.org/officeDocument/2006/relationships/oleObject" Target="../embeddings/oleObject78.bin"/><Relationship Id="rId5" Type="http://schemas.openxmlformats.org/officeDocument/2006/relationships/oleObject" Target="../embeddings/oleObject75.bin"/><Relationship Id="rId10" Type="http://schemas.openxmlformats.org/officeDocument/2006/relationships/image" Target="../media/image74.wmf"/><Relationship Id="rId4" Type="http://schemas.openxmlformats.org/officeDocument/2006/relationships/image" Target="../media/image71.wmf"/><Relationship Id="rId9" Type="http://schemas.openxmlformats.org/officeDocument/2006/relationships/oleObject" Target="../embeddings/oleObject77.bin"/><Relationship Id="rId14" Type="http://schemas.openxmlformats.org/officeDocument/2006/relationships/image" Target="../media/image76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9.wmf"/><Relationship Id="rId13" Type="http://schemas.openxmlformats.org/officeDocument/2006/relationships/oleObject" Target="../embeddings/oleObject85.bin"/><Relationship Id="rId3" Type="http://schemas.openxmlformats.org/officeDocument/2006/relationships/oleObject" Target="../embeddings/oleObject80.bin"/><Relationship Id="rId7" Type="http://schemas.openxmlformats.org/officeDocument/2006/relationships/oleObject" Target="../embeddings/oleObject82.bin"/><Relationship Id="rId12" Type="http://schemas.openxmlformats.org/officeDocument/2006/relationships/image" Target="../media/image8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78.wmf"/><Relationship Id="rId11" Type="http://schemas.openxmlformats.org/officeDocument/2006/relationships/oleObject" Target="../embeddings/oleObject84.bin"/><Relationship Id="rId5" Type="http://schemas.openxmlformats.org/officeDocument/2006/relationships/oleObject" Target="../embeddings/oleObject81.bin"/><Relationship Id="rId10" Type="http://schemas.openxmlformats.org/officeDocument/2006/relationships/image" Target="../media/image80.wmf"/><Relationship Id="rId4" Type="http://schemas.openxmlformats.org/officeDocument/2006/relationships/image" Target="../media/image77.wmf"/><Relationship Id="rId9" Type="http://schemas.openxmlformats.org/officeDocument/2006/relationships/oleObject" Target="../embeddings/oleObject83.bin"/><Relationship Id="rId14" Type="http://schemas.openxmlformats.org/officeDocument/2006/relationships/image" Target="../media/image82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5.wmf"/><Relationship Id="rId13" Type="http://schemas.openxmlformats.org/officeDocument/2006/relationships/oleObject" Target="../embeddings/oleObject91.bin"/><Relationship Id="rId3" Type="http://schemas.openxmlformats.org/officeDocument/2006/relationships/oleObject" Target="../embeddings/oleObject86.bin"/><Relationship Id="rId7" Type="http://schemas.openxmlformats.org/officeDocument/2006/relationships/oleObject" Target="../embeddings/oleObject88.bin"/><Relationship Id="rId12" Type="http://schemas.openxmlformats.org/officeDocument/2006/relationships/image" Target="../media/image8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84.wmf"/><Relationship Id="rId11" Type="http://schemas.openxmlformats.org/officeDocument/2006/relationships/oleObject" Target="../embeddings/oleObject90.bin"/><Relationship Id="rId5" Type="http://schemas.openxmlformats.org/officeDocument/2006/relationships/oleObject" Target="../embeddings/oleObject87.bin"/><Relationship Id="rId10" Type="http://schemas.openxmlformats.org/officeDocument/2006/relationships/image" Target="../media/image86.wmf"/><Relationship Id="rId4" Type="http://schemas.openxmlformats.org/officeDocument/2006/relationships/image" Target="../media/image83.wmf"/><Relationship Id="rId9" Type="http://schemas.openxmlformats.org/officeDocument/2006/relationships/oleObject" Target="../embeddings/oleObject89.bin"/><Relationship Id="rId14" Type="http://schemas.openxmlformats.org/officeDocument/2006/relationships/image" Target="../media/image88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1.wmf"/><Relationship Id="rId13" Type="http://schemas.openxmlformats.org/officeDocument/2006/relationships/oleObject" Target="../embeddings/oleObject97.bin"/><Relationship Id="rId18" Type="http://schemas.openxmlformats.org/officeDocument/2006/relationships/image" Target="../media/image96.wmf"/><Relationship Id="rId26" Type="http://schemas.openxmlformats.org/officeDocument/2006/relationships/image" Target="../media/image100.wmf"/><Relationship Id="rId3" Type="http://schemas.openxmlformats.org/officeDocument/2006/relationships/oleObject" Target="../embeddings/oleObject92.bin"/><Relationship Id="rId21" Type="http://schemas.openxmlformats.org/officeDocument/2006/relationships/oleObject" Target="../embeddings/oleObject101.bin"/><Relationship Id="rId7" Type="http://schemas.openxmlformats.org/officeDocument/2006/relationships/oleObject" Target="../embeddings/oleObject94.bin"/><Relationship Id="rId12" Type="http://schemas.openxmlformats.org/officeDocument/2006/relationships/image" Target="../media/image93.wmf"/><Relationship Id="rId17" Type="http://schemas.openxmlformats.org/officeDocument/2006/relationships/oleObject" Target="../embeddings/oleObject99.bin"/><Relationship Id="rId25" Type="http://schemas.openxmlformats.org/officeDocument/2006/relationships/oleObject" Target="../embeddings/oleObject10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5.wmf"/><Relationship Id="rId20" Type="http://schemas.openxmlformats.org/officeDocument/2006/relationships/image" Target="../media/image97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90.wmf"/><Relationship Id="rId11" Type="http://schemas.openxmlformats.org/officeDocument/2006/relationships/oleObject" Target="../embeddings/oleObject96.bin"/><Relationship Id="rId24" Type="http://schemas.openxmlformats.org/officeDocument/2006/relationships/image" Target="../media/image99.wmf"/><Relationship Id="rId5" Type="http://schemas.openxmlformats.org/officeDocument/2006/relationships/oleObject" Target="../embeddings/oleObject93.bin"/><Relationship Id="rId15" Type="http://schemas.openxmlformats.org/officeDocument/2006/relationships/oleObject" Target="../embeddings/oleObject98.bin"/><Relationship Id="rId23" Type="http://schemas.openxmlformats.org/officeDocument/2006/relationships/oleObject" Target="../embeddings/oleObject102.bin"/><Relationship Id="rId10" Type="http://schemas.openxmlformats.org/officeDocument/2006/relationships/image" Target="../media/image92.wmf"/><Relationship Id="rId19" Type="http://schemas.openxmlformats.org/officeDocument/2006/relationships/oleObject" Target="../embeddings/oleObject100.bin"/><Relationship Id="rId4" Type="http://schemas.openxmlformats.org/officeDocument/2006/relationships/image" Target="../media/image89.wmf"/><Relationship Id="rId9" Type="http://schemas.openxmlformats.org/officeDocument/2006/relationships/oleObject" Target="../embeddings/oleObject95.bin"/><Relationship Id="rId14" Type="http://schemas.openxmlformats.org/officeDocument/2006/relationships/image" Target="../media/image94.wmf"/><Relationship Id="rId22" Type="http://schemas.openxmlformats.org/officeDocument/2006/relationships/image" Target="../media/image98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101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4.wmf"/><Relationship Id="rId13" Type="http://schemas.openxmlformats.org/officeDocument/2006/relationships/oleObject" Target="../embeddings/oleObject110.bin"/><Relationship Id="rId18" Type="http://schemas.openxmlformats.org/officeDocument/2006/relationships/image" Target="../media/image109.wmf"/><Relationship Id="rId3" Type="http://schemas.openxmlformats.org/officeDocument/2006/relationships/oleObject" Target="../embeddings/oleObject105.bin"/><Relationship Id="rId7" Type="http://schemas.openxmlformats.org/officeDocument/2006/relationships/oleObject" Target="../embeddings/oleObject107.bin"/><Relationship Id="rId12" Type="http://schemas.openxmlformats.org/officeDocument/2006/relationships/image" Target="../media/image106.wmf"/><Relationship Id="rId17" Type="http://schemas.openxmlformats.org/officeDocument/2006/relationships/oleObject" Target="../embeddings/oleObject11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8.wmf"/><Relationship Id="rId20" Type="http://schemas.openxmlformats.org/officeDocument/2006/relationships/image" Target="../media/image110.wmf"/><Relationship Id="rId1" Type="http://schemas.openxmlformats.org/officeDocument/2006/relationships/vmlDrawing" Target="../drawings/vmlDrawing16.vml"/><Relationship Id="rId6" Type="http://schemas.openxmlformats.org/officeDocument/2006/relationships/image" Target="../media/image103.wmf"/><Relationship Id="rId11" Type="http://schemas.openxmlformats.org/officeDocument/2006/relationships/oleObject" Target="../embeddings/oleObject109.bin"/><Relationship Id="rId5" Type="http://schemas.openxmlformats.org/officeDocument/2006/relationships/oleObject" Target="../embeddings/oleObject106.bin"/><Relationship Id="rId15" Type="http://schemas.openxmlformats.org/officeDocument/2006/relationships/oleObject" Target="../embeddings/oleObject111.bin"/><Relationship Id="rId10" Type="http://schemas.openxmlformats.org/officeDocument/2006/relationships/image" Target="../media/image105.wmf"/><Relationship Id="rId19" Type="http://schemas.openxmlformats.org/officeDocument/2006/relationships/oleObject" Target="../embeddings/oleObject113.bin"/><Relationship Id="rId4" Type="http://schemas.openxmlformats.org/officeDocument/2006/relationships/image" Target="../media/image102.wmf"/><Relationship Id="rId9" Type="http://schemas.openxmlformats.org/officeDocument/2006/relationships/oleObject" Target="../embeddings/oleObject108.bin"/><Relationship Id="rId14" Type="http://schemas.openxmlformats.org/officeDocument/2006/relationships/image" Target="../media/image107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111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112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113.wmf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4" Type="http://schemas.openxmlformats.org/officeDocument/2006/relationships/image" Target="../media/image116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9.wmf"/><Relationship Id="rId13" Type="http://schemas.openxmlformats.org/officeDocument/2006/relationships/oleObject" Target="../embeddings/oleObject123.bin"/><Relationship Id="rId18" Type="http://schemas.openxmlformats.org/officeDocument/2006/relationships/image" Target="../media/image124.wmf"/><Relationship Id="rId3" Type="http://schemas.openxmlformats.org/officeDocument/2006/relationships/oleObject" Target="../embeddings/oleObject118.bin"/><Relationship Id="rId7" Type="http://schemas.openxmlformats.org/officeDocument/2006/relationships/oleObject" Target="../embeddings/oleObject120.bin"/><Relationship Id="rId12" Type="http://schemas.openxmlformats.org/officeDocument/2006/relationships/image" Target="../media/image121.wmf"/><Relationship Id="rId17" Type="http://schemas.openxmlformats.org/officeDocument/2006/relationships/oleObject" Target="../embeddings/oleObject12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3.wmf"/><Relationship Id="rId20" Type="http://schemas.openxmlformats.org/officeDocument/2006/relationships/image" Target="../media/image125.wmf"/><Relationship Id="rId1" Type="http://schemas.openxmlformats.org/officeDocument/2006/relationships/vmlDrawing" Target="../drawings/vmlDrawing21.vml"/><Relationship Id="rId6" Type="http://schemas.openxmlformats.org/officeDocument/2006/relationships/image" Target="../media/image118.wmf"/><Relationship Id="rId11" Type="http://schemas.openxmlformats.org/officeDocument/2006/relationships/oleObject" Target="../embeddings/oleObject122.bin"/><Relationship Id="rId5" Type="http://schemas.openxmlformats.org/officeDocument/2006/relationships/oleObject" Target="../embeddings/oleObject119.bin"/><Relationship Id="rId15" Type="http://schemas.openxmlformats.org/officeDocument/2006/relationships/oleObject" Target="../embeddings/oleObject124.bin"/><Relationship Id="rId10" Type="http://schemas.openxmlformats.org/officeDocument/2006/relationships/image" Target="../media/image120.wmf"/><Relationship Id="rId19" Type="http://schemas.openxmlformats.org/officeDocument/2006/relationships/oleObject" Target="../embeddings/oleObject126.bin"/><Relationship Id="rId4" Type="http://schemas.openxmlformats.org/officeDocument/2006/relationships/image" Target="../media/image117.wmf"/><Relationship Id="rId9" Type="http://schemas.openxmlformats.org/officeDocument/2006/relationships/oleObject" Target="../embeddings/oleObject121.bin"/><Relationship Id="rId14" Type="http://schemas.openxmlformats.org/officeDocument/2006/relationships/image" Target="../media/image122.w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8.wmf"/><Relationship Id="rId13" Type="http://schemas.openxmlformats.org/officeDocument/2006/relationships/oleObject" Target="../embeddings/oleObject132.bin"/><Relationship Id="rId18" Type="http://schemas.openxmlformats.org/officeDocument/2006/relationships/image" Target="../media/image133.wmf"/><Relationship Id="rId3" Type="http://schemas.openxmlformats.org/officeDocument/2006/relationships/oleObject" Target="../embeddings/oleObject127.bin"/><Relationship Id="rId21" Type="http://schemas.openxmlformats.org/officeDocument/2006/relationships/oleObject" Target="../embeddings/oleObject136.bin"/><Relationship Id="rId7" Type="http://schemas.openxmlformats.org/officeDocument/2006/relationships/oleObject" Target="../embeddings/oleObject129.bin"/><Relationship Id="rId12" Type="http://schemas.openxmlformats.org/officeDocument/2006/relationships/image" Target="../media/image130.wmf"/><Relationship Id="rId17" Type="http://schemas.openxmlformats.org/officeDocument/2006/relationships/oleObject" Target="../embeddings/oleObject13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2.wmf"/><Relationship Id="rId20" Type="http://schemas.openxmlformats.org/officeDocument/2006/relationships/image" Target="../media/image134.wmf"/><Relationship Id="rId1" Type="http://schemas.openxmlformats.org/officeDocument/2006/relationships/vmlDrawing" Target="../drawings/vmlDrawing22.vml"/><Relationship Id="rId6" Type="http://schemas.openxmlformats.org/officeDocument/2006/relationships/image" Target="../media/image127.wmf"/><Relationship Id="rId11" Type="http://schemas.openxmlformats.org/officeDocument/2006/relationships/oleObject" Target="../embeddings/oleObject131.bin"/><Relationship Id="rId24" Type="http://schemas.openxmlformats.org/officeDocument/2006/relationships/image" Target="../media/image136.wmf"/><Relationship Id="rId5" Type="http://schemas.openxmlformats.org/officeDocument/2006/relationships/oleObject" Target="../embeddings/oleObject128.bin"/><Relationship Id="rId15" Type="http://schemas.openxmlformats.org/officeDocument/2006/relationships/oleObject" Target="../embeddings/oleObject133.bin"/><Relationship Id="rId23" Type="http://schemas.openxmlformats.org/officeDocument/2006/relationships/oleObject" Target="../embeddings/oleObject137.bin"/><Relationship Id="rId10" Type="http://schemas.openxmlformats.org/officeDocument/2006/relationships/image" Target="../media/image129.wmf"/><Relationship Id="rId19" Type="http://schemas.openxmlformats.org/officeDocument/2006/relationships/oleObject" Target="../embeddings/oleObject135.bin"/><Relationship Id="rId4" Type="http://schemas.openxmlformats.org/officeDocument/2006/relationships/image" Target="../media/image126.wmf"/><Relationship Id="rId9" Type="http://schemas.openxmlformats.org/officeDocument/2006/relationships/oleObject" Target="../embeddings/oleObject130.bin"/><Relationship Id="rId14" Type="http://schemas.openxmlformats.org/officeDocument/2006/relationships/image" Target="../media/image131.wmf"/><Relationship Id="rId22" Type="http://schemas.openxmlformats.org/officeDocument/2006/relationships/image" Target="../media/image135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9.wmf"/><Relationship Id="rId3" Type="http://schemas.openxmlformats.org/officeDocument/2006/relationships/oleObject" Target="../embeddings/oleObject138.bin"/><Relationship Id="rId7" Type="http://schemas.openxmlformats.org/officeDocument/2006/relationships/oleObject" Target="../embeddings/oleObject1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138.wmf"/><Relationship Id="rId5" Type="http://schemas.openxmlformats.org/officeDocument/2006/relationships/oleObject" Target="../embeddings/oleObject139.bin"/><Relationship Id="rId10" Type="http://schemas.openxmlformats.org/officeDocument/2006/relationships/image" Target="../media/image140.wmf"/><Relationship Id="rId4" Type="http://schemas.openxmlformats.org/officeDocument/2006/relationships/image" Target="../media/image137.wmf"/><Relationship Id="rId9" Type="http://schemas.openxmlformats.org/officeDocument/2006/relationships/oleObject" Target="../embeddings/oleObject141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6" Type="http://schemas.openxmlformats.org/officeDocument/2006/relationships/image" Target="../media/image143.png"/><Relationship Id="rId5" Type="http://schemas.openxmlformats.org/officeDocument/2006/relationships/image" Target="../media/image142.png"/><Relationship Id="rId4" Type="http://schemas.openxmlformats.org/officeDocument/2006/relationships/image" Target="../media/image141.wmf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4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5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4" Type="http://schemas.openxmlformats.org/officeDocument/2006/relationships/image" Target="../media/image146.wmf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4" Type="http://schemas.openxmlformats.org/officeDocument/2006/relationships/image" Target="../media/image147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image" Target="../media/image8.wmf"/><Relationship Id="rId18" Type="http://schemas.openxmlformats.org/officeDocument/2006/relationships/oleObject" Target="../embeddings/oleObject11.bin"/><Relationship Id="rId26" Type="http://schemas.openxmlformats.org/officeDocument/2006/relationships/oleObject" Target="../embeddings/oleObject15.bin"/><Relationship Id="rId3" Type="http://schemas.openxmlformats.org/officeDocument/2006/relationships/oleObject" Target="../embeddings/oleObject3.bin"/><Relationship Id="rId21" Type="http://schemas.openxmlformats.org/officeDocument/2006/relationships/image" Target="../media/image12.wmf"/><Relationship Id="rId7" Type="http://schemas.openxmlformats.org/officeDocument/2006/relationships/oleObject" Target="../embeddings/oleObject5.bin"/><Relationship Id="rId12" Type="http://schemas.openxmlformats.org/officeDocument/2006/relationships/oleObject" Target="../embeddings/oleObject8.bin"/><Relationship Id="rId17" Type="http://schemas.openxmlformats.org/officeDocument/2006/relationships/image" Target="../media/image10.wmf"/><Relationship Id="rId25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0.bin"/><Relationship Id="rId20" Type="http://schemas.openxmlformats.org/officeDocument/2006/relationships/oleObject" Target="../embeddings/oleObject12.bin"/><Relationship Id="rId29" Type="http://schemas.openxmlformats.org/officeDocument/2006/relationships/image" Target="../media/image16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wmf"/><Relationship Id="rId11" Type="http://schemas.openxmlformats.org/officeDocument/2006/relationships/image" Target="../media/image7.wmf"/><Relationship Id="rId24" Type="http://schemas.openxmlformats.org/officeDocument/2006/relationships/oleObject" Target="../embeddings/oleObject14.bin"/><Relationship Id="rId5" Type="http://schemas.openxmlformats.org/officeDocument/2006/relationships/oleObject" Target="../embeddings/oleObject4.bin"/><Relationship Id="rId15" Type="http://schemas.openxmlformats.org/officeDocument/2006/relationships/image" Target="../media/image9.wmf"/><Relationship Id="rId23" Type="http://schemas.openxmlformats.org/officeDocument/2006/relationships/image" Target="../media/image13.wmf"/><Relationship Id="rId28" Type="http://schemas.openxmlformats.org/officeDocument/2006/relationships/oleObject" Target="../embeddings/oleObject16.bin"/><Relationship Id="rId10" Type="http://schemas.openxmlformats.org/officeDocument/2006/relationships/oleObject" Target="../embeddings/oleObject7.bin"/><Relationship Id="rId19" Type="http://schemas.openxmlformats.org/officeDocument/2006/relationships/image" Target="../media/image11.wmf"/><Relationship Id="rId31" Type="http://schemas.openxmlformats.org/officeDocument/2006/relationships/image" Target="../media/image17.wmf"/><Relationship Id="rId4" Type="http://schemas.openxmlformats.org/officeDocument/2006/relationships/image" Target="../media/image4.wmf"/><Relationship Id="rId9" Type="http://schemas.openxmlformats.org/officeDocument/2006/relationships/image" Target="../media/image6.wmf"/><Relationship Id="rId14" Type="http://schemas.openxmlformats.org/officeDocument/2006/relationships/oleObject" Target="../embeddings/oleObject9.bin"/><Relationship Id="rId22" Type="http://schemas.openxmlformats.org/officeDocument/2006/relationships/oleObject" Target="../embeddings/oleObject13.bin"/><Relationship Id="rId27" Type="http://schemas.openxmlformats.org/officeDocument/2006/relationships/image" Target="../media/image15.wmf"/><Relationship Id="rId30" Type="http://schemas.openxmlformats.org/officeDocument/2006/relationships/oleObject" Target="../embeddings/oleObject17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23.bin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2.bin"/><Relationship Id="rId5" Type="http://schemas.openxmlformats.org/officeDocument/2006/relationships/oleObject" Target="../embeddings/oleObject19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1.bin"/><Relationship Id="rId14" Type="http://schemas.openxmlformats.org/officeDocument/2006/relationships/image" Target="../media/image23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29.bin"/><Relationship Id="rId18" Type="http://schemas.openxmlformats.org/officeDocument/2006/relationships/image" Target="../media/image30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27.wmf"/><Relationship Id="rId17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9.wmf"/><Relationship Id="rId20" Type="http://schemas.openxmlformats.org/officeDocument/2006/relationships/image" Target="../media/image31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5.bin"/><Relationship Id="rId15" Type="http://schemas.openxmlformats.org/officeDocument/2006/relationships/oleObject" Target="../embeddings/oleObject30.bin"/><Relationship Id="rId10" Type="http://schemas.openxmlformats.org/officeDocument/2006/relationships/image" Target="../media/image19.wmf"/><Relationship Id="rId19" Type="http://schemas.openxmlformats.org/officeDocument/2006/relationships/oleObject" Target="../embeddings/oleObject32.bin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7.bin"/><Relationship Id="rId14" Type="http://schemas.openxmlformats.org/officeDocument/2006/relationships/image" Target="../media/image28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13" Type="http://schemas.openxmlformats.org/officeDocument/2006/relationships/oleObject" Target="../embeddings/oleObject39.bin"/><Relationship Id="rId18" Type="http://schemas.openxmlformats.org/officeDocument/2006/relationships/image" Target="../media/image38.wmf"/><Relationship Id="rId26" Type="http://schemas.openxmlformats.org/officeDocument/2006/relationships/image" Target="../media/image42.wmf"/><Relationship Id="rId3" Type="http://schemas.openxmlformats.org/officeDocument/2006/relationships/oleObject" Target="../embeddings/oleObject33.bin"/><Relationship Id="rId21" Type="http://schemas.openxmlformats.org/officeDocument/2006/relationships/oleObject" Target="../embeddings/oleObject43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35.wmf"/><Relationship Id="rId17" Type="http://schemas.openxmlformats.org/officeDocument/2006/relationships/oleObject" Target="../embeddings/oleObject41.bin"/><Relationship Id="rId25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7.wmf"/><Relationship Id="rId20" Type="http://schemas.openxmlformats.org/officeDocument/2006/relationships/image" Target="../media/image39.wmf"/><Relationship Id="rId29" Type="http://schemas.openxmlformats.org/officeDocument/2006/relationships/oleObject" Target="../embeddings/oleObject47.bin"/><Relationship Id="rId1" Type="http://schemas.openxmlformats.org/officeDocument/2006/relationships/vmlDrawing" Target="../drawings/vmlDrawing6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8.bin"/><Relationship Id="rId24" Type="http://schemas.openxmlformats.org/officeDocument/2006/relationships/image" Target="../media/image41.wmf"/><Relationship Id="rId5" Type="http://schemas.openxmlformats.org/officeDocument/2006/relationships/oleObject" Target="../embeddings/oleObject34.bin"/><Relationship Id="rId15" Type="http://schemas.openxmlformats.org/officeDocument/2006/relationships/oleObject" Target="../embeddings/oleObject40.bin"/><Relationship Id="rId23" Type="http://schemas.openxmlformats.org/officeDocument/2006/relationships/oleObject" Target="../embeddings/oleObject44.bin"/><Relationship Id="rId28" Type="http://schemas.openxmlformats.org/officeDocument/2006/relationships/image" Target="../media/image43.wmf"/><Relationship Id="rId10" Type="http://schemas.openxmlformats.org/officeDocument/2006/relationships/image" Target="../media/image34.wmf"/><Relationship Id="rId19" Type="http://schemas.openxmlformats.org/officeDocument/2006/relationships/oleObject" Target="../embeddings/oleObject42.bin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7.bin"/><Relationship Id="rId14" Type="http://schemas.openxmlformats.org/officeDocument/2006/relationships/image" Target="../media/image36.wmf"/><Relationship Id="rId22" Type="http://schemas.openxmlformats.org/officeDocument/2006/relationships/image" Target="../media/image40.wmf"/><Relationship Id="rId27" Type="http://schemas.openxmlformats.org/officeDocument/2006/relationships/oleObject" Target="../embeddings/oleObject46.bin"/><Relationship Id="rId30" Type="http://schemas.openxmlformats.org/officeDocument/2006/relationships/image" Target="../media/image4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6.2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Exponents and Scientific Notation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Rule for Power of a Product (cont.)</a:t>
            </a:r>
          </a:p>
        </p:txBody>
      </p:sp>
      <p:sp>
        <p:nvSpPr>
          <p:cNvPr id="7173" name="Rectangle 4"/>
          <p:cNvSpPr>
            <a:spLocks noChangeArrowheads="1"/>
          </p:cNvSpPr>
          <p:nvPr/>
        </p:nvSpPr>
        <p:spPr bwMode="auto">
          <a:xfrm>
            <a:off x="2133600" y="2971800"/>
            <a:ext cx="67056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/>
              <a:t>or, using the rule of negative exponents first and then the rule for the power of a product, </a:t>
            </a: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530352" y="1280160"/>
          <a:ext cx="1320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9" name="Equation" r:id="rId3" imgW="1320480" imgH="533160" progId="Equation.DSMT4">
                  <p:embed/>
                </p:oleObj>
              </mc:Choice>
              <mc:Fallback>
                <p:oleObj name="Equation" r:id="rId3" imgW="132048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1320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533400" y="20574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0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0574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2146300" y="1943100"/>
          <a:ext cx="863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1" name="Equation" r:id="rId7" imgW="863280" imgH="533160" progId="Equation.DSMT4">
                  <p:embed/>
                </p:oleObj>
              </mc:Choice>
              <mc:Fallback>
                <p:oleObj name="Equation" r:id="rId7" imgW="863280" imgH="533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1943100"/>
                        <a:ext cx="863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3060700" y="2019300"/>
          <a:ext cx="1320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2" name="Equation" r:id="rId9" imgW="1320480" imgH="380880" progId="Equation.DSMT4">
                  <p:embed/>
                </p:oleObj>
              </mc:Choice>
              <mc:Fallback>
                <p:oleObj name="Equation" r:id="rId9" imgW="132048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0700" y="2019300"/>
                        <a:ext cx="1320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4432300" y="1828800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3" name="Equation" r:id="rId11" imgW="1218960" imgH="838080" progId="Equation.DSMT4">
                  <p:embed/>
                </p:oleObj>
              </mc:Choice>
              <mc:Fallback>
                <p:oleObj name="Equation" r:id="rId11" imgW="121896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2300" y="1828800"/>
                        <a:ext cx="121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5803900" y="1828800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4" name="Equation" r:id="rId13" imgW="977760" imgH="838080" progId="Equation.DSMT4">
                  <p:embed/>
                </p:oleObj>
              </mc:Choice>
              <mc:Fallback>
                <p:oleObj name="Equation" r:id="rId13" imgW="97776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3900" y="1828800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3"/>
          <p:cNvGraphicFramePr>
            <a:graphicFrameLocks noChangeAspect="1"/>
          </p:cNvGraphicFramePr>
          <p:nvPr/>
        </p:nvGraphicFramePr>
        <p:xfrm>
          <a:off x="2146300" y="4343400"/>
          <a:ext cx="863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5" name="Equation" r:id="rId15" imgW="863280" imgH="533160" progId="Equation.DSMT4">
                  <p:embed/>
                </p:oleObj>
              </mc:Choice>
              <mc:Fallback>
                <p:oleObj name="Equation" r:id="rId15" imgW="863280" imgH="5331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4343400"/>
                        <a:ext cx="863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/>
        </p:nvGraphicFramePr>
        <p:xfrm>
          <a:off x="3048000" y="4191000"/>
          <a:ext cx="11049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6" name="Equation" r:id="rId17" imgW="1104840" imgH="990360" progId="Equation.DSMT4">
                  <p:embed/>
                </p:oleObj>
              </mc:Choice>
              <mc:Fallback>
                <p:oleObj name="Equation" r:id="rId17" imgW="1104840" imgH="990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191000"/>
                        <a:ext cx="11049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2"/>
          <p:cNvGraphicFramePr>
            <a:graphicFrameLocks noChangeAspect="1"/>
          </p:cNvGraphicFramePr>
          <p:nvPr/>
        </p:nvGraphicFramePr>
        <p:xfrm>
          <a:off x="4267200" y="4191000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7" name="Equation" r:id="rId19" imgW="977760" imgH="838080" progId="Equation.DSMT4">
                  <p:embed/>
                </p:oleObj>
              </mc:Choice>
              <mc:Fallback>
                <p:oleObj name="Equation" r:id="rId19" imgW="97776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191000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Rule for Power of a Product (cont.)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530352" y="1280160"/>
          <a:ext cx="1587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6" name="Equation" r:id="rId3" imgW="1587240" imgH="634680" progId="Equation.DSMT4">
                  <p:embed/>
                </p:oleObj>
              </mc:Choice>
              <mc:Fallback>
                <p:oleObj name="Equation" r:id="rId3" imgW="1587240" imgH="6346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15875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530352" y="21336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7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1336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2209800" y="1981200"/>
          <a:ext cx="11303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8" name="Equation" r:id="rId7" imgW="1130040" imgH="634680" progId="Equation.DSMT4">
                  <p:embed/>
                </p:oleObj>
              </mc:Choice>
              <mc:Fallback>
                <p:oleObj name="Equation" r:id="rId7" imgW="1130040" imgH="6346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981200"/>
                        <a:ext cx="11303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3505200" y="1981200"/>
          <a:ext cx="19812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9" name="Equation" r:id="rId9" imgW="1981080" imgH="634680" progId="Equation.DSMT4">
                  <p:embed/>
                </p:oleObj>
              </mc:Choice>
              <mc:Fallback>
                <p:oleObj name="Equation" r:id="rId9" imgW="1981080" imgH="6346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1981200"/>
                        <a:ext cx="19812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3505200" y="2870200"/>
          <a:ext cx="1308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0" name="Equation" r:id="rId11" imgW="1307880" imgH="444240" progId="Equation.DSMT4">
                  <p:embed/>
                </p:oleObj>
              </mc:Choice>
              <mc:Fallback>
                <p:oleObj name="Equation" r:id="rId11" imgW="130788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870200"/>
                        <a:ext cx="1308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3505200" y="3568700"/>
          <a:ext cx="12700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1" name="Equation" r:id="rId13" imgW="1269720" imgH="901440" progId="Equation.DSMT4">
                  <p:embed/>
                </p:oleObj>
              </mc:Choice>
              <mc:Fallback>
                <p:oleObj name="Equation" r:id="rId13" imgW="1269720" imgH="9014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568700"/>
                        <a:ext cx="12700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3505200" y="4724400"/>
          <a:ext cx="7747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2" name="Equation" r:id="rId15" imgW="774360" imgH="939600" progId="Equation.DSMT4">
                  <p:embed/>
                </p:oleObj>
              </mc:Choice>
              <mc:Fallback>
                <p:oleObj name="Equation" r:id="rId15" imgW="774360" imgH="9396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4724400"/>
                        <a:ext cx="7747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for Power of a Product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70318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0" indent="0" algn="ctr">
              <a:buFont typeface="Courier New" pitchFamily="49" charset="0"/>
              <a:buNone/>
            </a:pPr>
            <a:r>
              <a:rPr lang="en-US" b="1" dirty="0" smtClean="0">
                <a:solidFill>
                  <a:srgbClr val="000000"/>
                </a:solidFill>
              </a:rPr>
              <a:t>Notes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dirty="0" smtClean="0">
                <a:solidFill>
                  <a:srgbClr val="C00000"/>
                </a:solidFill>
              </a:rPr>
              <a:t>Special Note about Negative Numbers and Exponents:</a:t>
            </a:r>
          </a:p>
          <a:p>
            <a:pPr marL="0" indent="0">
              <a:buFont typeface="Courier New" pitchFamily="49" charset="0"/>
              <a:buNone/>
            </a:pPr>
            <a:r>
              <a:rPr lang="en-US" dirty="0" smtClean="0">
                <a:solidFill>
                  <a:srgbClr val="000000"/>
                </a:solidFill>
              </a:rPr>
              <a:t>In an expression such as −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baseline="30000" dirty="0" smtClean="0">
                <a:solidFill>
                  <a:srgbClr val="000000"/>
                </a:solidFill>
              </a:rPr>
              <a:t>2</a:t>
            </a:r>
            <a:r>
              <a:rPr lang="en-US" dirty="0" smtClean="0">
                <a:solidFill>
                  <a:srgbClr val="000000"/>
                </a:solidFill>
              </a:rPr>
              <a:t>, we know that −1 is understood to be the coefficient of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baseline="30000" dirty="0" smtClean="0">
                <a:solidFill>
                  <a:srgbClr val="000000"/>
                </a:solidFill>
              </a:rPr>
              <a:t>2</a:t>
            </a:r>
            <a:r>
              <a:rPr lang="en-US" dirty="0" smtClean="0">
                <a:solidFill>
                  <a:srgbClr val="000000"/>
                </a:solidFill>
              </a:rPr>
              <a:t>. That is, </a:t>
            </a:r>
          </a:p>
          <a:p>
            <a:pPr marL="0" indent="0" algn="ctr">
              <a:buFont typeface="Courier New" pitchFamily="49" charset="0"/>
              <a:buNone/>
            </a:pPr>
            <a:r>
              <a:rPr lang="en-US" dirty="0" smtClean="0">
                <a:solidFill>
                  <a:srgbClr val="000000"/>
                </a:solidFill>
              </a:rPr>
              <a:t>−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baseline="30000" dirty="0" smtClean="0">
                <a:solidFill>
                  <a:srgbClr val="000000"/>
                </a:solidFill>
              </a:rPr>
              <a:t>2</a:t>
            </a:r>
            <a:r>
              <a:rPr lang="en-US" dirty="0" smtClean="0">
                <a:solidFill>
                  <a:srgbClr val="000000"/>
                </a:solidFill>
              </a:rPr>
              <a:t> = −1 ·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baseline="30000" dirty="0" smtClean="0">
                <a:solidFill>
                  <a:srgbClr val="000000"/>
                </a:solidFill>
              </a:rPr>
              <a:t>2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</a:pPr>
            <a:r>
              <a:rPr lang="en-US" dirty="0" smtClean="0">
                <a:solidFill>
                  <a:srgbClr val="000000"/>
                </a:solidFill>
              </a:rPr>
              <a:t>The same is true for expressions with numbers such as −7</a:t>
            </a:r>
            <a:r>
              <a:rPr lang="en-US" baseline="30000" dirty="0" smtClean="0">
                <a:solidFill>
                  <a:srgbClr val="000000"/>
                </a:solidFill>
              </a:rPr>
              <a:t>2</a:t>
            </a:r>
            <a:r>
              <a:rPr lang="en-US" dirty="0" smtClean="0">
                <a:solidFill>
                  <a:srgbClr val="000000"/>
                </a:solidFill>
              </a:rPr>
              <a:t>. That is,</a:t>
            </a:r>
          </a:p>
          <a:p>
            <a:pPr marL="0" indent="0" algn="ctr">
              <a:buFont typeface="Courier New" pitchFamily="49" charset="0"/>
              <a:buNone/>
            </a:pPr>
            <a:r>
              <a:rPr lang="en-US" dirty="0" smtClean="0">
                <a:solidFill>
                  <a:srgbClr val="000000"/>
                </a:solidFill>
              </a:rPr>
              <a:t>−7</a:t>
            </a:r>
            <a:r>
              <a:rPr lang="en-US" baseline="30000" dirty="0" smtClean="0">
                <a:solidFill>
                  <a:srgbClr val="000000"/>
                </a:solidFill>
              </a:rPr>
              <a:t>2</a:t>
            </a:r>
            <a:r>
              <a:rPr lang="en-US" dirty="0" smtClean="0">
                <a:solidFill>
                  <a:srgbClr val="000000"/>
                </a:solidFill>
              </a:rPr>
              <a:t> = −1 · 7</a:t>
            </a:r>
            <a:r>
              <a:rPr lang="en-US" baseline="30000" dirty="0" smtClean="0">
                <a:solidFill>
                  <a:srgbClr val="000000"/>
                </a:solidFill>
              </a:rPr>
              <a:t>2</a:t>
            </a:r>
            <a:r>
              <a:rPr lang="en-US" dirty="0" smtClean="0">
                <a:solidFill>
                  <a:srgbClr val="000000"/>
                </a:solidFill>
              </a:rPr>
              <a:t> = −1 · 49 = −49.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for Power of a Product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453253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0" indent="0" algn="ctr">
              <a:buFont typeface="Courier New" pitchFamily="49" charset="0"/>
              <a:buNone/>
            </a:pPr>
            <a:r>
              <a:rPr lang="en-US" b="1" dirty="0" smtClean="0">
                <a:solidFill>
                  <a:srgbClr val="000000"/>
                </a:solidFill>
              </a:rPr>
              <a:t>Notes (cont.)</a:t>
            </a:r>
          </a:p>
          <a:p>
            <a:pPr marL="0" indent="0">
              <a:buFont typeface="Courier New" pitchFamily="49" charset="0"/>
              <a:buNone/>
            </a:pPr>
            <a:r>
              <a:rPr lang="en-US" dirty="0" smtClean="0">
                <a:solidFill>
                  <a:srgbClr val="000000"/>
                </a:solidFill>
              </a:rPr>
              <a:t>We see that the exponent refers to 7 and not to −7. For the exponent to refer to −7 as the base, −7 </a:t>
            </a:r>
            <a:r>
              <a:rPr lang="en-US" b="1" dirty="0" smtClean="0">
                <a:solidFill>
                  <a:srgbClr val="000000"/>
                </a:solidFill>
              </a:rPr>
              <a:t>must be in parentheses</a:t>
            </a:r>
            <a:r>
              <a:rPr lang="en-US" dirty="0" smtClean="0">
                <a:solidFill>
                  <a:srgbClr val="000000"/>
                </a:solidFill>
              </a:rPr>
              <a:t> as follows:</a:t>
            </a:r>
          </a:p>
          <a:p>
            <a:pPr marL="0" indent="0" algn="ctr">
              <a:buFont typeface="Courier New" pitchFamily="49" charset="0"/>
              <a:buNone/>
            </a:pPr>
            <a:r>
              <a:rPr lang="en-US" dirty="0" smtClean="0">
                <a:solidFill>
                  <a:srgbClr val="000000"/>
                </a:solidFill>
              </a:rPr>
              <a:t>( −7 )</a:t>
            </a:r>
            <a:r>
              <a:rPr lang="en-US" baseline="30000" dirty="0" smtClean="0">
                <a:solidFill>
                  <a:srgbClr val="000000"/>
                </a:solidFill>
              </a:rPr>
              <a:t>2</a:t>
            </a:r>
            <a:r>
              <a:rPr lang="en-US" dirty="0" smtClean="0">
                <a:solidFill>
                  <a:srgbClr val="000000"/>
                </a:solidFill>
              </a:rPr>
              <a:t> = ( −7 ) · ( −7 ) = +49.</a:t>
            </a:r>
          </a:p>
          <a:p>
            <a:pPr marL="0" indent="0">
              <a:buFont typeface="Courier New" pitchFamily="49" charset="0"/>
              <a:buNone/>
            </a:pPr>
            <a:r>
              <a:rPr lang="en-US" dirty="0" smtClean="0">
                <a:solidFill>
                  <a:srgbClr val="000000"/>
                </a:solidFill>
              </a:rPr>
              <a:t>As another example,</a:t>
            </a:r>
          </a:p>
          <a:p>
            <a:pPr marL="0" indent="0" algn="ctr">
              <a:buFont typeface="Courier New" pitchFamily="49" charset="0"/>
              <a:buNone/>
            </a:pPr>
            <a:r>
              <a:rPr lang="en-US" dirty="0" smtClean="0">
                <a:solidFill>
                  <a:srgbClr val="000000"/>
                </a:solidFill>
              </a:rPr>
              <a:t>−2</a:t>
            </a:r>
            <a:r>
              <a:rPr lang="en-US" baseline="30000" dirty="0" smtClean="0">
                <a:solidFill>
                  <a:srgbClr val="000000"/>
                </a:solidFill>
              </a:rPr>
              <a:t>0</a:t>
            </a:r>
            <a:r>
              <a:rPr lang="en-US" dirty="0" smtClean="0">
                <a:solidFill>
                  <a:srgbClr val="000000"/>
                </a:solidFill>
              </a:rPr>
              <a:t> = −1 · 2</a:t>
            </a:r>
            <a:r>
              <a:rPr lang="en-US" baseline="30000" dirty="0" smtClean="0">
                <a:solidFill>
                  <a:srgbClr val="000000"/>
                </a:solidFill>
              </a:rPr>
              <a:t>0</a:t>
            </a:r>
            <a:r>
              <a:rPr lang="en-US" dirty="0" smtClean="0">
                <a:solidFill>
                  <a:srgbClr val="000000"/>
                </a:solidFill>
              </a:rPr>
              <a:t> = −1 · 1 = −1 and ( −2 )</a:t>
            </a:r>
            <a:r>
              <a:rPr lang="en-US" baseline="30000" dirty="0" smtClean="0">
                <a:solidFill>
                  <a:srgbClr val="000000"/>
                </a:solidFill>
              </a:rPr>
              <a:t>0</a:t>
            </a:r>
            <a:r>
              <a:rPr lang="en-US" dirty="0" smtClean="0">
                <a:solidFill>
                  <a:srgbClr val="000000"/>
                </a:solidFill>
              </a:rPr>
              <a:t> = 1.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for Power of a Quotient</a:t>
            </a:r>
          </a:p>
        </p:txBody>
      </p:sp>
      <p:sp>
        <p:nvSpPr>
          <p:cNvPr id="9220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841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buFont typeface="Courier New" pitchFamily="49" charset="0"/>
              <a:buNone/>
            </a:pPr>
            <a:r>
              <a:rPr lang="en-US" b="1" dirty="0" smtClean="0">
                <a:solidFill>
                  <a:srgbClr val="000000"/>
                </a:solidFill>
              </a:rPr>
              <a:t>Rule for the Power of a Quotient</a:t>
            </a:r>
          </a:p>
          <a:p>
            <a:pPr marL="0" indent="0">
              <a:buFont typeface="Courier New" pitchFamily="49" charset="0"/>
              <a:buNone/>
            </a:pPr>
            <a:r>
              <a:rPr lang="en-US" dirty="0" smtClean="0">
                <a:solidFill>
                  <a:srgbClr val="000000"/>
                </a:solidFill>
              </a:rPr>
              <a:t>If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 and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 are nonzero real numbers and </a:t>
            </a:r>
            <a:r>
              <a:rPr lang="en-US" i="1" dirty="0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 is an integer, then</a:t>
            </a:r>
          </a:p>
          <a:p>
            <a:pPr marL="0" indent="0">
              <a:buFont typeface="Courier New" pitchFamily="49" charset="0"/>
              <a:buNone/>
            </a:pPr>
            <a:endParaRPr lang="en-US" dirty="0" smtClean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 smtClean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dirty="0" smtClean="0">
                <a:solidFill>
                  <a:srgbClr val="000000"/>
                </a:solidFill>
              </a:rPr>
              <a:t>In words, a power of a quotient (in fraction form) is found by raising both the numerator and the denominator to that power.</a:t>
            </a:r>
          </a:p>
        </p:txBody>
      </p:sp>
      <p:graphicFrame>
        <p:nvGraphicFramePr>
          <p:cNvPr id="9218" name="Object 2"/>
          <p:cNvGraphicFramePr>
            <a:graphicFrameLocks noChangeAspect="1"/>
          </p:cNvGraphicFramePr>
          <p:nvPr/>
        </p:nvGraphicFramePr>
        <p:xfrm>
          <a:off x="3746500" y="2667000"/>
          <a:ext cx="16510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Equation" r:id="rId3" imgW="1650960" imgH="990360" progId="Equation.DSMT4">
                  <p:embed/>
                </p:oleObj>
              </mc:Choice>
              <mc:Fallback>
                <p:oleObj name="Equation" r:id="rId3" imgW="1650960" imgH="9903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6500" y="2667000"/>
                        <a:ext cx="16510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Rule for the Power of a Quotient</a:t>
            </a:r>
          </a:p>
        </p:txBody>
      </p:sp>
      <p:sp>
        <p:nvSpPr>
          <p:cNvPr id="1024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dirty="0" smtClean="0"/>
              <a:t>Simplify each expression using the rule for the power of a quotient.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530352" y="2209800"/>
          <a:ext cx="12065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0" name="Equation" r:id="rId3" imgW="1206360" imgH="990360" progId="Equation.DSMT4">
                  <p:embed/>
                </p:oleObj>
              </mc:Choice>
              <mc:Fallback>
                <p:oleObj name="Equation" r:id="rId3" imgW="1206360" imgH="990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209800"/>
                        <a:ext cx="12065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530352" y="33528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1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3528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2133600" y="2971800"/>
          <a:ext cx="7493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2" name="Equation" r:id="rId7" imgW="749160" imgH="990360" progId="Equation.DSMT4">
                  <p:embed/>
                </p:oleObj>
              </mc:Choice>
              <mc:Fallback>
                <p:oleObj name="Equation" r:id="rId7" imgW="749160" imgH="990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971800"/>
                        <a:ext cx="7493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2895600" y="3048000"/>
          <a:ext cx="685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3" name="Equation" r:id="rId9" imgW="685800" imgH="876240" progId="Equation.DSMT4">
                  <p:embed/>
                </p:oleObj>
              </mc:Choice>
              <mc:Fallback>
                <p:oleObj name="Equation" r:id="rId9" imgW="685800" imgH="876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048000"/>
                        <a:ext cx="6858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530352" y="4038600"/>
          <a:ext cx="12065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4" name="Equation" r:id="rId11" imgW="1206360" imgH="990360" progId="Equation.DSMT4">
                  <p:embed/>
                </p:oleObj>
              </mc:Choice>
              <mc:Fallback>
                <p:oleObj name="Equation" r:id="rId11" imgW="1206360" imgH="990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038600"/>
                        <a:ext cx="12065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530352" y="52578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5" name="Equation" r:id="rId13" imgW="1384200" imgH="304560" progId="Equation.DSMT4">
                  <p:embed/>
                </p:oleObj>
              </mc:Choice>
              <mc:Fallback>
                <p:oleObj name="Equation" r:id="rId13" imgW="1384200" imgH="3045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2578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2133600" y="4876800"/>
          <a:ext cx="7493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6" name="Equation" r:id="rId15" imgW="749160" imgH="990360" progId="Equation.DSMT4">
                  <p:embed/>
                </p:oleObj>
              </mc:Choice>
              <mc:Fallback>
                <p:oleObj name="Equation" r:id="rId15" imgW="749160" imgH="990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876800"/>
                        <a:ext cx="7493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10"/>
          <p:cNvGraphicFramePr>
            <a:graphicFrameLocks noChangeAspect="1"/>
          </p:cNvGraphicFramePr>
          <p:nvPr/>
        </p:nvGraphicFramePr>
        <p:xfrm>
          <a:off x="2895600" y="4953000"/>
          <a:ext cx="6985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7" name="Equation" r:id="rId17" imgW="698400" imgH="876240" progId="Equation.DSMT4">
                  <p:embed/>
                </p:oleObj>
              </mc:Choice>
              <mc:Fallback>
                <p:oleObj name="Equation" r:id="rId17" imgW="698400" imgH="876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953000"/>
                        <a:ext cx="6985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/>
        </p:nvGraphicFramePr>
        <p:xfrm>
          <a:off x="3733800" y="4953000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8" name="Equation" r:id="rId19" imgW="698400" imgH="838080" progId="Equation.DSMT4">
                  <p:embed/>
                </p:oleObj>
              </mc:Choice>
              <mc:Fallback>
                <p:oleObj name="Equation" r:id="rId19" imgW="69840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953000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4: Applying Combinations of Rules for Exponents</a:t>
            </a:r>
          </a:p>
        </p:txBody>
      </p:sp>
      <p:sp>
        <p:nvSpPr>
          <p:cNvPr id="1126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dirty="0" smtClean="0"/>
              <a:t>Simplify each expression by using the appropriate rules for exponents.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530352" y="2362200"/>
          <a:ext cx="15875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5" name="Equation" r:id="rId3" imgW="1587240" imgH="1041120" progId="Equation.DSMT4">
                  <p:embed/>
                </p:oleObj>
              </mc:Choice>
              <mc:Fallback>
                <p:oleObj name="Equation" r:id="rId3" imgW="1587240" imgH="10411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362200"/>
                        <a:ext cx="15875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530352" y="36576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6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6576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2057400" y="3276600"/>
          <a:ext cx="11303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7" name="Equation" r:id="rId7" imgW="1130040" imgH="1041120" progId="Equation.DSMT4">
                  <p:embed/>
                </p:oleObj>
              </mc:Choice>
              <mc:Fallback>
                <p:oleObj name="Equation" r:id="rId7" imgW="1130040" imgH="10411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276600"/>
                        <a:ext cx="11303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3193475" y="3283530"/>
          <a:ext cx="14732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8" name="Equation" r:id="rId9" imgW="1473120" imgH="1218960" progId="Equation.DSMT4">
                  <p:embed/>
                </p:oleObj>
              </mc:Choice>
              <mc:Fallback>
                <p:oleObj name="Equation" r:id="rId9" imgW="1473120" imgH="1218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3475" y="3283530"/>
                        <a:ext cx="14732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4800600" y="3276600"/>
          <a:ext cx="16383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9" name="Equation" r:id="rId11" imgW="1638000" imgH="1041120" progId="Equation.DSMT4">
                  <p:embed/>
                </p:oleObj>
              </mc:Choice>
              <mc:Fallback>
                <p:oleObj name="Equation" r:id="rId11" imgW="1638000" imgH="10411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276600"/>
                        <a:ext cx="16383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6573980" y="3394365"/>
          <a:ext cx="10795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0" name="Equation" r:id="rId13" imgW="1079280" imgH="939600" progId="Equation.DSMT4">
                  <p:embed/>
                </p:oleObj>
              </mc:Choice>
              <mc:Fallback>
                <p:oleObj name="Equation" r:id="rId13" imgW="1079280" imgH="9396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3980" y="3394365"/>
                        <a:ext cx="10795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4: Applying Combinations of Rules for Exponents (cont.)</a:t>
            </a:r>
          </a:p>
        </p:txBody>
      </p:sp>
      <p:graphicFrame>
        <p:nvGraphicFramePr>
          <p:cNvPr id="12290" name="Object 2"/>
          <p:cNvGraphicFramePr>
            <a:graphicFrameLocks noChangeAspect="1"/>
          </p:cNvGraphicFramePr>
          <p:nvPr/>
        </p:nvGraphicFramePr>
        <p:xfrm>
          <a:off x="533400" y="1280160"/>
          <a:ext cx="16510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9" name="Equation" r:id="rId3" imgW="1650960" imgH="1091880" progId="Equation.DSMT4">
                  <p:embed/>
                </p:oleObj>
              </mc:Choice>
              <mc:Fallback>
                <p:oleObj name="Equation" r:id="rId3" imgW="1650960" imgH="10918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80160"/>
                        <a:ext cx="16510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457200" y="2398693"/>
            <a:ext cx="8229600" cy="1043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672"/>
              </a:spcBef>
            </a:pPr>
            <a:r>
              <a:rPr lang="en-US" sz="2800" b="1" dirty="0"/>
              <a:t>Solution:</a:t>
            </a:r>
          </a:p>
          <a:p>
            <a:pPr>
              <a:spcBef>
                <a:spcPts val="672"/>
              </a:spcBef>
            </a:pPr>
            <a:r>
              <a:rPr lang="en-US" sz="2800" b="1" dirty="0"/>
              <a:t>Option 1:  </a:t>
            </a:r>
            <a:r>
              <a:rPr lang="en-US" sz="2800" dirty="0"/>
              <a:t>Simplify inside the parentheses first</a:t>
            </a: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530352" y="3733800"/>
          <a:ext cx="11938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0" name="Equation" r:id="rId5" imgW="1193760" imgH="1091880" progId="Equation.DSMT4">
                  <p:embed/>
                </p:oleObj>
              </mc:Choice>
              <mc:Fallback>
                <p:oleObj name="Equation" r:id="rId5" imgW="1193760" imgH="1091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733800"/>
                        <a:ext cx="11938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1752600" y="4010890"/>
          <a:ext cx="18796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1" name="Equation" r:id="rId7" imgW="1879560" imgH="634680" progId="Equation.DSMT4">
                  <p:embed/>
                </p:oleObj>
              </mc:Choice>
              <mc:Fallback>
                <p:oleObj name="Equation" r:id="rId7" imgW="1879560" imgH="6346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010890"/>
                        <a:ext cx="18796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3733800" y="4022725"/>
          <a:ext cx="16764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2" name="Equation" r:id="rId9" imgW="1676160" imgH="634680" progId="Equation.DSMT4">
                  <p:embed/>
                </p:oleObj>
              </mc:Choice>
              <mc:Fallback>
                <p:oleObj name="Equation" r:id="rId9" imgW="1676160" imgH="6346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022725"/>
                        <a:ext cx="16764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5562600" y="4156075"/>
          <a:ext cx="1447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3" name="Equation" r:id="rId11" imgW="1447560" imgH="380880" progId="Equation.DSMT4">
                  <p:embed/>
                </p:oleObj>
              </mc:Choice>
              <mc:Fallback>
                <p:oleObj name="Equation" r:id="rId11" imgW="144756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4156075"/>
                        <a:ext cx="1447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7162800" y="3962400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4" name="Equation" r:id="rId13" imgW="977760" imgH="838080" progId="Equation.DSMT4">
                  <p:embed/>
                </p:oleObj>
              </mc:Choice>
              <mc:Fallback>
                <p:oleObj name="Equation" r:id="rId13" imgW="97776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3962400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4: Applying Combinations of Rules for Exponents (cont.)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Option 2:  </a:t>
            </a:r>
            <a:r>
              <a:rPr lang="en-US" dirty="0" smtClean="0"/>
              <a:t>Apply the Power Rule first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Note that the answer is the same even though the rules were applied in a different order. </a:t>
            </a:r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13314" name="Object 4"/>
          <p:cNvGraphicFramePr>
            <a:graphicFrameLocks noChangeAspect="1"/>
          </p:cNvGraphicFramePr>
          <p:nvPr/>
        </p:nvGraphicFramePr>
        <p:xfrm>
          <a:off x="530352" y="2057400"/>
          <a:ext cx="11938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2" name="Equation" r:id="rId3" imgW="1193760" imgH="1091880" progId="Equation.DSMT4">
                  <p:embed/>
                </p:oleObj>
              </mc:Choice>
              <mc:Fallback>
                <p:oleObj name="Equation" r:id="rId3" imgW="1193760" imgH="10918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057400"/>
                        <a:ext cx="11938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1828800" y="2171700"/>
          <a:ext cx="1422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3" name="Equation" r:id="rId5" imgW="1422360" imgH="876240" progId="Equation.DSMT4">
                  <p:embed/>
                </p:oleObj>
              </mc:Choice>
              <mc:Fallback>
                <p:oleObj name="Equation" r:id="rId5" imgW="1422360" imgH="876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171700"/>
                        <a:ext cx="1422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3352800" y="2174875"/>
          <a:ext cx="1168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4" name="Equation" r:id="rId7" imgW="1168200" imgH="876240" progId="Equation.DSMT4">
                  <p:embed/>
                </p:oleObj>
              </mc:Choice>
              <mc:Fallback>
                <p:oleObj name="Equation" r:id="rId7" imgW="1168200" imgH="876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174875"/>
                        <a:ext cx="1168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4599710" y="2424978"/>
          <a:ext cx="1549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5" name="Equation" r:id="rId9" imgW="1549080" imgH="380880" progId="Equation.DSMT4">
                  <p:embed/>
                </p:oleObj>
              </mc:Choice>
              <mc:Fallback>
                <p:oleObj name="Equation" r:id="rId9" imgW="154908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9710" y="2424978"/>
                        <a:ext cx="1549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6248400" y="2438400"/>
          <a:ext cx="1320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6" name="Equation" r:id="rId11" imgW="1320480" imgH="380880" progId="Equation.DSMT4">
                  <p:embed/>
                </p:oleObj>
              </mc:Choice>
              <mc:Fallback>
                <p:oleObj name="Equation" r:id="rId11" imgW="13204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2438400"/>
                        <a:ext cx="1320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7620000" y="2223655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7" name="Equation" r:id="rId13" imgW="977760" imgH="838080" progId="Equation.DSMT4">
                  <p:embed/>
                </p:oleObj>
              </mc:Choice>
              <mc:Fallback>
                <p:oleObj name="Equation" r:id="rId13" imgW="9777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0" y="2223655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5: Two Approaches with Fractional Expressions and Negative Exponents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530352" y="1280160"/>
          <a:ext cx="24638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5" name="Equation" r:id="rId3" imgW="2463480" imgH="1091880" progId="Equation.DSMT4">
                  <p:embed/>
                </p:oleObj>
              </mc:Choice>
              <mc:Fallback>
                <p:oleObj name="Equation" r:id="rId3" imgW="2463480" imgH="1091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24638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530352" y="22860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6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2860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530352" y="2743200"/>
          <a:ext cx="6337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7" name="Equation" r:id="rId7" imgW="6337080" imgH="380880" progId="Equation.DSMT4">
                  <p:embed/>
                </p:oleObj>
              </mc:Choice>
              <mc:Fallback>
                <p:oleObj name="Equation" r:id="rId7" imgW="633708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743200"/>
                        <a:ext cx="6337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2438400" y="3200400"/>
          <a:ext cx="10160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8" name="Equation" r:id="rId9" imgW="1015920" imgH="1091880" progId="Equation.DSMT4">
                  <p:embed/>
                </p:oleObj>
              </mc:Choice>
              <mc:Fallback>
                <p:oleObj name="Equation" r:id="rId9" imgW="1015920" imgH="1091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200400"/>
                        <a:ext cx="10160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3429000" y="3200400"/>
          <a:ext cx="11684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9" name="Equation" r:id="rId11" imgW="1168200" imgH="1091880" progId="Equation.DSMT4">
                  <p:embed/>
                </p:oleObj>
              </mc:Choice>
              <mc:Fallback>
                <p:oleObj name="Equation" r:id="rId11" imgW="1168200" imgH="1091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200400"/>
                        <a:ext cx="11684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4" name="Object 8"/>
          <p:cNvGraphicFramePr>
            <a:graphicFrameLocks noChangeAspect="1"/>
          </p:cNvGraphicFramePr>
          <p:nvPr/>
        </p:nvGraphicFramePr>
        <p:xfrm>
          <a:off x="4648200" y="3314700"/>
          <a:ext cx="8382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0" name="Equation" r:id="rId13" imgW="838080" imgH="876240" progId="Equation.DSMT4">
                  <p:embed/>
                </p:oleObj>
              </mc:Choice>
              <mc:Fallback>
                <p:oleObj name="Equation" r:id="rId13" imgW="838080" imgH="876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3314700"/>
                        <a:ext cx="8382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5" name="Object 9"/>
          <p:cNvGraphicFramePr>
            <a:graphicFrameLocks noChangeAspect="1"/>
          </p:cNvGraphicFramePr>
          <p:nvPr/>
        </p:nvGraphicFramePr>
        <p:xfrm>
          <a:off x="5638800" y="3314700"/>
          <a:ext cx="787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1" name="Equation" r:id="rId15" imgW="787320" imgH="876240" progId="Equation.DSMT4">
                  <p:embed/>
                </p:oleObj>
              </mc:Choice>
              <mc:Fallback>
                <p:oleObj name="Equation" r:id="rId15" imgW="787320" imgH="876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314700"/>
                        <a:ext cx="787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6" name="Object 10"/>
          <p:cNvGraphicFramePr>
            <a:graphicFrameLocks noChangeAspect="1"/>
          </p:cNvGraphicFramePr>
          <p:nvPr/>
        </p:nvGraphicFramePr>
        <p:xfrm>
          <a:off x="530352" y="4343400"/>
          <a:ext cx="5422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2" name="Equation" r:id="rId17" imgW="5422680" imgH="380880" progId="Equation.DSMT4">
                  <p:embed/>
                </p:oleObj>
              </mc:Choice>
              <mc:Fallback>
                <p:oleObj name="Equation" r:id="rId17" imgW="542268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343400"/>
                        <a:ext cx="5422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7" name="Object 11"/>
          <p:cNvGraphicFramePr>
            <a:graphicFrameLocks noChangeAspect="1"/>
          </p:cNvGraphicFramePr>
          <p:nvPr/>
        </p:nvGraphicFramePr>
        <p:xfrm>
          <a:off x="2493820" y="4925290"/>
          <a:ext cx="10160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3" name="Equation" r:id="rId19" imgW="1015920" imgH="1091880" progId="Equation.DSMT4">
                  <p:embed/>
                </p:oleObj>
              </mc:Choice>
              <mc:Fallback>
                <p:oleObj name="Equation" r:id="rId19" imgW="1015920" imgH="1091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3820" y="4925290"/>
                        <a:ext cx="10160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8" name="Object 12"/>
          <p:cNvGraphicFramePr>
            <a:graphicFrameLocks noChangeAspect="1"/>
          </p:cNvGraphicFramePr>
          <p:nvPr/>
        </p:nvGraphicFramePr>
        <p:xfrm>
          <a:off x="3505200" y="4991100"/>
          <a:ext cx="10541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4" name="Equation" r:id="rId21" imgW="1054080" imgH="939600" progId="Equation.DSMT4">
                  <p:embed/>
                </p:oleObj>
              </mc:Choice>
              <mc:Fallback>
                <p:oleObj name="Equation" r:id="rId21" imgW="1054080" imgH="9396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4991100"/>
                        <a:ext cx="10541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9" name="Object 13"/>
          <p:cNvGraphicFramePr>
            <a:graphicFrameLocks noChangeAspect="1"/>
          </p:cNvGraphicFramePr>
          <p:nvPr/>
        </p:nvGraphicFramePr>
        <p:xfrm>
          <a:off x="4648200" y="4991100"/>
          <a:ext cx="9144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5" name="Equation" r:id="rId23" imgW="914400" imgH="939600" progId="Equation.DSMT4">
                  <p:embed/>
                </p:oleObj>
              </mc:Choice>
              <mc:Fallback>
                <p:oleObj name="Equation" r:id="rId23" imgW="914400" imgH="9396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4991100"/>
                        <a:ext cx="9144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0" name="Object 14"/>
          <p:cNvGraphicFramePr>
            <a:graphicFrameLocks noChangeAspect="1"/>
          </p:cNvGraphicFramePr>
          <p:nvPr/>
        </p:nvGraphicFramePr>
        <p:xfrm>
          <a:off x="5715000" y="4995140"/>
          <a:ext cx="787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6" name="Equation" r:id="rId25" imgW="787320" imgH="876240" progId="Equation.DSMT4">
                  <p:embed/>
                </p:oleObj>
              </mc:Choice>
              <mc:Fallback>
                <p:oleObj name="Equation" r:id="rId25" imgW="787320" imgH="8762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995140"/>
                        <a:ext cx="787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 smtClean="0"/>
              <a:t>Objectives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Simplify powers of expressions by using the properties of integer exponents.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Write a decimal number in scientific notation.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Operate with decimal numbers by using scientific notation.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6: A More Complex Example</a:t>
            </a:r>
          </a:p>
        </p:txBody>
      </p:sp>
      <p:sp>
        <p:nvSpPr>
          <p:cNvPr id="1536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dirty="0" smtClean="0"/>
              <a:t>This example involves the application of a variety of steps. Study it carefully and see if you can get the same result by following a different sequence of steps.</a:t>
            </a:r>
          </a:p>
        </p:txBody>
      </p:sp>
      <p:graphicFrame>
        <p:nvGraphicFramePr>
          <p:cNvPr id="15362" name="Object 2"/>
          <p:cNvGraphicFramePr>
            <a:graphicFrameLocks noChangeAspect="1"/>
          </p:cNvGraphicFramePr>
          <p:nvPr/>
        </p:nvGraphicFramePr>
        <p:xfrm>
          <a:off x="533400" y="2834640"/>
          <a:ext cx="45466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5" name="Equation" r:id="rId3" imgW="4546440" imgH="1091880" progId="Equation.DSMT4">
                  <p:embed/>
                </p:oleObj>
              </mc:Choice>
              <mc:Fallback>
                <p:oleObj name="Equation" r:id="rId3" imgW="4546440" imgH="10918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834640"/>
                        <a:ext cx="45466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6: A More Complex Example (cont.)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530352" y="12954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4" name="Equation" r:id="rId3" imgW="1384200" imgH="304560" progId="Equation.DSMT4">
                  <p:embed/>
                </p:oleObj>
              </mc:Choice>
              <mc:Fallback>
                <p:oleObj name="Equation" r:id="rId3" imgW="1384200" imgH="304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954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533400" y="1828800"/>
          <a:ext cx="30988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5" name="Equation" r:id="rId5" imgW="3098520" imgH="1091880" progId="Equation.DSMT4">
                  <p:embed/>
                </p:oleObj>
              </mc:Choice>
              <mc:Fallback>
                <p:oleObj name="Equation" r:id="rId5" imgW="3098520" imgH="1091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828800"/>
                        <a:ext cx="30988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3657600" y="1905000"/>
          <a:ext cx="49403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6" name="Equation" r:id="rId7" imgW="4940280" imgH="1002960" progId="Equation.DSMT4">
                  <p:embed/>
                </p:oleObj>
              </mc:Choice>
              <mc:Fallback>
                <p:oleObj name="Equation" r:id="rId7" imgW="4940280" imgH="1002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1905000"/>
                        <a:ext cx="49403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3657600" y="3048000"/>
          <a:ext cx="37211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7" name="Equation" r:id="rId9" imgW="3720960" imgH="939600" progId="Equation.DSMT4">
                  <p:embed/>
                </p:oleObj>
              </mc:Choice>
              <mc:Fallback>
                <p:oleObj name="Equation" r:id="rId9" imgW="3720960" imgH="939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3048000"/>
                        <a:ext cx="37211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1" name="Object 7"/>
          <p:cNvGraphicFramePr>
            <a:graphicFrameLocks noChangeAspect="1"/>
          </p:cNvGraphicFramePr>
          <p:nvPr/>
        </p:nvGraphicFramePr>
        <p:xfrm>
          <a:off x="3657600" y="4114800"/>
          <a:ext cx="23495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8" name="Equation" r:id="rId11" imgW="2349360" imgH="939600" progId="Equation.DSMT4">
                  <p:embed/>
                </p:oleObj>
              </mc:Choice>
              <mc:Fallback>
                <p:oleObj name="Equation" r:id="rId11" imgW="2349360" imgH="9396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4114800"/>
                        <a:ext cx="23495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2" name="Object 8"/>
          <p:cNvGraphicFramePr>
            <a:graphicFrameLocks noChangeAspect="1"/>
          </p:cNvGraphicFramePr>
          <p:nvPr/>
        </p:nvGraphicFramePr>
        <p:xfrm>
          <a:off x="6096000" y="4110180"/>
          <a:ext cx="15748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9" name="Equation" r:id="rId13" imgW="1574640" imgH="939600" progId="Equation.DSMT4">
                  <p:embed/>
                </p:oleObj>
              </mc:Choice>
              <mc:Fallback>
                <p:oleObj name="Equation" r:id="rId13" imgW="1574640" imgH="9396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4110180"/>
                        <a:ext cx="15748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3" name="Object 9"/>
          <p:cNvGraphicFramePr>
            <a:graphicFrameLocks noChangeAspect="1"/>
          </p:cNvGraphicFramePr>
          <p:nvPr/>
        </p:nvGraphicFramePr>
        <p:xfrm>
          <a:off x="3657600" y="5118100"/>
          <a:ext cx="20193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0" name="Equation" r:id="rId15" imgW="2019240" imgH="876240" progId="Equation.DSMT4">
                  <p:embed/>
                </p:oleObj>
              </mc:Choice>
              <mc:Fallback>
                <p:oleObj name="Equation" r:id="rId15" imgW="2019240" imgH="876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5118100"/>
                        <a:ext cx="20193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4" name="Object 10"/>
          <p:cNvGraphicFramePr>
            <a:graphicFrameLocks noChangeAspect="1"/>
          </p:cNvGraphicFramePr>
          <p:nvPr/>
        </p:nvGraphicFramePr>
        <p:xfrm>
          <a:off x="5742710" y="5077690"/>
          <a:ext cx="1574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1" name="Equation" r:id="rId17" imgW="1574640" imgH="876240" progId="Equation.DSMT4">
                  <p:embed/>
                </p:oleObj>
              </mc:Choice>
              <mc:Fallback>
                <p:oleObj name="Equation" r:id="rId17" imgW="1574640" imgH="876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2710" y="5077690"/>
                        <a:ext cx="15748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5" name="Object 11"/>
          <p:cNvGraphicFramePr>
            <a:graphicFrameLocks noChangeAspect="1"/>
          </p:cNvGraphicFramePr>
          <p:nvPr/>
        </p:nvGraphicFramePr>
        <p:xfrm>
          <a:off x="7391400" y="5105400"/>
          <a:ext cx="1333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2" name="Equation" r:id="rId19" imgW="1333440" imgH="901440" progId="Equation.DSMT4">
                  <p:embed/>
                </p:oleObj>
              </mc:Choice>
              <mc:Fallback>
                <p:oleObj name="Equation" r:id="rId19" imgW="1333440" imgH="9014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5105400"/>
                        <a:ext cx="13335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Combinations of Rules for Exponents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>
              <a:buFont typeface="Courier New" pitchFamily="49" charset="0"/>
              <a:buNone/>
              <a:defRPr/>
            </a:pPr>
            <a:r>
              <a:rPr lang="en-US" b="1" dirty="0" smtClean="0">
                <a:solidFill>
                  <a:srgbClr val="000000"/>
                </a:solidFill>
              </a:rPr>
              <a:t>Summary of the Rules for Exponents</a:t>
            </a:r>
          </a:p>
          <a:p>
            <a:pPr marL="0" indent="0">
              <a:buFont typeface="Courier New" pitchFamily="49" charset="0"/>
              <a:buNone/>
              <a:defRPr/>
            </a:pPr>
            <a:r>
              <a:rPr lang="en-US" dirty="0" smtClean="0">
                <a:solidFill>
                  <a:srgbClr val="000000"/>
                </a:solidFill>
              </a:rPr>
              <a:t>If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 and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 are nonzero real numbers and </a:t>
            </a:r>
            <a:r>
              <a:rPr lang="en-US" i="1" dirty="0" smtClean="0">
                <a:solidFill>
                  <a:srgbClr val="000000"/>
                </a:solidFill>
              </a:rPr>
              <a:t>m</a:t>
            </a:r>
            <a:r>
              <a:rPr lang="en-US" dirty="0" smtClean="0">
                <a:solidFill>
                  <a:srgbClr val="000000"/>
                </a:solidFill>
              </a:rPr>
              <a:t> and </a:t>
            </a:r>
            <a:r>
              <a:rPr lang="en-US" i="1" dirty="0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 are integers:</a:t>
            </a:r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569913" y="2667000"/>
          <a:ext cx="5270500" cy="306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3" name="Equation" r:id="rId3" imgW="5270400" imgH="3060360" progId="Equation.DSMT4">
                  <p:embed/>
                </p:oleObj>
              </mc:Choice>
              <mc:Fallback>
                <p:oleObj name="Equation" r:id="rId3" imgW="5270400" imgH="30603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913" y="2667000"/>
                        <a:ext cx="5270500" cy="306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Combinations of Rules for Exponents</a:t>
            </a:r>
          </a:p>
        </p:txBody>
      </p:sp>
      <p:sp>
        <p:nvSpPr>
          <p:cNvPr id="18436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394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>
              <a:buFont typeface="Courier New" pitchFamily="49" charset="0"/>
              <a:buNone/>
            </a:pPr>
            <a:r>
              <a:rPr lang="en-US" b="1" dirty="0" smtClean="0">
                <a:solidFill>
                  <a:srgbClr val="000000"/>
                </a:solidFill>
              </a:rPr>
              <a:t>Summary of the Rules for Exponents (cont.)</a:t>
            </a:r>
          </a:p>
        </p:txBody>
      </p:sp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596900" y="1905000"/>
          <a:ext cx="5422900" cy="238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7" name="Equation" r:id="rId3" imgW="5422680" imgH="2387520" progId="Equation.DSMT4">
                  <p:embed/>
                </p:oleObj>
              </mc:Choice>
              <mc:Fallback>
                <p:oleObj name="Equation" r:id="rId3" imgW="5422680" imgH="23875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00" y="1905000"/>
                        <a:ext cx="5422900" cy="238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Scientific Notation and Calculators</a:t>
            </a:r>
          </a:p>
        </p:txBody>
      </p:sp>
      <p:sp>
        <p:nvSpPr>
          <p:cNvPr id="19460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8440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algn="ctr">
              <a:buFont typeface="Courier New" pitchFamily="49" charset="0"/>
              <a:buNone/>
            </a:pPr>
            <a:r>
              <a:rPr lang="en-US" b="1" dirty="0" smtClean="0">
                <a:solidFill>
                  <a:srgbClr val="000000"/>
                </a:solidFill>
              </a:rPr>
              <a:t>Scientific Notation</a:t>
            </a:r>
          </a:p>
          <a:p>
            <a:pPr>
              <a:buFont typeface="Courier New" pitchFamily="49" charset="0"/>
              <a:buNone/>
            </a:pPr>
            <a:r>
              <a:rPr lang="en-US" dirty="0" smtClean="0">
                <a:solidFill>
                  <a:srgbClr val="000000"/>
                </a:solidFill>
              </a:rPr>
              <a:t>If </a:t>
            </a:r>
            <a:r>
              <a:rPr lang="en-US" i="1" dirty="0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 is a decimal number, then in </a:t>
            </a:r>
            <a:r>
              <a:rPr lang="en-US" b="1" dirty="0" smtClean="0">
                <a:solidFill>
                  <a:srgbClr val="C00000"/>
                </a:solidFill>
              </a:rPr>
              <a:t>scientific notation </a:t>
            </a:r>
          </a:p>
          <a:p>
            <a:pPr>
              <a:buFont typeface="Courier New" pitchFamily="49" charset="0"/>
              <a:buNone/>
            </a:pPr>
            <a:endParaRPr lang="en-US" dirty="0" smtClean="0">
              <a:solidFill>
                <a:srgbClr val="000000"/>
              </a:solidFill>
            </a:endParaRPr>
          </a:p>
        </p:txBody>
      </p:sp>
      <p:graphicFrame>
        <p:nvGraphicFramePr>
          <p:cNvPr id="19458" name="Object 2"/>
          <p:cNvGraphicFramePr>
            <a:graphicFrameLocks noChangeAspect="1"/>
          </p:cNvGraphicFramePr>
          <p:nvPr/>
        </p:nvGraphicFramePr>
        <p:xfrm>
          <a:off x="1117600" y="2514600"/>
          <a:ext cx="6908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1" name="Equation" r:id="rId3" imgW="6908760" imgH="444240" progId="Equation.DSMT4">
                  <p:embed/>
                </p:oleObj>
              </mc:Choice>
              <mc:Fallback>
                <p:oleObj name="Equation" r:id="rId3" imgW="6908760" imgH="4442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7600" y="2514600"/>
                        <a:ext cx="6908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7: Decimals in Scientific Notation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63550" algn="l"/>
                <a:tab pos="3657600" algn="l"/>
                <a:tab pos="4121150" algn="l"/>
              </a:tabLst>
            </a:pPr>
            <a:r>
              <a:rPr lang="en-US" dirty="0" smtClean="0"/>
              <a:t>Write the following decimal numbers in scientific notation. 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3657600" algn="l"/>
                <a:tab pos="4121150" algn="l"/>
              </a:tabLst>
            </a:pPr>
            <a:r>
              <a:rPr lang="en-US" b="1" dirty="0" smtClean="0"/>
              <a:t>a.	</a:t>
            </a:r>
            <a:r>
              <a:rPr lang="en-US" dirty="0" smtClean="0">
                <a:solidFill>
                  <a:srgbClr val="0000FF"/>
                </a:solidFill>
              </a:rPr>
              <a:t>8,720,000</a:t>
            </a:r>
            <a:r>
              <a:rPr lang="en-US" dirty="0" smtClean="0"/>
              <a:t>	</a:t>
            </a:r>
            <a:r>
              <a:rPr lang="en-US" b="1" dirty="0" smtClean="0"/>
              <a:t>b.	</a:t>
            </a:r>
            <a:r>
              <a:rPr lang="en-US" dirty="0" smtClean="0">
                <a:solidFill>
                  <a:srgbClr val="0000FF"/>
                </a:solidFill>
              </a:rPr>
              <a:t>0.000 000 376</a:t>
            </a:r>
            <a:endParaRPr lang="en-US" b="1" dirty="0" smtClean="0">
              <a:solidFill>
                <a:srgbClr val="0000FF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3657600" algn="l"/>
                <a:tab pos="4121150" algn="l"/>
              </a:tabLst>
            </a:pPr>
            <a:r>
              <a:rPr lang="en-US" b="1" dirty="0" smtClean="0"/>
              <a:t>Solutions: 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3657600" algn="l"/>
                <a:tab pos="4121150" algn="l"/>
              </a:tabLst>
            </a:pPr>
            <a:r>
              <a:rPr lang="en-US" b="1" dirty="0" smtClean="0"/>
              <a:t>a.	</a:t>
            </a:r>
            <a:r>
              <a:rPr lang="en-US" dirty="0" smtClean="0">
                <a:solidFill>
                  <a:srgbClr val="0000FF"/>
                </a:solidFill>
              </a:rPr>
              <a:t>8,720,000</a:t>
            </a:r>
            <a:endParaRPr lang="en-US" sz="2000" dirty="0" smtClean="0">
              <a:solidFill>
                <a:srgbClr val="008080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3657600" algn="l"/>
                <a:tab pos="4121150" algn="l"/>
              </a:tabLst>
            </a:pPr>
            <a:r>
              <a:rPr lang="en-US" dirty="0" smtClean="0"/>
              <a:t>	To check, move the decimal point 6 places to the 	right and get the original number: 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3657600" algn="l"/>
                <a:tab pos="4121150" algn="l"/>
              </a:tabLst>
            </a:pPr>
            <a:r>
              <a:rPr lang="en-US" dirty="0" smtClean="0"/>
              <a:t>              </a:t>
            </a:r>
            <a:r>
              <a:rPr lang="en-US" dirty="0" smtClean="0">
                <a:solidFill>
                  <a:srgbClr val="FF0000"/>
                </a:solidFill>
              </a:rPr>
              <a:t>8.72 × 10</a:t>
            </a:r>
            <a:r>
              <a:rPr lang="en-US" baseline="30000" dirty="0" smtClean="0">
                <a:solidFill>
                  <a:srgbClr val="FF0000"/>
                </a:solidFill>
              </a:rPr>
              <a:t>6</a:t>
            </a:r>
            <a:endParaRPr lang="en-US" dirty="0" smtClean="0">
              <a:solidFill>
                <a:srgbClr val="FF0000"/>
              </a:solidFill>
            </a:endParaRPr>
          </a:p>
        </p:txBody>
      </p:sp>
      <p:pic>
        <p:nvPicPr>
          <p:cNvPr id="3584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63085" y="5111750"/>
            <a:ext cx="2155825" cy="67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2535380" y="3241965"/>
            <a:ext cx="53045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tabLst>
                <a:tab pos="1828800" algn="l"/>
              </a:tabLst>
            </a:pPr>
            <a:r>
              <a:rPr lang="en-US" sz="2800" dirty="0" smtClean="0">
                <a:solidFill>
                  <a:srgbClr val="000099"/>
                </a:solidFill>
              </a:rPr>
              <a:t>=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8.72 × 10</a:t>
            </a:r>
            <a:r>
              <a:rPr lang="en-US" sz="2800" baseline="30000" dirty="0" smtClean="0">
                <a:solidFill>
                  <a:srgbClr val="FF0000"/>
                </a:solidFill>
              </a:rPr>
              <a:t>6 </a:t>
            </a:r>
            <a:r>
              <a:rPr lang="en-US" baseline="30000" dirty="0" smtClean="0"/>
              <a:t>		</a:t>
            </a:r>
            <a:r>
              <a:rPr lang="en-US" dirty="0" smtClean="0">
                <a:solidFill>
                  <a:srgbClr val="008080"/>
                </a:solidFill>
              </a:rPr>
              <a:t>8.72 is between 1 and 10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200400" y="4710545"/>
            <a:ext cx="28889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99"/>
                </a:solidFill>
              </a:rPr>
              <a:t>= 8. 7 2  0  0  0  0 . 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5943600" y="4703620"/>
            <a:ext cx="19960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99"/>
                </a:solidFill>
              </a:rPr>
              <a:t>= </a:t>
            </a:r>
            <a:r>
              <a:rPr lang="en-US" sz="2800" dirty="0" smtClean="0">
                <a:solidFill>
                  <a:srgbClr val="0000FF"/>
                </a:solidFill>
              </a:rPr>
              <a:t>8,720,000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7: Decimals in Scientific Notation (cont.)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dirty="0" smtClean="0"/>
              <a:t>b.	</a:t>
            </a:r>
            <a:r>
              <a:rPr lang="en-US" dirty="0" smtClean="0">
                <a:solidFill>
                  <a:srgbClr val="0000FF"/>
                </a:solidFill>
              </a:rPr>
              <a:t>0.000 000 376</a:t>
            </a:r>
            <a:endParaRPr lang="en-US" sz="2000" dirty="0" smtClean="0">
              <a:solidFill>
                <a:srgbClr val="008080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dirty="0" smtClean="0"/>
              <a:t>	To check, move the decimal point 7 places to the 	left and get the original number: 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3.76 × 10</a:t>
            </a:r>
            <a:r>
              <a:rPr lang="en-US" baseline="30000" dirty="0" smtClean="0">
                <a:solidFill>
                  <a:srgbClr val="FF0000"/>
                </a:solidFill>
              </a:rPr>
              <a:t>−7</a:t>
            </a:r>
            <a:endParaRPr lang="en-US" dirty="0" smtClean="0"/>
          </a:p>
        </p:txBody>
      </p:sp>
      <p:pic>
        <p:nvPicPr>
          <p:cNvPr id="36868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65753" y="3124200"/>
            <a:ext cx="2386012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3124200" y="1295400"/>
            <a:ext cx="54200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= </a:t>
            </a:r>
            <a:r>
              <a:rPr lang="en-US" sz="2800" dirty="0" smtClean="0">
                <a:solidFill>
                  <a:srgbClr val="FF0000"/>
                </a:solidFill>
              </a:rPr>
              <a:t>3.76 × 10</a:t>
            </a:r>
            <a:r>
              <a:rPr lang="en-US" sz="2800" baseline="30000" dirty="0" smtClean="0">
                <a:solidFill>
                  <a:srgbClr val="FF0000"/>
                </a:solidFill>
                <a:latin typeface="Symbol" panose="05050102010706020507" pitchFamily="18" charset="2"/>
              </a:rPr>
              <a:t>-</a:t>
            </a:r>
            <a:r>
              <a:rPr lang="en-US" sz="2800" baseline="30000" dirty="0" smtClean="0">
                <a:solidFill>
                  <a:srgbClr val="FF0000"/>
                </a:solidFill>
              </a:rPr>
              <a:t>7</a:t>
            </a:r>
            <a:r>
              <a:rPr lang="en-US" baseline="30000" dirty="0" smtClean="0"/>
              <a:t>	</a:t>
            </a:r>
            <a:r>
              <a:rPr lang="en-US" dirty="0" smtClean="0">
                <a:solidFill>
                  <a:srgbClr val="008080"/>
                </a:solidFill>
              </a:rPr>
              <a:t>3.76 is between 1 and 10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590800" y="2743200"/>
            <a:ext cx="36006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99"/>
                </a:solidFill>
              </a:rPr>
              <a:t>= 0. 0  0  0  0 0 0 3  . 7 6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6154478" y="2743200"/>
            <a:ext cx="24561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99"/>
                </a:solidFill>
              </a:rPr>
              <a:t>= </a:t>
            </a:r>
            <a:r>
              <a:rPr lang="en-US" sz="2800" dirty="0" smtClean="0">
                <a:solidFill>
                  <a:srgbClr val="0000FF"/>
                </a:solidFill>
              </a:rPr>
              <a:t>0.000000376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8: Properties of Exponents</a:t>
            </a:r>
          </a:p>
        </p:txBody>
      </p:sp>
      <p:sp>
        <p:nvSpPr>
          <p:cNvPr id="2048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dirty="0" smtClean="0"/>
              <a:t>Simplify the following expressions by first writing the decimal numbers in scientific notation and then using the properties of exponents.</a:t>
            </a:r>
          </a:p>
        </p:txBody>
      </p:sp>
      <p:graphicFrame>
        <p:nvGraphicFramePr>
          <p:cNvPr id="20482" name="Object 2"/>
          <p:cNvGraphicFramePr>
            <a:graphicFrameLocks noChangeAspect="1"/>
          </p:cNvGraphicFramePr>
          <p:nvPr/>
        </p:nvGraphicFramePr>
        <p:xfrm>
          <a:off x="530352" y="2895600"/>
          <a:ext cx="266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5" name="Equation" r:id="rId3" imgW="2666880" imgH="838080" progId="Equation.DSMT4">
                  <p:embed/>
                </p:oleObj>
              </mc:Choice>
              <mc:Fallback>
                <p:oleObj name="Equation" r:id="rId3" imgW="266688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895600"/>
                        <a:ext cx="2667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8: Properties of Exponents (cont.)</a:t>
            </a:r>
          </a:p>
        </p:txBody>
      </p:sp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530352" y="128016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6" name="Equation" r:id="rId3" imgW="1384200" imgH="304560" progId="Equation.DSMT4">
                  <p:embed/>
                </p:oleObj>
              </mc:Choice>
              <mc:Fallback>
                <p:oleObj name="Equation" r:id="rId3" imgW="138420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530352" y="1695450"/>
          <a:ext cx="219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7" name="Equation" r:id="rId5" imgW="2197080" imgH="838080" progId="Equation.DSMT4">
                  <p:embed/>
                </p:oleObj>
              </mc:Choice>
              <mc:Fallback>
                <p:oleObj name="Equation" r:id="rId5" imgW="21970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695450"/>
                        <a:ext cx="219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2895600" y="1676400"/>
          <a:ext cx="32639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8" name="Equation" r:id="rId7" imgW="3263760" imgH="876240" progId="Equation.DSMT4">
                  <p:embed/>
                </p:oleObj>
              </mc:Choice>
              <mc:Fallback>
                <p:oleObj name="Equation" r:id="rId7" imgW="3263760" imgH="876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1676400"/>
                        <a:ext cx="32639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2895600" y="2765425"/>
          <a:ext cx="3314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9" name="Equation" r:id="rId9" imgW="3314520" imgH="876240" progId="Equation.DSMT4">
                  <p:embed/>
                </p:oleObj>
              </mc:Choice>
              <mc:Fallback>
                <p:oleObj name="Equation" r:id="rId9" imgW="3314520" imgH="876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765425"/>
                        <a:ext cx="33147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2" name="Object 8"/>
          <p:cNvGraphicFramePr>
            <a:graphicFrameLocks noChangeAspect="1"/>
          </p:cNvGraphicFramePr>
          <p:nvPr/>
        </p:nvGraphicFramePr>
        <p:xfrm>
          <a:off x="2895600" y="3854450"/>
          <a:ext cx="18923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0" name="Equation" r:id="rId11" imgW="1892160" imgH="876240" progId="Equation.DSMT4">
                  <p:embed/>
                </p:oleObj>
              </mc:Choice>
              <mc:Fallback>
                <p:oleObj name="Equation" r:id="rId11" imgW="1892160" imgH="876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854450"/>
                        <a:ext cx="18923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3" name="Object 9"/>
          <p:cNvGraphicFramePr>
            <a:graphicFrameLocks noChangeAspect="1"/>
          </p:cNvGraphicFramePr>
          <p:nvPr/>
        </p:nvGraphicFramePr>
        <p:xfrm>
          <a:off x="4953000" y="3848100"/>
          <a:ext cx="26670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1" name="Equation" r:id="rId13" imgW="2666880" imgH="876240" progId="Equation.DSMT4">
                  <p:embed/>
                </p:oleObj>
              </mc:Choice>
              <mc:Fallback>
                <p:oleObj name="Equation" r:id="rId13" imgW="2666880" imgH="876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3848100"/>
                        <a:ext cx="26670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4" name="Object 10"/>
          <p:cNvGraphicFramePr>
            <a:graphicFrameLocks noChangeAspect="1"/>
          </p:cNvGraphicFramePr>
          <p:nvPr/>
        </p:nvGraphicFramePr>
        <p:xfrm>
          <a:off x="2895600" y="4943475"/>
          <a:ext cx="2387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2" name="Equation" r:id="rId15" imgW="2387520" imgH="406080" progId="Equation.DSMT4">
                  <p:embed/>
                </p:oleObj>
              </mc:Choice>
              <mc:Fallback>
                <p:oleObj name="Equation" r:id="rId15" imgW="2387520" imgH="406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943475"/>
                        <a:ext cx="23876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5" name="Object 11"/>
          <p:cNvGraphicFramePr>
            <a:graphicFrameLocks noChangeAspect="1"/>
          </p:cNvGraphicFramePr>
          <p:nvPr/>
        </p:nvGraphicFramePr>
        <p:xfrm>
          <a:off x="2895600" y="5562600"/>
          <a:ext cx="1676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3" name="Equation" r:id="rId17" imgW="1676160" imgH="380880" progId="Equation.DSMT4">
                  <p:embed/>
                </p:oleObj>
              </mc:Choice>
              <mc:Fallback>
                <p:oleObj name="Equation" r:id="rId17" imgW="1676160" imgH="380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5562600"/>
                        <a:ext cx="1676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 flipV="1">
            <a:off x="3151910" y="2895600"/>
            <a:ext cx="5334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3553690" y="3359730"/>
            <a:ext cx="5334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517" name="Object 13"/>
          <p:cNvGraphicFramePr>
            <a:graphicFrameLocks noChangeAspect="1"/>
          </p:cNvGraphicFramePr>
          <p:nvPr/>
        </p:nvGraphicFramePr>
        <p:xfrm>
          <a:off x="3352800" y="2667000"/>
          <a:ext cx="1397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4" name="Equation" r:id="rId19" imgW="139680" imgH="203040" progId="Equation.DSMT4">
                  <p:embed/>
                </p:oleObj>
              </mc:Choice>
              <mc:Fallback>
                <p:oleObj name="Equation" r:id="rId19" imgW="139680" imgH="2030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667000"/>
                        <a:ext cx="1397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8: Properties of Exponents (cont.)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530352" y="1280160"/>
          <a:ext cx="28702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5" name="Equation" r:id="rId3" imgW="2869920" imgH="888840" progId="Equation.DSMT4">
                  <p:embed/>
                </p:oleObj>
              </mc:Choice>
              <mc:Fallback>
                <p:oleObj name="Equation" r:id="rId3" imgW="2869920" imgH="8888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28702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530352" y="2578100"/>
          <a:ext cx="1358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6" name="Equation" r:id="rId5" imgW="1358640" imgH="393480" progId="Equation.DSMT4">
                  <p:embed/>
                </p:oleObj>
              </mc:Choice>
              <mc:Fallback>
                <p:oleObj name="Equation" r:id="rId5" imgW="135864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578100"/>
                        <a:ext cx="1358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1981200" y="2327565"/>
          <a:ext cx="24257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7" name="Equation" r:id="rId7" imgW="2425680" imgH="888840" progId="Equation.DSMT4">
                  <p:embed/>
                </p:oleObj>
              </mc:Choice>
              <mc:Fallback>
                <p:oleObj name="Equation" r:id="rId7" imgW="2425680" imgH="8888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327565"/>
                        <a:ext cx="24257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6"/>
          <p:cNvGraphicFramePr>
            <a:graphicFrameLocks noChangeAspect="1"/>
          </p:cNvGraphicFramePr>
          <p:nvPr/>
        </p:nvGraphicFramePr>
        <p:xfrm>
          <a:off x="4509655" y="2333915"/>
          <a:ext cx="3441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8" name="Equation" r:id="rId9" imgW="3441600" imgH="876240" progId="Equation.DSMT4">
                  <p:embed/>
                </p:oleObj>
              </mc:Choice>
              <mc:Fallback>
                <p:oleObj name="Equation" r:id="rId9" imgW="3441600" imgH="876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9655" y="2333915"/>
                        <a:ext cx="34417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/>
          <p:cNvGraphicFramePr>
            <a:graphicFrameLocks noChangeAspect="1"/>
          </p:cNvGraphicFramePr>
          <p:nvPr/>
        </p:nvGraphicFramePr>
        <p:xfrm>
          <a:off x="4509655" y="3499043"/>
          <a:ext cx="2565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9" name="Equation" r:id="rId11" imgW="2565360" imgH="876240" progId="Equation.DSMT4">
                  <p:embed/>
                </p:oleObj>
              </mc:Choice>
              <mc:Fallback>
                <p:oleObj name="Equation" r:id="rId11" imgW="2565360" imgH="876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9655" y="3499043"/>
                        <a:ext cx="2565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6" name="Object 8"/>
          <p:cNvGraphicFramePr>
            <a:graphicFrameLocks noChangeAspect="1"/>
          </p:cNvGraphicFramePr>
          <p:nvPr/>
        </p:nvGraphicFramePr>
        <p:xfrm>
          <a:off x="4509655" y="4673503"/>
          <a:ext cx="1930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0" name="Equation" r:id="rId13" imgW="1930320" imgH="380880" progId="Equation.DSMT4">
                  <p:embed/>
                </p:oleObj>
              </mc:Choice>
              <mc:Fallback>
                <p:oleObj name="Equation" r:id="rId13" imgW="193032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9655" y="4673503"/>
                        <a:ext cx="1930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7" name="Object 9"/>
          <p:cNvGraphicFramePr>
            <a:graphicFrameLocks noChangeAspect="1"/>
          </p:cNvGraphicFramePr>
          <p:nvPr/>
        </p:nvGraphicFramePr>
        <p:xfrm>
          <a:off x="6413500" y="4673503"/>
          <a:ext cx="2552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1" name="Equation" r:id="rId15" imgW="2552400" imgH="380880" progId="Equation.DSMT4">
                  <p:embed/>
                </p:oleObj>
              </mc:Choice>
              <mc:Fallback>
                <p:oleObj name="Equation" r:id="rId15" imgW="255240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3500" y="4673503"/>
                        <a:ext cx="2552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8" name="Object 10"/>
          <p:cNvGraphicFramePr>
            <a:graphicFrameLocks noChangeAspect="1"/>
          </p:cNvGraphicFramePr>
          <p:nvPr/>
        </p:nvGraphicFramePr>
        <p:xfrm>
          <a:off x="4509655" y="5334000"/>
          <a:ext cx="1866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2" name="Equation" r:id="rId17" imgW="1866600" imgH="380880" progId="Equation.DSMT4">
                  <p:embed/>
                </p:oleObj>
              </mc:Choice>
              <mc:Fallback>
                <p:oleObj name="Equation" r:id="rId17" imgW="186660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9655" y="5334000"/>
                        <a:ext cx="1866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9" name="Object 11"/>
          <p:cNvGraphicFramePr>
            <a:graphicFrameLocks noChangeAspect="1"/>
          </p:cNvGraphicFramePr>
          <p:nvPr/>
        </p:nvGraphicFramePr>
        <p:xfrm>
          <a:off x="6413500" y="5334000"/>
          <a:ext cx="1638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3" name="Equation" r:id="rId19" imgW="1638000" imgH="380880" progId="Equation.DSMT4">
                  <p:embed/>
                </p:oleObj>
              </mc:Choice>
              <mc:Fallback>
                <p:oleObj name="Equation" r:id="rId19" imgW="1638000" imgH="380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3500" y="5334000"/>
                        <a:ext cx="1638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flipV="1">
            <a:off x="4786745" y="3622965"/>
            <a:ext cx="64008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5622175" y="3629890"/>
            <a:ext cx="64008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4800600" y="4114800"/>
            <a:ext cx="64008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5601395" y="4114800"/>
            <a:ext cx="64008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541" name="Object 13"/>
          <p:cNvGraphicFramePr>
            <a:graphicFrameLocks noChangeAspect="1"/>
          </p:cNvGraphicFramePr>
          <p:nvPr/>
        </p:nvGraphicFramePr>
        <p:xfrm>
          <a:off x="4986480" y="3327400"/>
          <a:ext cx="2921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4" name="Equation" r:id="rId21" imgW="291960" imgH="203040" progId="Equation.DSMT4">
                  <p:embed/>
                </p:oleObj>
              </mc:Choice>
              <mc:Fallback>
                <p:oleObj name="Equation" r:id="rId21" imgW="291960" imgH="2030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6480" y="3327400"/>
                        <a:ext cx="2921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2" name="Object 14"/>
          <p:cNvGraphicFramePr>
            <a:graphicFrameLocks noChangeAspect="1"/>
          </p:cNvGraphicFramePr>
          <p:nvPr/>
        </p:nvGraphicFramePr>
        <p:xfrm>
          <a:off x="5791200" y="3327400"/>
          <a:ext cx="3048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5" name="Equation" r:id="rId23" imgW="304560" imgH="203040" progId="Equation.DSMT4">
                  <p:embed/>
                </p:oleObj>
              </mc:Choice>
              <mc:Fallback>
                <p:oleObj name="Equation" r:id="rId23" imgW="304560" imgH="2030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327400"/>
                        <a:ext cx="3048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Exponents</a:t>
            </a:r>
          </a:p>
        </p:txBody>
      </p:sp>
      <p:sp>
        <p:nvSpPr>
          <p:cNvPr id="1028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>
              <a:buFont typeface="Courier New" pitchFamily="49" charset="0"/>
              <a:buNone/>
            </a:pPr>
            <a:r>
              <a:rPr lang="en-US" b="1" dirty="0" smtClean="0">
                <a:solidFill>
                  <a:srgbClr val="000000"/>
                </a:solidFill>
              </a:rPr>
              <a:t>Summary of the Rules for Exponents</a:t>
            </a:r>
          </a:p>
          <a:p>
            <a:pPr>
              <a:buFont typeface="Courier New" pitchFamily="49" charset="0"/>
              <a:buNone/>
            </a:pPr>
            <a:r>
              <a:rPr lang="en-US" dirty="0" smtClean="0">
                <a:solidFill>
                  <a:srgbClr val="000000"/>
                </a:solidFill>
              </a:rPr>
              <a:t>For any nonzero real number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 and integers </a:t>
            </a:r>
            <a:r>
              <a:rPr lang="en-US" i="1" dirty="0" smtClean="0">
                <a:solidFill>
                  <a:srgbClr val="000000"/>
                </a:solidFill>
              </a:rPr>
              <a:t>m</a:t>
            </a:r>
            <a:r>
              <a:rPr lang="en-US" dirty="0" smtClean="0">
                <a:solidFill>
                  <a:srgbClr val="000000"/>
                </a:solidFill>
              </a:rPr>
              <a:t> and </a:t>
            </a:r>
            <a:r>
              <a:rPr lang="en-US" i="1" dirty="0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: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569913" y="2438400"/>
          <a:ext cx="5270500" cy="321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3" imgW="5270400" imgH="3213000" progId="Equation.DSMT4">
                  <p:embed/>
                </p:oleObj>
              </mc:Choice>
              <mc:Fallback>
                <p:oleObj name="Equation" r:id="rId3" imgW="5270400" imgH="32130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913" y="2438400"/>
                        <a:ext cx="5270500" cy="321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8: Properties of Exponents (cont.)</a:t>
            </a:r>
          </a:p>
        </p:txBody>
      </p:sp>
      <p:sp>
        <p:nvSpPr>
          <p:cNvPr id="2355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dirty="0" smtClean="0"/>
              <a:t>c.</a:t>
            </a:r>
            <a:r>
              <a:rPr lang="en-US" dirty="0" smtClean="0"/>
              <a:t>	Light travels approximately </a:t>
            </a:r>
            <a:r>
              <a:rPr lang="en-US" dirty="0" smtClean="0">
                <a:solidFill>
                  <a:srgbClr val="0000FF"/>
                </a:solidFill>
              </a:rPr>
              <a:t>3 × 10</a:t>
            </a:r>
            <a:r>
              <a:rPr lang="en-US" baseline="30000" dirty="0" smtClean="0">
                <a:solidFill>
                  <a:srgbClr val="0000FF"/>
                </a:solidFill>
              </a:rPr>
              <a:t>8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meters per 	second. How many meters per minute does light 	travel? 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dirty="0" smtClean="0"/>
              <a:t>Solution: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dirty="0" smtClean="0"/>
              <a:t>Since there are 60 seconds in one minute, multiply by 60. 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endParaRPr lang="en-US" dirty="0" smtClean="0"/>
          </a:p>
          <a:p>
            <a:pPr marL="0" indent="0">
              <a:lnSpc>
                <a:spcPct val="150000"/>
              </a:lnSpc>
              <a:buFont typeface="Courier New" pitchFamily="49" charset="0"/>
              <a:buNone/>
              <a:tabLst>
                <a:tab pos="463550" algn="l"/>
              </a:tabLst>
            </a:pPr>
            <a:r>
              <a:rPr lang="en-US" dirty="0" smtClean="0"/>
              <a:t>Thus light travels </a:t>
            </a:r>
            <a:r>
              <a:rPr lang="en-US" dirty="0" smtClean="0">
                <a:solidFill>
                  <a:srgbClr val="FF0000"/>
                </a:solidFill>
              </a:rPr>
              <a:t>1.8 × 10</a:t>
            </a:r>
            <a:r>
              <a:rPr lang="en-US" baseline="30000" dirty="0" smtClean="0">
                <a:solidFill>
                  <a:srgbClr val="FF0000"/>
                </a:solidFill>
              </a:rPr>
              <a:t>10 </a:t>
            </a:r>
            <a:r>
              <a:rPr lang="en-US" dirty="0" smtClean="0"/>
              <a:t>meters per minute.</a:t>
            </a:r>
          </a:p>
        </p:txBody>
      </p:sp>
      <p:graphicFrame>
        <p:nvGraphicFramePr>
          <p:cNvPr id="23554" name="Object 2"/>
          <p:cNvGraphicFramePr>
            <a:graphicFrameLocks noChangeAspect="1"/>
          </p:cNvGraphicFramePr>
          <p:nvPr/>
        </p:nvGraphicFramePr>
        <p:xfrm>
          <a:off x="530352" y="4267200"/>
          <a:ext cx="1651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6" name="Equation" r:id="rId3" imgW="1650960" imgH="380880" progId="Equation.DSMT4">
                  <p:embed/>
                </p:oleObj>
              </mc:Choice>
              <mc:Fallback>
                <p:oleObj name="Equation" r:id="rId3" imgW="1650960" imgH="3808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267200"/>
                        <a:ext cx="1651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2286000" y="4267200"/>
          <a:ext cx="1587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7" name="Equation" r:id="rId5" imgW="1587240" imgH="380880" progId="Equation.DSMT4">
                  <p:embed/>
                </p:oleObj>
              </mc:Choice>
              <mc:Fallback>
                <p:oleObj name="Equation" r:id="rId5" imgW="158724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267200"/>
                        <a:ext cx="1587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3962400" y="4267200"/>
          <a:ext cx="229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8" name="Equation" r:id="rId7" imgW="2298600" imgH="380880" progId="Equation.DSMT4">
                  <p:embed/>
                </p:oleObj>
              </mc:Choice>
              <mc:Fallback>
                <p:oleObj name="Equation" r:id="rId7" imgW="22986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4267200"/>
                        <a:ext cx="2298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7" name="Object 5"/>
          <p:cNvGraphicFramePr>
            <a:graphicFrameLocks noChangeAspect="1"/>
          </p:cNvGraphicFramePr>
          <p:nvPr/>
        </p:nvGraphicFramePr>
        <p:xfrm>
          <a:off x="6400800" y="4267200"/>
          <a:ext cx="1600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9" name="Equation" r:id="rId9" imgW="1600200" imgH="380880" progId="Equation.DSMT4">
                  <p:embed/>
                </p:oleObj>
              </mc:Choice>
              <mc:Fallback>
                <p:oleObj name="Equation" r:id="rId9" imgW="16002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4267200"/>
                        <a:ext cx="1600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Example 9: Scientific Notation and Calculators</a:t>
            </a:r>
            <a:endParaRPr lang="en-US" dirty="0" smtClean="0"/>
          </a:p>
        </p:txBody>
      </p:sp>
      <p:sp>
        <p:nvSpPr>
          <p:cNvPr id="2458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dirty="0" smtClean="0"/>
              <a:t>a.</a:t>
            </a:r>
            <a:r>
              <a:rPr lang="en-US" dirty="0" smtClean="0"/>
              <a:t>	Use a TI-84 Plus graphing calculator to evaluate the </a:t>
            </a:r>
          </a:p>
          <a:p>
            <a:pPr marL="463550" indent="-463550">
              <a:lnSpc>
                <a:spcPct val="150000"/>
              </a:lnSpc>
              <a:buFont typeface="Courier New" pitchFamily="49" charset="0"/>
              <a:buNone/>
              <a:tabLst>
                <a:tab pos="463550" algn="l"/>
              </a:tabLst>
            </a:pPr>
            <a:r>
              <a:rPr lang="en-US" dirty="0" smtClean="0"/>
              <a:t>	expression                                      Leave the answer in</a:t>
            </a:r>
          </a:p>
          <a:p>
            <a:pPr marL="463550" indent="-463550">
              <a:lnSpc>
                <a:spcPct val="150000"/>
              </a:lnSpc>
              <a:buFont typeface="Courier New" pitchFamily="49" charset="0"/>
              <a:buNone/>
              <a:tabLst>
                <a:tab pos="463550" algn="l"/>
              </a:tabLst>
            </a:pPr>
            <a:r>
              <a:rPr lang="en-US" dirty="0" smtClean="0"/>
              <a:t>	scientific notation. </a:t>
            </a:r>
          </a:p>
          <a:p>
            <a:pPr marL="463550" indent="-463550">
              <a:buFont typeface="Courier New" pitchFamily="49" charset="0"/>
              <a:buNone/>
              <a:tabLst>
                <a:tab pos="463550" algn="l"/>
              </a:tabLst>
            </a:pPr>
            <a:r>
              <a:rPr lang="en-US" dirty="0" smtClean="0"/>
              <a:t>	(</a:t>
            </a:r>
            <a:r>
              <a:rPr lang="en-US" b="1" dirty="0" smtClean="0"/>
              <a:t>Note: </a:t>
            </a:r>
            <a:r>
              <a:rPr lang="en-US" dirty="0" smtClean="0"/>
              <a:t>The caret key              is used to indicate an </a:t>
            </a:r>
          </a:p>
          <a:p>
            <a:pPr marL="463550" indent="-463550">
              <a:buFont typeface="Courier New" pitchFamily="49" charset="0"/>
              <a:buNone/>
              <a:tabLst>
                <a:tab pos="463550" algn="l"/>
              </a:tabLst>
            </a:pPr>
            <a:r>
              <a:rPr lang="en-US" dirty="0" smtClean="0"/>
              <a:t>	exponent. Also, you can press the             key and </a:t>
            </a:r>
          </a:p>
          <a:p>
            <a:pPr marL="463550" indent="-463550">
              <a:buFont typeface="Courier New" pitchFamily="49" charset="0"/>
              <a:buNone/>
              <a:tabLst>
                <a:tab pos="463550" algn="l"/>
              </a:tabLst>
            </a:pPr>
            <a:r>
              <a:rPr lang="en-US" dirty="0" smtClean="0"/>
              <a:t>	select SCI on the first line to have all decimal calculations in scientific notation.) </a:t>
            </a:r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2640013" y="1828800"/>
          <a:ext cx="279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1" name="Equation" r:id="rId3" imgW="2793960" imgH="838080" progId="Equation.DSMT4">
                  <p:embed/>
                </p:oleObj>
              </mc:Choice>
              <mc:Fallback>
                <p:oleObj name="Equation" r:id="rId3" imgW="279396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0013" y="1828800"/>
                        <a:ext cx="279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4581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95738" y="3317876"/>
            <a:ext cx="914400" cy="455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2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867400" y="3783013"/>
            <a:ext cx="914400" cy="4702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mtClean="0"/>
              <a:t>Example 9: Scientific Notation and Calculators (cont.)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itchFamily="49" charset="0"/>
              <a:buNone/>
              <a:defRPr/>
            </a:pPr>
            <a:r>
              <a:rPr lang="en-US" b="1" dirty="0" smtClean="0"/>
              <a:t>Solution: </a:t>
            </a:r>
          </a:p>
          <a:p>
            <a:pPr marL="0" indent="0">
              <a:buFont typeface="Courier New" pitchFamily="49" charset="0"/>
              <a:buNone/>
              <a:defRPr/>
            </a:pPr>
            <a:r>
              <a:rPr lang="en-US" dirty="0" smtClean="0"/>
              <a:t>With a TI-84 Plus calculator (set in scientific notation mode) the display should appear as shown below: </a:t>
            </a:r>
            <a:endParaRPr lang="en-US" dirty="0"/>
          </a:p>
        </p:txBody>
      </p:sp>
      <p:pic>
        <p:nvPicPr>
          <p:cNvPr id="37892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43200" y="2743200"/>
            <a:ext cx="3657600" cy="32747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mtClean="0"/>
              <a:t>Example 9: Scientific Notation and Calculators (cont.)</a:t>
            </a:r>
            <a:endParaRPr lang="en-US" dirty="0" smtClean="0"/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Font typeface="Courier New" pitchFamily="49" charset="0"/>
              <a:buNone/>
              <a:tabLst>
                <a:tab pos="463550" algn="l"/>
                <a:tab pos="2401888" algn="r"/>
                <a:tab pos="2511425" algn="l"/>
              </a:tabLst>
            </a:pPr>
            <a:r>
              <a:rPr lang="en-US" b="1" dirty="0" smtClean="0"/>
              <a:t>b.	</a:t>
            </a:r>
            <a:r>
              <a:rPr lang="en-US" dirty="0" smtClean="0"/>
              <a:t>A light-year is the distance light travels in one year. 	Use a TI-84 Plus calculator to find the length of a 	light-year in scientific notation if light travels 	</a:t>
            </a:r>
            <a:r>
              <a:rPr lang="en-US" dirty="0" smtClean="0">
                <a:solidFill>
                  <a:srgbClr val="0000FF"/>
                </a:solidFill>
              </a:rPr>
              <a:t>186,000</a:t>
            </a:r>
            <a:r>
              <a:rPr lang="en-US" dirty="0" smtClean="0"/>
              <a:t> miles per second. 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2401888" algn="r"/>
                <a:tab pos="2511425" algn="l"/>
              </a:tabLst>
            </a:pPr>
            <a:r>
              <a:rPr lang="fr-FR" b="1" dirty="0" smtClean="0"/>
              <a:t>Solution:	</a:t>
            </a:r>
            <a:r>
              <a:rPr lang="fr-FR" dirty="0" smtClean="0">
                <a:solidFill>
                  <a:srgbClr val="000099"/>
                </a:solidFill>
              </a:rPr>
              <a:t>60 sec	= 1 minute</a:t>
            </a:r>
            <a:r>
              <a:rPr lang="fr-FR" b="1" dirty="0" smtClean="0">
                <a:solidFill>
                  <a:srgbClr val="000099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2401888" algn="r"/>
                <a:tab pos="2511425" algn="l"/>
              </a:tabLst>
            </a:pPr>
            <a:r>
              <a:rPr lang="en-US" dirty="0" smtClean="0">
                <a:solidFill>
                  <a:srgbClr val="000099"/>
                </a:solidFill>
              </a:rPr>
              <a:t>		60 min	= 1 hour 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2401888" algn="r"/>
                <a:tab pos="2511425" algn="l"/>
              </a:tabLst>
            </a:pPr>
            <a:r>
              <a:rPr lang="en-US" dirty="0" smtClean="0">
                <a:solidFill>
                  <a:srgbClr val="000099"/>
                </a:solidFill>
              </a:rPr>
              <a:t>		24 hr	= 1 day 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2401888" algn="r"/>
                <a:tab pos="2511425" algn="l"/>
              </a:tabLst>
            </a:pPr>
            <a:r>
              <a:rPr lang="en-US" dirty="0" smtClean="0">
                <a:solidFill>
                  <a:srgbClr val="000099"/>
                </a:solidFill>
              </a:rPr>
              <a:t>		365 days	= 1 year 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2401888" algn="r"/>
                <a:tab pos="2511425" algn="l"/>
              </a:tabLst>
            </a:pPr>
            <a:r>
              <a:rPr lang="en-US" dirty="0" smtClean="0"/>
              <a:t>Multiplication gives the following display on your calculator.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mtClean="0"/>
              <a:t>Example 9: Scientific Notation and Calculators (cont.)</a:t>
            </a:r>
            <a:endParaRPr lang="en-US" dirty="0" smtClean="0"/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dirty="0" smtClean="0"/>
              <a:t>(Note that the </a:t>
            </a:r>
            <a:r>
              <a:rPr lang="en-US" b="1" dirty="0" smtClean="0"/>
              <a:t>E </a:t>
            </a:r>
            <a:r>
              <a:rPr lang="en-US" dirty="0" smtClean="0"/>
              <a:t>in the display indicates an exponent with base 10.) </a:t>
            </a:r>
          </a:p>
        </p:txBody>
      </p:sp>
      <p:sp>
        <p:nvSpPr>
          <p:cNvPr id="39940" name="Rectangle 5"/>
          <p:cNvSpPr>
            <a:spLocks noChangeArrowheads="1"/>
          </p:cNvSpPr>
          <p:nvPr/>
        </p:nvSpPr>
        <p:spPr bwMode="auto">
          <a:xfrm>
            <a:off x="457200" y="5562600"/>
            <a:ext cx="822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/>
              <a:t>Thus a light-year is </a:t>
            </a:r>
            <a:r>
              <a:rPr lang="en-US" sz="2800" dirty="0">
                <a:solidFill>
                  <a:srgbClr val="FF0000"/>
                </a:solidFill>
              </a:rPr>
              <a:t>5,865,696,000,000</a:t>
            </a:r>
            <a:r>
              <a:rPr lang="en-US" sz="2800" dirty="0"/>
              <a:t> miles. </a:t>
            </a:r>
          </a:p>
        </p:txBody>
      </p:sp>
      <p:pic>
        <p:nvPicPr>
          <p:cNvPr id="39941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43200" y="2209800"/>
            <a:ext cx="3657600" cy="31365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0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>
              <a:buFont typeface="Courier New" pitchFamily="49" charset="0"/>
              <a:buNone/>
              <a:defRPr/>
            </a:pPr>
            <a:r>
              <a:rPr lang="en-US" dirty="0" smtClean="0">
                <a:solidFill>
                  <a:srgbClr val="000000"/>
                </a:solidFill>
              </a:rPr>
              <a:t>Simplify each expression. </a:t>
            </a:r>
          </a:p>
          <a:p>
            <a:pPr>
              <a:buFont typeface="Courier New" pitchFamily="49" charset="0"/>
              <a:buNone/>
              <a:defRPr/>
            </a:pPr>
            <a:endParaRPr lang="en-US" dirty="0" smtClean="0">
              <a:solidFill>
                <a:srgbClr val="000000"/>
              </a:solidFill>
            </a:endParaRPr>
          </a:p>
          <a:p>
            <a:pPr>
              <a:buFont typeface="Courier New" pitchFamily="49" charset="0"/>
              <a:buNone/>
              <a:defRPr/>
            </a:pPr>
            <a:endParaRPr lang="en-US" dirty="0" smtClean="0">
              <a:solidFill>
                <a:srgbClr val="000000"/>
              </a:solidFill>
            </a:endParaRPr>
          </a:p>
          <a:p>
            <a:pPr>
              <a:buFont typeface="Courier New" pitchFamily="49" charset="0"/>
              <a:buNone/>
              <a:defRPr/>
            </a:pPr>
            <a:endParaRPr lang="en-US" dirty="0" smtClean="0">
              <a:solidFill>
                <a:srgbClr val="000000"/>
              </a:solidFill>
            </a:endParaRPr>
          </a:p>
          <a:p>
            <a:pPr>
              <a:buFont typeface="Courier New" pitchFamily="49" charset="0"/>
              <a:buNone/>
              <a:defRPr/>
            </a:pPr>
            <a:endParaRPr lang="en-US" dirty="0" smtClean="0">
              <a:solidFill>
                <a:srgbClr val="000000"/>
              </a:solidFill>
            </a:endParaRPr>
          </a:p>
          <a:p>
            <a:pPr>
              <a:buFont typeface="Courier New" pitchFamily="49" charset="0"/>
              <a:buNone/>
              <a:defRPr/>
            </a:pPr>
            <a:endParaRPr lang="en-US" dirty="0" smtClean="0">
              <a:solidFill>
                <a:srgbClr val="000000"/>
              </a:solidFill>
            </a:endParaRPr>
          </a:p>
          <a:p>
            <a:pPr marL="463550" indent="-463550">
              <a:buFont typeface="Courier New" pitchFamily="49" charset="0"/>
              <a:buNone/>
              <a:defRPr/>
            </a:pPr>
            <a:r>
              <a:rPr lang="en-US" b="1" dirty="0" smtClean="0">
                <a:solidFill>
                  <a:srgbClr val="000000"/>
                </a:solidFill>
              </a:rPr>
              <a:t>5.</a:t>
            </a:r>
            <a:r>
              <a:rPr lang="en-US" dirty="0" smtClean="0">
                <a:solidFill>
                  <a:srgbClr val="000000"/>
                </a:solidFill>
              </a:rPr>
              <a:t>	Write the number in scientific notation: 186,000 miles per second (speed of light in miles per second). 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25602" name="Object 2"/>
          <p:cNvGraphicFramePr>
            <a:graphicFrameLocks noChangeAspect="1"/>
          </p:cNvGraphicFramePr>
          <p:nvPr/>
        </p:nvGraphicFramePr>
        <p:xfrm>
          <a:off x="530352" y="1828800"/>
          <a:ext cx="6210300" cy="227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5" name="Equation" r:id="rId3" imgW="6210000" imgH="2273040" progId="Equation.DSMT4">
                  <p:embed/>
                </p:oleObj>
              </mc:Choice>
              <mc:Fallback>
                <p:oleObj name="Equation" r:id="rId3" imgW="6210000" imgH="22730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828800"/>
                        <a:ext cx="6210300" cy="227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Problem Answers</a:t>
            </a:r>
          </a:p>
        </p:txBody>
      </p:sp>
      <p:graphicFrame>
        <p:nvGraphicFramePr>
          <p:cNvPr id="26626" name="Object 2"/>
          <p:cNvGraphicFramePr>
            <a:graphicFrameLocks noChangeAspect="1"/>
          </p:cNvGraphicFramePr>
          <p:nvPr/>
        </p:nvGraphicFramePr>
        <p:xfrm>
          <a:off x="530352" y="1280160"/>
          <a:ext cx="5943600" cy="181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29" name="Equation" r:id="rId3" imgW="5943600" imgH="1815840" progId="Equation.DSMT4">
                  <p:embed/>
                </p:oleObj>
              </mc:Choice>
              <mc:Fallback>
                <p:oleObj name="Equation" r:id="rId3" imgW="5943600" imgH="18158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5943600" cy="181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 Rule </a:t>
            </a:r>
          </a:p>
        </p:txBody>
      </p:sp>
      <p:sp>
        <p:nvSpPr>
          <p:cNvPr id="205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841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buFont typeface="Courier New" pitchFamily="49" charset="0"/>
              <a:buNone/>
            </a:pPr>
            <a:r>
              <a:rPr lang="en-US" b="1" dirty="0" smtClean="0">
                <a:solidFill>
                  <a:srgbClr val="000000"/>
                </a:solidFill>
              </a:rPr>
              <a:t>Power Rule for Exponents</a:t>
            </a:r>
          </a:p>
          <a:p>
            <a:pPr marL="0" indent="0">
              <a:buFont typeface="Courier New" pitchFamily="49" charset="0"/>
              <a:buNone/>
            </a:pPr>
            <a:r>
              <a:rPr lang="en-US" dirty="0" smtClean="0">
                <a:solidFill>
                  <a:srgbClr val="000000"/>
                </a:solidFill>
              </a:rPr>
              <a:t>If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 is a nonzero real number and </a:t>
            </a:r>
            <a:r>
              <a:rPr lang="en-US" i="1" dirty="0" smtClean="0">
                <a:solidFill>
                  <a:srgbClr val="000000"/>
                </a:solidFill>
              </a:rPr>
              <a:t>m</a:t>
            </a:r>
            <a:r>
              <a:rPr lang="en-US" dirty="0" smtClean="0">
                <a:solidFill>
                  <a:srgbClr val="000000"/>
                </a:solidFill>
              </a:rPr>
              <a:t> and </a:t>
            </a:r>
            <a:r>
              <a:rPr lang="en-US" i="1" dirty="0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 are integers, then </a:t>
            </a:r>
          </a:p>
          <a:p>
            <a:pPr marL="0" indent="0">
              <a:buFont typeface="Courier New" pitchFamily="49" charset="0"/>
              <a:buNone/>
            </a:pPr>
            <a:endParaRPr lang="en-US" dirty="0" smtClean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 smtClean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dirty="0" smtClean="0">
                <a:solidFill>
                  <a:srgbClr val="000000"/>
                </a:solidFill>
              </a:rPr>
              <a:t>In words, the value of a power raised to a power can be found by multiplying the exponents and keeping the base.</a:t>
            </a: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3695700" y="2819400"/>
          <a:ext cx="17526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3" imgW="1752480" imgH="634680" progId="Equation.DSMT4">
                  <p:embed/>
                </p:oleObj>
              </mc:Choice>
              <mc:Fallback>
                <p:oleObj name="Equation" r:id="rId3" imgW="1752480" imgH="6346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5700" y="2819400"/>
                        <a:ext cx="17526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Power Rule for Exponents</a:t>
            </a:r>
          </a:p>
        </p:txBody>
      </p:sp>
      <p:sp>
        <p:nvSpPr>
          <p:cNvPr id="307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dirty="0" smtClean="0"/>
              <a:t>Simplify each expression using the power rule for exponents.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533400" y="2209800"/>
          <a:ext cx="11684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0" name="Equation" r:id="rId3" imgW="1168200" imgH="634680" progId="Equation.DSMT4">
                  <p:embed/>
                </p:oleObj>
              </mc:Choice>
              <mc:Fallback>
                <p:oleObj name="Equation" r:id="rId3" imgW="1168200" imgH="6346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209800"/>
                        <a:ext cx="11684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533400" y="3056467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1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056467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533400" y="44196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2" name="Equation" r:id="rId7" imgW="1384200" imgH="304560" progId="Equation.DSMT4">
                  <p:embed/>
                </p:oleObj>
              </mc:Choice>
              <mc:Fallback>
                <p:oleObj name="Equation" r:id="rId7" imgW="138420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4196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133600" y="2930240"/>
          <a:ext cx="7112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3" name="Equation" r:id="rId8" imgW="711000" imgH="634680" progId="Equation.DSMT4">
                  <p:embed/>
                </p:oleObj>
              </mc:Choice>
              <mc:Fallback>
                <p:oleObj name="Equation" r:id="rId8" imgW="711000" imgH="6346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930240"/>
                        <a:ext cx="7112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2854035" y="3021680"/>
          <a:ext cx="825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4" name="Equation" r:id="rId10" imgW="825480" imgH="380880" progId="Equation.DSMT4">
                  <p:embed/>
                </p:oleObj>
              </mc:Choice>
              <mc:Fallback>
                <p:oleObj name="Equation" r:id="rId10" imgW="82548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4035" y="3021680"/>
                        <a:ext cx="825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3844635" y="3021680"/>
          <a:ext cx="609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5" name="Equation" r:id="rId12" imgW="609480" imgH="368280" progId="Equation.DSMT4">
                  <p:embed/>
                </p:oleObj>
              </mc:Choice>
              <mc:Fallback>
                <p:oleObj name="Equation" r:id="rId12" imgW="609480" imgH="3682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4635" y="3021680"/>
                        <a:ext cx="609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533400" y="3572934"/>
          <a:ext cx="12827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6" name="Equation" r:id="rId14" imgW="1282680" imgH="634680" progId="Equation.DSMT4">
                  <p:embed/>
                </p:oleObj>
              </mc:Choice>
              <mc:Fallback>
                <p:oleObj name="Equation" r:id="rId14" imgW="1282680" imgH="6346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572934"/>
                        <a:ext cx="12827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2133600" y="4267200"/>
          <a:ext cx="825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7" name="Equation" r:id="rId16" imgW="825480" imgH="634680" progId="Equation.DSMT4">
                  <p:embed/>
                </p:oleObj>
              </mc:Choice>
              <mc:Fallback>
                <p:oleObj name="Equation" r:id="rId16" imgW="825480" imgH="6346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267200"/>
                        <a:ext cx="8255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2971800" y="4343400"/>
          <a:ext cx="965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8" name="Equation" r:id="rId18" imgW="965160" imgH="406080" progId="Equation.DSMT4">
                  <p:embed/>
                </p:oleObj>
              </mc:Choice>
              <mc:Fallback>
                <p:oleObj name="Equation" r:id="rId18" imgW="965160" imgH="406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343400"/>
                        <a:ext cx="965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4038600" y="4378035"/>
          <a:ext cx="838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9" name="Equation" r:id="rId20" imgW="838080" imgH="368280" progId="Equation.DSMT4">
                  <p:embed/>
                </p:oleObj>
              </mc:Choice>
              <mc:Fallback>
                <p:oleObj name="Equation" r:id="rId20" imgW="838080" imgH="3682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378035"/>
                        <a:ext cx="838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/>
        </p:nvGraphicFramePr>
        <p:xfrm>
          <a:off x="4953000" y="4197925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0" name="Equation" r:id="rId22" imgW="787320" imgH="838080" progId="Equation.DSMT4">
                  <p:embed/>
                </p:oleObj>
              </mc:Choice>
              <mc:Fallback>
                <p:oleObj name="Equation" r:id="rId22" imgW="78732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4197925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/>
        </p:nvGraphicFramePr>
        <p:xfrm>
          <a:off x="2133600" y="5105400"/>
          <a:ext cx="12573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1" name="Equation" r:id="rId24" imgW="1257120" imgH="634680" progId="Equation.DSMT4">
                  <p:embed/>
                </p:oleObj>
              </mc:Choice>
              <mc:Fallback>
                <p:oleObj name="Equation" r:id="rId24" imgW="1257120" imgH="6346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5105400"/>
                        <a:ext cx="12573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7" name="Object 15"/>
          <p:cNvGraphicFramePr>
            <a:graphicFrameLocks noChangeAspect="1"/>
          </p:cNvGraphicFramePr>
          <p:nvPr/>
        </p:nvGraphicFramePr>
        <p:xfrm>
          <a:off x="3429000" y="4953000"/>
          <a:ext cx="10668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2" name="Equation" r:id="rId26" imgW="1066680" imgH="1079280" progId="Equation.DSMT4">
                  <p:embed/>
                </p:oleObj>
              </mc:Choice>
              <mc:Fallback>
                <p:oleObj name="Equation" r:id="rId26" imgW="1066680" imgH="10792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4953000"/>
                        <a:ext cx="10668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16"/>
          <p:cNvGraphicFramePr>
            <a:graphicFrameLocks noChangeAspect="1"/>
          </p:cNvGraphicFramePr>
          <p:nvPr/>
        </p:nvGraphicFramePr>
        <p:xfrm>
          <a:off x="4559300" y="4953000"/>
          <a:ext cx="850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3" name="Equation" r:id="rId28" imgW="850680" imgH="838080" progId="Equation.DSMT4">
                  <p:embed/>
                </p:oleObj>
              </mc:Choice>
              <mc:Fallback>
                <p:oleObj name="Equation" r:id="rId28" imgW="850680" imgH="8380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9300" y="4953000"/>
                        <a:ext cx="850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9" name="Object 17"/>
          <p:cNvGraphicFramePr>
            <a:graphicFrameLocks noChangeAspect="1"/>
          </p:cNvGraphicFramePr>
          <p:nvPr/>
        </p:nvGraphicFramePr>
        <p:xfrm>
          <a:off x="5461000" y="4953000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4" name="Equation" r:id="rId30" imgW="787320" imgH="838080" progId="Equation.DSMT4">
                  <p:embed/>
                </p:oleObj>
              </mc:Choice>
              <mc:Fallback>
                <p:oleObj name="Equation" r:id="rId30" imgW="787320" imgH="8380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0" y="4953000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Power Rule for Exponents (cont.)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548640" y="1280160"/>
          <a:ext cx="12827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Equation" r:id="rId3" imgW="1282680" imgH="634680" progId="Equation.DSMT4">
                  <p:embed/>
                </p:oleObj>
              </mc:Choice>
              <mc:Fallback>
                <p:oleObj name="Equation" r:id="rId3" imgW="1282680" imgH="6346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280160"/>
                        <a:ext cx="12827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548640" y="21336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21336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2133600" y="1981200"/>
          <a:ext cx="825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Equation" r:id="rId7" imgW="825480" imgH="634680" progId="Equation.DSMT4">
                  <p:embed/>
                </p:oleObj>
              </mc:Choice>
              <mc:Fallback>
                <p:oleObj name="Equation" r:id="rId7" imgW="825480" imgH="6346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981200"/>
                        <a:ext cx="8255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3048000" y="2036620"/>
          <a:ext cx="952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Equation" r:id="rId9" imgW="952200" imgH="482400" progId="Equation.DSMT4">
                  <p:embed/>
                </p:oleObj>
              </mc:Choice>
              <mc:Fallback>
                <p:oleObj name="Equation" r:id="rId9" imgW="952200" imgH="482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036620"/>
                        <a:ext cx="952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3048000" y="2757948"/>
          <a:ext cx="825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2" name="Equation" r:id="rId11" imgW="825480" imgH="444240" progId="Equation.DSMT4">
                  <p:embed/>
                </p:oleObj>
              </mc:Choice>
              <mc:Fallback>
                <p:oleObj name="Equation" r:id="rId11" imgW="82548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757948"/>
                        <a:ext cx="825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3048000" y="3443748"/>
          <a:ext cx="787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3" name="Equation" r:id="rId13" imgW="787320" imgH="901440" progId="Equation.DSMT4">
                  <p:embed/>
                </p:oleObj>
              </mc:Choice>
              <mc:Fallback>
                <p:oleObj name="Equation" r:id="rId13" imgW="787320" imgH="9014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443748"/>
                        <a:ext cx="787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Power Rule for Exponents (cont.)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spcBef>
                <a:spcPts val="1800"/>
              </a:spcBef>
            </a:pPr>
            <a:r>
              <a:rPr lang="en-US" dirty="0" smtClean="0"/>
              <a:t>Another approach, because we have a numerical base, would be </a:t>
            </a:r>
          </a:p>
          <a:p>
            <a:pPr>
              <a:spcBef>
                <a:spcPts val="0"/>
              </a:spcBef>
            </a:pPr>
            <a:endParaRPr lang="en-US" dirty="0" smtClean="0"/>
          </a:p>
          <a:p>
            <a:pPr>
              <a:spcBef>
                <a:spcPts val="0"/>
              </a:spcBef>
            </a:pPr>
            <a:endParaRPr lang="en-US" dirty="0" smtClean="0"/>
          </a:p>
          <a:p>
            <a:pPr>
              <a:spcBef>
                <a:spcPts val="0"/>
              </a:spcBef>
            </a:pPr>
            <a:endParaRPr lang="en-US" dirty="0" smtClean="0"/>
          </a:p>
          <a:p>
            <a:r>
              <a:rPr lang="en-US" dirty="0" smtClean="0"/>
              <a:t>We see that while the base and exponent may be different, the value is the same.</a:t>
            </a:r>
          </a:p>
          <a:p>
            <a:endParaRPr lang="en-US" dirty="0"/>
          </a:p>
        </p:txBody>
      </p:sp>
      <p:graphicFrame>
        <p:nvGraphicFramePr>
          <p:cNvPr id="5122" name="Object 4"/>
          <p:cNvGraphicFramePr>
            <a:graphicFrameLocks noChangeAspect="1"/>
          </p:cNvGraphicFramePr>
          <p:nvPr/>
        </p:nvGraphicFramePr>
        <p:xfrm>
          <a:off x="1143000" y="3858490"/>
          <a:ext cx="8001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9" name="Equation" r:id="rId3" imgW="799920" imgH="634680" progId="Equation.DSMT4">
                  <p:embed/>
                </p:oleObj>
              </mc:Choice>
              <mc:Fallback>
                <p:oleObj name="Equation" r:id="rId3" imgW="799920" imgH="6346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858490"/>
                        <a:ext cx="8001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2057400" y="3955328"/>
          <a:ext cx="952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0" name="Equation" r:id="rId5" imgW="952200" imgH="533160" progId="Equation.DSMT4">
                  <p:embed/>
                </p:oleObj>
              </mc:Choice>
              <mc:Fallback>
                <p:oleObj name="Equation" r:id="rId5" imgW="95220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955328"/>
                        <a:ext cx="952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3175000" y="3810000"/>
          <a:ext cx="3911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1" name="Equation" r:id="rId7" imgW="3911400" imgH="838080" progId="Equation.DSMT4">
                  <p:embed/>
                </p:oleObj>
              </mc:Choice>
              <mc:Fallback>
                <p:oleObj name="Equation" r:id="rId7" imgW="39114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5000" y="3810000"/>
                        <a:ext cx="3911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533400" y="2089356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2" name="Equation" r:id="rId9" imgW="1384200" imgH="304560" progId="Equation.DSMT4">
                  <p:embed/>
                </p:oleObj>
              </mc:Choice>
              <mc:Fallback>
                <p:oleObj name="Equation" r:id="rId9" imgW="138420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089356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2133600" y="1930606"/>
          <a:ext cx="8001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3" name="Equation" r:id="rId11" imgW="799920" imgH="634680" progId="Equation.DSMT4">
                  <p:embed/>
                </p:oleObj>
              </mc:Choice>
              <mc:Fallback>
                <p:oleObj name="Equation" r:id="rId11" imgW="799920" imgH="6346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930606"/>
                        <a:ext cx="8001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2971800" y="2006806"/>
          <a:ext cx="939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4" name="Equation" r:id="rId13" imgW="939600" imgH="406080" progId="Equation.DSMT4">
                  <p:embed/>
                </p:oleObj>
              </mc:Choice>
              <mc:Fallback>
                <p:oleObj name="Equation" r:id="rId13" imgW="939600" imgH="406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006806"/>
                        <a:ext cx="939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4038600" y="2052844"/>
          <a:ext cx="711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5" name="Equation" r:id="rId15" imgW="711000" imgH="368280" progId="Equation.DSMT4">
                  <p:embed/>
                </p:oleObj>
              </mc:Choice>
              <mc:Fallback>
                <p:oleObj name="Equation" r:id="rId15" imgW="711000" imgH="3682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2052844"/>
                        <a:ext cx="711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4800600" y="1860756"/>
          <a:ext cx="379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6" name="Equation" r:id="rId17" imgW="3797280" imgH="838080" progId="Equation.DSMT4">
                  <p:embed/>
                </p:oleObj>
              </mc:Choice>
              <mc:Fallback>
                <p:oleObj name="Equation" r:id="rId17" imgW="379728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1860756"/>
                        <a:ext cx="3797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533400" y="1251156"/>
          <a:ext cx="12573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7" name="Equation" r:id="rId19" imgW="1257120" imgH="634680" progId="Equation.DSMT4">
                  <p:embed/>
                </p:oleObj>
              </mc:Choice>
              <mc:Fallback>
                <p:oleObj name="Equation" r:id="rId19" imgW="1257120" imgH="6346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51156"/>
                        <a:ext cx="12573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for Power of a Product 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buFont typeface="Courier New" pitchFamily="49" charset="0"/>
              <a:buNone/>
            </a:pPr>
            <a:r>
              <a:rPr lang="en-US" b="1" dirty="0" smtClean="0">
                <a:solidFill>
                  <a:srgbClr val="000000"/>
                </a:solidFill>
              </a:rPr>
              <a:t>Power of a Product </a:t>
            </a:r>
          </a:p>
          <a:p>
            <a:pPr marL="0" indent="0">
              <a:buFont typeface="Courier New" pitchFamily="49" charset="0"/>
              <a:buNone/>
            </a:pPr>
            <a:r>
              <a:rPr lang="en-US" dirty="0" smtClean="0">
                <a:solidFill>
                  <a:srgbClr val="000000"/>
                </a:solidFill>
              </a:rPr>
              <a:t>If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 and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 are nonzero real numbers and </a:t>
            </a:r>
            <a:r>
              <a:rPr lang="en-US" i="1" dirty="0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 is an integer then </a:t>
            </a:r>
          </a:p>
          <a:p>
            <a:pPr marL="0" indent="0" algn="ctr">
              <a:buFont typeface="Courier New" pitchFamily="49" charset="0"/>
              <a:buNone/>
            </a:pPr>
            <a:r>
              <a:rPr lang="en-US" dirty="0" smtClean="0">
                <a:solidFill>
                  <a:srgbClr val="0000FF"/>
                </a:solidFill>
              </a:rPr>
              <a:t>(</a:t>
            </a:r>
            <a:r>
              <a:rPr lang="en-US" b="1" i="1" dirty="0" smtClean="0">
                <a:solidFill>
                  <a:srgbClr val="0000FF"/>
                </a:solidFill>
              </a:rPr>
              <a:t>ab</a:t>
            </a:r>
            <a:r>
              <a:rPr lang="en-US" dirty="0" smtClean="0">
                <a:solidFill>
                  <a:srgbClr val="0000FF"/>
                </a:solidFill>
              </a:rPr>
              <a:t>)</a:t>
            </a:r>
            <a:r>
              <a:rPr lang="en-US" b="1" i="1" baseline="30000" dirty="0" smtClean="0">
                <a:solidFill>
                  <a:srgbClr val="0000FF"/>
                </a:solidFill>
              </a:rPr>
              <a:t>n</a:t>
            </a:r>
            <a:r>
              <a:rPr lang="en-US" b="1" dirty="0" smtClean="0">
                <a:solidFill>
                  <a:srgbClr val="0000FF"/>
                </a:solidFill>
              </a:rPr>
              <a:t> = </a:t>
            </a:r>
            <a:r>
              <a:rPr lang="en-US" b="1" i="1" dirty="0" smtClean="0">
                <a:solidFill>
                  <a:srgbClr val="0000FF"/>
                </a:solidFill>
              </a:rPr>
              <a:t>a</a:t>
            </a:r>
            <a:r>
              <a:rPr lang="en-US" b="1" i="1" baseline="30000" dirty="0" smtClean="0">
                <a:solidFill>
                  <a:srgbClr val="0000FF"/>
                </a:solidFill>
              </a:rPr>
              <a:t>n</a:t>
            </a:r>
            <a:r>
              <a:rPr lang="en-US" b="1" i="1" dirty="0" smtClean="0">
                <a:solidFill>
                  <a:srgbClr val="0000FF"/>
                </a:solidFill>
              </a:rPr>
              <a:t>b</a:t>
            </a:r>
            <a:r>
              <a:rPr lang="en-US" b="1" i="1" baseline="30000" dirty="0" smtClean="0">
                <a:solidFill>
                  <a:srgbClr val="0000FF"/>
                </a:solidFill>
              </a:rPr>
              <a:t>n</a:t>
            </a:r>
            <a:r>
              <a:rPr lang="en-US" dirty="0" smtClean="0">
                <a:solidFill>
                  <a:srgbClr val="0000FF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</a:pPr>
            <a:r>
              <a:rPr lang="en-US" dirty="0" smtClean="0">
                <a:solidFill>
                  <a:srgbClr val="000000"/>
                </a:solidFill>
              </a:rPr>
              <a:t>In words, a power of a product is found by raising each factor to that power.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Rule for Power of a Product</a:t>
            </a:r>
          </a:p>
        </p:txBody>
      </p:sp>
      <p:sp>
        <p:nvSpPr>
          <p:cNvPr id="614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dirty="0" smtClean="0"/>
              <a:t>Simplify each expression using the rule for power of a product.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530352" y="2362200"/>
          <a:ext cx="1193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2" name="Equation" r:id="rId3" imgW="1193760" imgH="533160" progId="Equation.DSMT4">
                  <p:embed/>
                </p:oleObj>
              </mc:Choice>
              <mc:Fallback>
                <p:oleObj name="Equation" r:id="rId3" imgW="119376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362200"/>
                        <a:ext cx="1193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530352" y="307848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3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07848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530352" y="428244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4" name="Equation" r:id="rId7" imgW="1384200" imgH="304560" progId="Equation.DSMT4">
                  <p:embed/>
                </p:oleObj>
              </mc:Choice>
              <mc:Fallback>
                <p:oleObj name="Equation" r:id="rId7" imgW="138420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28244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530352" y="54864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5" name="Equation" r:id="rId8" imgW="1384200" imgH="304560" progId="Equation.DSMT4">
                  <p:embed/>
                </p:oleObj>
              </mc:Choice>
              <mc:Fallback>
                <p:oleObj name="Equation" r:id="rId8" imgW="1384200" imgH="304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4864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2082800" y="2971800"/>
          <a:ext cx="736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6" name="Equation" r:id="rId9" imgW="736560" imgH="533160" progId="Equation.DSMT4">
                  <p:embed/>
                </p:oleObj>
              </mc:Choice>
              <mc:Fallback>
                <p:oleObj name="Equation" r:id="rId9" imgW="736560" imgH="533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2800" y="2971800"/>
                        <a:ext cx="736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2895600" y="3048000"/>
          <a:ext cx="1066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7" name="Equation" r:id="rId11" imgW="1066680" imgH="380880" progId="Equation.DSMT4">
                  <p:embed/>
                </p:oleObj>
              </mc:Choice>
              <mc:Fallback>
                <p:oleObj name="Equation" r:id="rId11" imgW="106668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048000"/>
                        <a:ext cx="1066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4114800" y="3048000"/>
          <a:ext cx="939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8" name="Equation" r:id="rId13" imgW="939600" imgH="380880" progId="Equation.DSMT4">
                  <p:embed/>
                </p:oleObj>
              </mc:Choice>
              <mc:Fallback>
                <p:oleObj name="Equation" r:id="rId13" imgW="93960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048000"/>
                        <a:ext cx="939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530352" y="3566160"/>
          <a:ext cx="1181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9" name="Equation" r:id="rId15" imgW="1180800" imgH="533160" progId="Equation.DSMT4">
                  <p:embed/>
                </p:oleObj>
              </mc:Choice>
              <mc:Fallback>
                <p:oleObj name="Equation" r:id="rId15" imgW="1180800" imgH="5331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566160"/>
                        <a:ext cx="1181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/>
        </p:nvGraphicFramePr>
        <p:xfrm>
          <a:off x="2082800" y="4163290"/>
          <a:ext cx="723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0" name="Equation" r:id="rId17" imgW="723600" imgH="533160" progId="Equation.DSMT4">
                  <p:embed/>
                </p:oleObj>
              </mc:Choice>
              <mc:Fallback>
                <p:oleObj name="Equation" r:id="rId17" imgW="723600" imgH="5331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2800" y="4163290"/>
                        <a:ext cx="723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/>
          <p:cNvGraphicFramePr>
            <a:graphicFrameLocks noChangeAspect="1"/>
          </p:cNvGraphicFramePr>
          <p:nvPr/>
        </p:nvGraphicFramePr>
        <p:xfrm>
          <a:off x="2895600" y="4201390"/>
          <a:ext cx="1079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1" name="Equation" r:id="rId19" imgW="1079280" imgH="444240" progId="Equation.DSMT4">
                  <p:embed/>
                </p:oleObj>
              </mc:Choice>
              <mc:Fallback>
                <p:oleObj name="Equation" r:id="rId19" imgW="1079280" imgH="444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201390"/>
                        <a:ext cx="1079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" name="Object 13"/>
          <p:cNvGraphicFramePr>
            <a:graphicFrameLocks noChangeAspect="1"/>
          </p:cNvGraphicFramePr>
          <p:nvPr/>
        </p:nvGraphicFramePr>
        <p:xfrm>
          <a:off x="4038600" y="4201390"/>
          <a:ext cx="889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2" name="Equation" r:id="rId21" imgW="888840" imgH="444240" progId="Equation.DSMT4">
                  <p:embed/>
                </p:oleObj>
              </mc:Choice>
              <mc:Fallback>
                <p:oleObj name="Equation" r:id="rId21" imgW="888840" imgH="4442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201390"/>
                        <a:ext cx="889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" name="Object 14"/>
          <p:cNvGraphicFramePr>
            <a:graphicFrameLocks noChangeAspect="1"/>
          </p:cNvGraphicFramePr>
          <p:nvPr/>
        </p:nvGraphicFramePr>
        <p:xfrm>
          <a:off x="530352" y="4770120"/>
          <a:ext cx="1574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3" name="Equation" r:id="rId23" imgW="1574640" imgH="533160" progId="Equation.DSMT4">
                  <p:embed/>
                </p:oleObj>
              </mc:Choice>
              <mc:Fallback>
                <p:oleObj name="Equation" r:id="rId23" imgW="1574640" imgH="5331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770120"/>
                        <a:ext cx="1574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9" name="Object 15"/>
          <p:cNvGraphicFramePr>
            <a:graphicFrameLocks noChangeAspect="1"/>
          </p:cNvGraphicFramePr>
          <p:nvPr/>
        </p:nvGraphicFramePr>
        <p:xfrm>
          <a:off x="2082800" y="5361710"/>
          <a:ext cx="1117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4" name="Equation" r:id="rId25" imgW="1117440" imgH="533160" progId="Equation.DSMT4">
                  <p:embed/>
                </p:oleObj>
              </mc:Choice>
              <mc:Fallback>
                <p:oleObj name="Equation" r:id="rId25" imgW="1117440" imgH="5331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2800" y="5361710"/>
                        <a:ext cx="1117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0" name="Object 16"/>
          <p:cNvGraphicFramePr>
            <a:graphicFrameLocks noChangeAspect="1"/>
          </p:cNvGraphicFramePr>
          <p:nvPr/>
        </p:nvGraphicFramePr>
        <p:xfrm>
          <a:off x="3276600" y="5361710"/>
          <a:ext cx="1676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5" name="Equation" r:id="rId27" imgW="1676160" imgH="533160" progId="Equation.DSMT4">
                  <p:embed/>
                </p:oleObj>
              </mc:Choice>
              <mc:Fallback>
                <p:oleObj name="Equation" r:id="rId27" imgW="1676160" imgH="5331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5361710"/>
                        <a:ext cx="1676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1" name="Object 17"/>
          <p:cNvGraphicFramePr>
            <a:graphicFrameLocks noChangeAspect="1"/>
          </p:cNvGraphicFramePr>
          <p:nvPr/>
        </p:nvGraphicFramePr>
        <p:xfrm>
          <a:off x="5105400" y="5437910"/>
          <a:ext cx="1244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6" name="Equation" r:id="rId29" imgW="1244520" imgH="380880" progId="Equation.DSMT4">
                  <p:embed/>
                </p:oleObj>
              </mc:Choice>
              <mc:Fallback>
                <p:oleObj name="Equation" r:id="rId29" imgW="1244520" imgH="3808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5437910"/>
                        <a:ext cx="1244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946</Words>
  <Application>Microsoft Office PowerPoint</Application>
  <PresentationFormat>On-screen Show (4:3)</PresentationFormat>
  <Paragraphs>137</Paragraphs>
  <Slides>36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2" baseType="lpstr">
      <vt:lpstr>Calibri</vt:lpstr>
      <vt:lpstr>Courier New</vt:lpstr>
      <vt:lpstr>Arial</vt:lpstr>
      <vt:lpstr>Symbol</vt:lpstr>
      <vt:lpstr>Office Theme</vt:lpstr>
      <vt:lpstr>Equation</vt:lpstr>
      <vt:lpstr>Section 6.2</vt:lpstr>
      <vt:lpstr>Objectives</vt:lpstr>
      <vt:lpstr>Exponents</vt:lpstr>
      <vt:lpstr>Power Rule </vt:lpstr>
      <vt:lpstr>Example 1: Power Rule for Exponents</vt:lpstr>
      <vt:lpstr>Example 1: Power Rule for Exponents (cont.)</vt:lpstr>
      <vt:lpstr>Example 1: Power Rule for Exponents (cont.)</vt:lpstr>
      <vt:lpstr>Rule for Power of a Product </vt:lpstr>
      <vt:lpstr>Example 2: Rule for Power of a Product</vt:lpstr>
      <vt:lpstr>Example 2: Rule for Power of a Product (cont.)</vt:lpstr>
      <vt:lpstr>Example 2: Rule for Power of a Product (cont.)</vt:lpstr>
      <vt:lpstr>Rule for Power of a Product</vt:lpstr>
      <vt:lpstr>Rule for Power of a Product</vt:lpstr>
      <vt:lpstr>Rule for Power of a Quotient</vt:lpstr>
      <vt:lpstr>Example 3: Rule for the Power of a Quotient</vt:lpstr>
      <vt:lpstr>Example 4: Applying Combinations of Rules for Exponents</vt:lpstr>
      <vt:lpstr>Example 4: Applying Combinations of Rules for Exponents (cont.)</vt:lpstr>
      <vt:lpstr>Example 4: Applying Combinations of Rules for Exponents (cont.)</vt:lpstr>
      <vt:lpstr>Example 5: Two Approaches with Fractional Expressions and Negative Exponents</vt:lpstr>
      <vt:lpstr>Example 6: A More Complex Example</vt:lpstr>
      <vt:lpstr>Example 6: A More Complex Example (cont.)</vt:lpstr>
      <vt:lpstr>Using Combinations of Rules for Exponents</vt:lpstr>
      <vt:lpstr>Using Combinations of Rules for Exponents</vt:lpstr>
      <vt:lpstr>Scientific Notation and Calculators</vt:lpstr>
      <vt:lpstr>Example 7: Decimals in Scientific Notation</vt:lpstr>
      <vt:lpstr>Example 7: Decimals in Scientific Notation (cont.)</vt:lpstr>
      <vt:lpstr>Example 8: Properties of Exponents</vt:lpstr>
      <vt:lpstr>Example 8: Properties of Exponents (cont.)</vt:lpstr>
      <vt:lpstr>Example 8: Properties of Exponents (cont.)</vt:lpstr>
      <vt:lpstr>Example 8: Properties of Exponents (cont.)</vt:lpstr>
      <vt:lpstr>Example 9: Scientific Notation and Calculators</vt:lpstr>
      <vt:lpstr>Example 9: Scientific Notation and Calculators (cont.)</vt:lpstr>
      <vt:lpstr>Example 9: Scientific Notation and Calculators (cont.)</vt:lpstr>
      <vt:lpstr>Example 9: Scientific Notation and Calculators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</dc:title>
  <dc:creator>Hawkes Learning Systems</dc:creator>
  <cp:lastModifiedBy>ashish.samudre</cp:lastModifiedBy>
  <cp:revision>38</cp:revision>
  <dcterms:created xsi:type="dcterms:W3CDTF">2013-04-26T14:43:13Z</dcterms:created>
  <dcterms:modified xsi:type="dcterms:W3CDTF">2017-08-02T12:02:19Z</dcterms:modified>
</cp:coreProperties>
</file>