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15"/>
      <p:bold r:id="rId16"/>
      <p:italic r:id="rId17"/>
      <p:boldItalic r:id="rId18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7D9F"/>
    <a:srgbClr val="000099"/>
    <a:srgbClr val="1F497D"/>
    <a:srgbClr val="000000"/>
    <a:srgbClr val="0000FF"/>
    <a:srgbClr val="008080"/>
    <a:srgbClr val="FFFFCC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1392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font" Target="fonts/font4.fntdata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3.fntdata"/><Relationship Id="rId2" Type="http://schemas.openxmlformats.org/officeDocument/2006/relationships/slide" Target="slides/slide1.xml"/><Relationship Id="rId16" Type="http://schemas.openxmlformats.org/officeDocument/2006/relationships/font" Target="fonts/font2.fntdata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font" Target="fonts/font1.fntdata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Relationship Id="rId5" Type="http://schemas.openxmlformats.org/officeDocument/2006/relationships/image" Target="../media/image9.wmf"/><Relationship Id="rId4" Type="http://schemas.openxmlformats.org/officeDocument/2006/relationships/image" Target="../media/image8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Relationship Id="rId5" Type="http://schemas.openxmlformats.org/officeDocument/2006/relationships/image" Target="../media/image14.wmf"/><Relationship Id="rId4" Type="http://schemas.openxmlformats.org/officeDocument/2006/relationships/image" Target="../media/image13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8/2/2017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141343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CF53AD3-B619-4011-8D1F-43AB83712519}" type="datetimeFigureOut">
              <a:rPr lang="en-US" smtClean="0"/>
              <a:pPr/>
              <a:t>8/2/2017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900D0A-EF44-40DE-96F0-884E5A70953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60779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3693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</a:t>
            </a:r>
            <a:r>
              <a:rPr lang="en-US" baseline="-25000" dirty="0" smtClean="0">
                <a:solidFill>
                  <a:srgbClr val="2D7D9F"/>
                </a:solidFill>
              </a:rPr>
              <a:t>by </a:t>
            </a:r>
            <a:r>
              <a:rPr lang="en-US" baseline="-25000" dirty="0">
                <a:solidFill>
                  <a:srgbClr val="2D7D9F"/>
                </a:solidFill>
              </a:rPr>
              <a:t>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 smtClean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5683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3693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</a:t>
            </a:r>
            <a:r>
              <a:rPr lang="en-US" baseline="-25000" dirty="0" smtClean="0">
                <a:solidFill>
                  <a:srgbClr val="2D7D9F"/>
                </a:solidFill>
              </a:rPr>
              <a:t>by </a:t>
            </a:r>
            <a:r>
              <a:rPr lang="en-US" baseline="-25000" dirty="0">
                <a:solidFill>
                  <a:srgbClr val="2D7D9F"/>
                </a:solidFill>
              </a:rPr>
              <a:t>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3" Type="http://schemas.openxmlformats.org/officeDocument/2006/relationships/oleObject" Target="../embeddings/oleObject4.bin"/><Relationship Id="rId7" Type="http://schemas.openxmlformats.org/officeDocument/2006/relationships/oleObject" Target="../embeddings/oleObject6.bin"/><Relationship Id="rId12" Type="http://schemas.openxmlformats.org/officeDocument/2006/relationships/image" Target="../media/image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6.wmf"/><Relationship Id="rId11" Type="http://schemas.openxmlformats.org/officeDocument/2006/relationships/oleObject" Target="../embeddings/oleObject8.bin"/><Relationship Id="rId5" Type="http://schemas.openxmlformats.org/officeDocument/2006/relationships/oleObject" Target="../embeddings/oleObject5.bin"/><Relationship Id="rId10" Type="http://schemas.openxmlformats.org/officeDocument/2006/relationships/image" Target="../media/image8.wmf"/><Relationship Id="rId4" Type="http://schemas.openxmlformats.org/officeDocument/2006/relationships/image" Target="../media/image5.wmf"/><Relationship Id="rId9" Type="http://schemas.openxmlformats.org/officeDocument/2006/relationships/oleObject" Target="../embeddings/oleObject7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3" Type="http://schemas.openxmlformats.org/officeDocument/2006/relationships/oleObject" Target="../embeddings/oleObject9.bin"/><Relationship Id="rId7" Type="http://schemas.openxmlformats.org/officeDocument/2006/relationships/oleObject" Target="../embeddings/oleObject11.bin"/><Relationship Id="rId12" Type="http://schemas.openxmlformats.org/officeDocument/2006/relationships/image" Target="../media/image1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1.wmf"/><Relationship Id="rId11" Type="http://schemas.openxmlformats.org/officeDocument/2006/relationships/oleObject" Target="../embeddings/oleObject13.bin"/><Relationship Id="rId5" Type="http://schemas.openxmlformats.org/officeDocument/2006/relationships/oleObject" Target="../embeddings/oleObject10.bin"/><Relationship Id="rId10" Type="http://schemas.openxmlformats.org/officeDocument/2006/relationships/image" Target="../media/image13.wmf"/><Relationship Id="rId4" Type="http://schemas.openxmlformats.org/officeDocument/2006/relationships/image" Target="../media/image10.wmf"/><Relationship Id="rId9" Type="http://schemas.openxmlformats.org/officeDocument/2006/relationships/oleObject" Target="../embeddings/oleObject12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 smtClean="0">
                <a:solidFill>
                  <a:srgbClr val="1F497D"/>
                </a:solidFill>
                <a:latin typeface="Arial" charset="0"/>
                <a:cs typeface="Arial" charset="0"/>
              </a:rPr>
              <a:t>Section 6.3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 smtClean="0">
                <a:solidFill>
                  <a:srgbClr val="1F497D"/>
                </a:solidFill>
              </a:rPr>
              <a:t>Introduction to Polynomials</a:t>
            </a:r>
            <a:endParaRPr lang="en-US" b="1" i="1" dirty="0">
              <a:solidFill>
                <a:srgbClr val="1F497D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Practice Problems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036729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>
              <a:spcBef>
                <a:spcPts val="672"/>
              </a:spcBef>
              <a:defRPr/>
            </a:pPr>
            <a:r>
              <a:rPr lang="en-US" dirty="0" smtClean="0">
                <a:solidFill>
                  <a:srgbClr val="000000"/>
                </a:solidFill>
              </a:rPr>
              <a:t>Combine like terms and state the degree and type of the polynomial.</a:t>
            </a:r>
          </a:p>
          <a:p>
            <a:pPr>
              <a:spcBef>
                <a:spcPts val="672"/>
              </a:spcBef>
              <a:tabLst>
                <a:tab pos="457200" algn="l"/>
                <a:tab pos="4114800" algn="l"/>
                <a:tab pos="4572000" algn="l"/>
              </a:tabLst>
              <a:defRPr/>
            </a:pPr>
            <a:r>
              <a:rPr lang="es-ES" b="1" dirty="0" smtClean="0">
                <a:solidFill>
                  <a:srgbClr val="000000"/>
                </a:solidFill>
              </a:rPr>
              <a:t>1.	</a:t>
            </a:r>
            <a:r>
              <a:rPr lang="es-ES" dirty="0" smtClean="0">
                <a:solidFill>
                  <a:srgbClr val="000000"/>
                </a:solidFill>
              </a:rPr>
              <a:t>8</a:t>
            </a:r>
            <a:r>
              <a:rPr lang="es-ES" i="1" dirty="0" smtClean="0">
                <a:solidFill>
                  <a:srgbClr val="000000"/>
                </a:solidFill>
              </a:rPr>
              <a:t>x</a:t>
            </a:r>
            <a:r>
              <a:rPr lang="es-ES" baseline="30000" dirty="0" smtClean="0">
                <a:solidFill>
                  <a:srgbClr val="000000"/>
                </a:solidFill>
              </a:rPr>
              <a:t>3</a:t>
            </a:r>
            <a:r>
              <a:rPr lang="es-ES" dirty="0" smtClean="0">
                <a:solidFill>
                  <a:srgbClr val="000000"/>
                </a:solidFill>
              </a:rPr>
              <a:t> − 3</a:t>
            </a:r>
            <a:r>
              <a:rPr lang="es-ES" i="1" dirty="0" smtClean="0">
                <a:solidFill>
                  <a:srgbClr val="000000"/>
                </a:solidFill>
              </a:rPr>
              <a:t>x</a:t>
            </a:r>
            <a:r>
              <a:rPr lang="es-ES" baseline="30000" dirty="0" smtClean="0">
                <a:solidFill>
                  <a:srgbClr val="000000"/>
                </a:solidFill>
              </a:rPr>
              <a:t>2</a:t>
            </a:r>
            <a:r>
              <a:rPr lang="es-ES" dirty="0" smtClean="0">
                <a:solidFill>
                  <a:srgbClr val="000000"/>
                </a:solidFill>
              </a:rPr>
              <a:t> − </a:t>
            </a:r>
            <a:r>
              <a:rPr lang="es-ES" i="1" dirty="0" smtClean="0">
                <a:solidFill>
                  <a:srgbClr val="000000"/>
                </a:solidFill>
              </a:rPr>
              <a:t>x</a:t>
            </a:r>
            <a:r>
              <a:rPr lang="es-ES" baseline="30000" dirty="0" smtClean="0">
                <a:solidFill>
                  <a:srgbClr val="000000"/>
                </a:solidFill>
              </a:rPr>
              <a:t>3</a:t>
            </a:r>
            <a:r>
              <a:rPr lang="es-ES" dirty="0" smtClean="0">
                <a:solidFill>
                  <a:srgbClr val="000000"/>
                </a:solidFill>
              </a:rPr>
              <a:t> + 5 + 3</a:t>
            </a:r>
            <a:r>
              <a:rPr lang="es-ES" i="1" dirty="0" smtClean="0">
                <a:solidFill>
                  <a:srgbClr val="000000"/>
                </a:solidFill>
              </a:rPr>
              <a:t>x</a:t>
            </a:r>
            <a:r>
              <a:rPr lang="es-ES" baseline="30000" dirty="0" smtClean="0">
                <a:solidFill>
                  <a:srgbClr val="000000"/>
                </a:solidFill>
              </a:rPr>
              <a:t>2</a:t>
            </a:r>
            <a:r>
              <a:rPr lang="es-ES" dirty="0" smtClean="0">
                <a:solidFill>
                  <a:srgbClr val="000000"/>
                </a:solidFill>
              </a:rPr>
              <a:t> 	</a:t>
            </a:r>
          </a:p>
          <a:p>
            <a:pPr>
              <a:spcBef>
                <a:spcPts val="672"/>
              </a:spcBef>
              <a:tabLst>
                <a:tab pos="457200" algn="l"/>
                <a:tab pos="4114800" algn="l"/>
                <a:tab pos="4572000" algn="l"/>
              </a:tabLst>
              <a:defRPr/>
            </a:pPr>
            <a:r>
              <a:rPr lang="es-ES" b="1" dirty="0" smtClean="0">
                <a:solidFill>
                  <a:srgbClr val="000000"/>
                </a:solidFill>
              </a:rPr>
              <a:t>2.	</a:t>
            </a:r>
            <a:r>
              <a:rPr lang="es-ES" dirty="0" smtClean="0">
                <a:solidFill>
                  <a:srgbClr val="000000"/>
                </a:solidFill>
              </a:rPr>
              <a:t>5</a:t>
            </a:r>
            <a:r>
              <a:rPr lang="es-ES" i="1" dirty="0" smtClean="0">
                <a:solidFill>
                  <a:srgbClr val="000000"/>
                </a:solidFill>
              </a:rPr>
              <a:t>y</a:t>
            </a:r>
            <a:r>
              <a:rPr lang="es-ES" baseline="30000" dirty="0" smtClean="0">
                <a:solidFill>
                  <a:srgbClr val="000000"/>
                </a:solidFill>
              </a:rPr>
              <a:t>4</a:t>
            </a:r>
            <a:r>
              <a:rPr lang="es-ES" dirty="0" smtClean="0">
                <a:solidFill>
                  <a:srgbClr val="000000"/>
                </a:solidFill>
              </a:rPr>
              <a:t> + </a:t>
            </a:r>
            <a:r>
              <a:rPr lang="es-ES" i="1" dirty="0" smtClean="0">
                <a:solidFill>
                  <a:srgbClr val="000000"/>
                </a:solidFill>
              </a:rPr>
              <a:t>y</a:t>
            </a:r>
            <a:r>
              <a:rPr lang="es-ES" baseline="30000" dirty="0" smtClean="0">
                <a:solidFill>
                  <a:srgbClr val="000000"/>
                </a:solidFill>
              </a:rPr>
              <a:t>4</a:t>
            </a:r>
            <a:r>
              <a:rPr lang="es-ES" dirty="0" smtClean="0">
                <a:solidFill>
                  <a:srgbClr val="000000"/>
                </a:solidFill>
              </a:rPr>
              <a:t> − 3</a:t>
            </a:r>
            <a:r>
              <a:rPr lang="es-ES" i="1" dirty="0" smtClean="0">
                <a:solidFill>
                  <a:srgbClr val="000000"/>
                </a:solidFill>
              </a:rPr>
              <a:t>y</a:t>
            </a:r>
            <a:r>
              <a:rPr lang="es-ES" baseline="30000" dirty="0" smtClean="0">
                <a:solidFill>
                  <a:srgbClr val="000000"/>
                </a:solidFill>
              </a:rPr>
              <a:t>2</a:t>
            </a:r>
            <a:r>
              <a:rPr lang="es-ES" dirty="0" smtClean="0">
                <a:solidFill>
                  <a:srgbClr val="000000"/>
                </a:solidFill>
              </a:rPr>
              <a:t> + 2</a:t>
            </a:r>
            <a:r>
              <a:rPr lang="es-ES" i="1" dirty="0" smtClean="0">
                <a:solidFill>
                  <a:srgbClr val="000000"/>
                </a:solidFill>
              </a:rPr>
              <a:t>y</a:t>
            </a:r>
            <a:r>
              <a:rPr lang="es-ES" baseline="30000" dirty="0" smtClean="0">
                <a:solidFill>
                  <a:srgbClr val="000000"/>
                </a:solidFill>
              </a:rPr>
              <a:t>2</a:t>
            </a:r>
            <a:r>
              <a:rPr lang="es-ES" dirty="0" smtClean="0">
                <a:solidFill>
                  <a:srgbClr val="000000"/>
                </a:solidFill>
              </a:rPr>
              <a:t> + 4 </a:t>
            </a:r>
          </a:p>
          <a:p>
            <a:pPr marL="457200" indent="-457200">
              <a:spcBef>
                <a:spcPts val="672"/>
              </a:spcBef>
              <a:defRPr/>
            </a:pPr>
            <a:r>
              <a:rPr lang="en-US" b="1" dirty="0" smtClean="0">
                <a:solidFill>
                  <a:srgbClr val="000000"/>
                </a:solidFill>
              </a:rPr>
              <a:t>3.	</a:t>
            </a:r>
            <a:r>
              <a:rPr lang="en-US" dirty="0" smtClean="0">
                <a:solidFill>
                  <a:srgbClr val="000000"/>
                </a:solidFill>
              </a:rPr>
              <a:t>For the polynomial </a:t>
            </a:r>
            <a:r>
              <a:rPr lang="en-US" i="1" dirty="0" smtClean="0">
                <a:solidFill>
                  <a:srgbClr val="000000"/>
                </a:solidFill>
              </a:rPr>
              <a:t>p</a:t>
            </a:r>
            <a:r>
              <a:rPr lang="en-US" dirty="0" smtClean="0">
                <a:solidFill>
                  <a:srgbClr val="000000"/>
                </a:solidFill>
              </a:rPr>
              <a:t>(</a:t>
            </a:r>
            <a:r>
              <a:rPr lang="en-US" i="1" dirty="0" smtClean="0">
                <a:solidFill>
                  <a:srgbClr val="000000"/>
                </a:solidFill>
              </a:rPr>
              <a:t>x</a:t>
            </a:r>
            <a:r>
              <a:rPr lang="en-US" dirty="0" smtClean="0">
                <a:solidFill>
                  <a:srgbClr val="000000"/>
                </a:solidFill>
              </a:rPr>
              <a:t>) = </a:t>
            </a:r>
            <a:r>
              <a:rPr lang="en-US" i="1" dirty="0" smtClean="0">
                <a:solidFill>
                  <a:srgbClr val="000000"/>
                </a:solidFill>
              </a:rPr>
              <a:t>x</a:t>
            </a:r>
            <a:r>
              <a:rPr lang="en-US" baseline="30000" dirty="0" smtClean="0">
                <a:solidFill>
                  <a:srgbClr val="000000"/>
                </a:solidFill>
              </a:rPr>
              <a:t>2</a:t>
            </a:r>
            <a:r>
              <a:rPr lang="en-US" dirty="0" smtClean="0">
                <a:solidFill>
                  <a:srgbClr val="000000"/>
                </a:solidFill>
              </a:rPr>
              <a:t> − 5</a:t>
            </a:r>
            <a:r>
              <a:rPr lang="en-US" i="1" dirty="0" smtClean="0">
                <a:solidFill>
                  <a:srgbClr val="000000"/>
                </a:solidFill>
              </a:rPr>
              <a:t>x</a:t>
            </a:r>
            <a:r>
              <a:rPr lang="en-US" dirty="0" smtClean="0">
                <a:solidFill>
                  <a:srgbClr val="000000"/>
                </a:solidFill>
              </a:rPr>
              <a:t> − 5, </a:t>
            </a:r>
          </a:p>
          <a:p>
            <a:pPr marL="457200" indent="-457200">
              <a:spcBef>
                <a:spcPts val="672"/>
              </a:spcBef>
              <a:defRPr/>
            </a:pPr>
            <a:r>
              <a:rPr lang="en-US" dirty="0" smtClean="0">
                <a:solidFill>
                  <a:srgbClr val="000000"/>
                </a:solidFill>
              </a:rPr>
              <a:t>	find (a) </a:t>
            </a:r>
            <a:r>
              <a:rPr lang="en-US" i="1" dirty="0" smtClean="0">
                <a:solidFill>
                  <a:srgbClr val="000000"/>
                </a:solidFill>
              </a:rPr>
              <a:t>p</a:t>
            </a:r>
            <a:r>
              <a:rPr lang="en-US" dirty="0" smtClean="0">
                <a:solidFill>
                  <a:srgbClr val="000000"/>
                </a:solidFill>
              </a:rPr>
              <a:t>(3) and (b) </a:t>
            </a:r>
            <a:r>
              <a:rPr lang="en-US" i="1" dirty="0" smtClean="0">
                <a:solidFill>
                  <a:srgbClr val="000000"/>
                </a:solidFill>
              </a:rPr>
              <a:t>p</a:t>
            </a:r>
            <a:r>
              <a:rPr lang="en-US" dirty="0" smtClean="0">
                <a:solidFill>
                  <a:srgbClr val="000000"/>
                </a:solidFill>
              </a:rPr>
              <a:t>(−1).</a:t>
            </a:r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Practice Problem Answers</a:t>
            </a:r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457200" algn="l"/>
              </a:tabLst>
            </a:pPr>
            <a:r>
              <a:rPr lang="en-US" b="1" dirty="0" smtClean="0"/>
              <a:t>1.	</a:t>
            </a:r>
            <a:r>
              <a:rPr lang="en-US" dirty="0" smtClean="0">
                <a:solidFill>
                  <a:srgbClr val="FF0000"/>
                </a:solidFill>
              </a:rPr>
              <a:t>7</a:t>
            </a:r>
            <a:r>
              <a:rPr lang="en-US" i="1" dirty="0" smtClean="0">
                <a:solidFill>
                  <a:srgbClr val="FF0000"/>
                </a:solidFill>
              </a:rPr>
              <a:t>x</a:t>
            </a:r>
            <a:r>
              <a:rPr lang="en-US" baseline="30000" dirty="0" smtClean="0">
                <a:solidFill>
                  <a:srgbClr val="FF0000"/>
                </a:solidFill>
              </a:rPr>
              <a:t>3</a:t>
            </a:r>
            <a:r>
              <a:rPr lang="en-US" dirty="0" smtClean="0">
                <a:solidFill>
                  <a:srgbClr val="FF0000"/>
                </a:solidFill>
              </a:rPr>
              <a:t> + 5; third degree binomial </a:t>
            </a:r>
          </a:p>
          <a:p>
            <a:pPr>
              <a:lnSpc>
                <a:spcPct val="200000"/>
              </a:lnSpc>
              <a:tabLst>
                <a:tab pos="457200" algn="l"/>
              </a:tabLst>
            </a:pPr>
            <a:r>
              <a:rPr lang="en-US" b="1" dirty="0" smtClean="0"/>
              <a:t>2.</a:t>
            </a:r>
            <a:r>
              <a:rPr lang="en-US" dirty="0" smtClean="0"/>
              <a:t>	</a:t>
            </a:r>
            <a:r>
              <a:rPr lang="en-US" dirty="0" smtClean="0">
                <a:solidFill>
                  <a:srgbClr val="FF0000"/>
                </a:solidFill>
              </a:rPr>
              <a:t>6</a:t>
            </a:r>
            <a:r>
              <a:rPr lang="en-US" i="1" dirty="0" smtClean="0">
                <a:solidFill>
                  <a:srgbClr val="FF0000"/>
                </a:solidFill>
              </a:rPr>
              <a:t>y</a:t>
            </a:r>
            <a:r>
              <a:rPr lang="en-US" baseline="30000" dirty="0" smtClean="0">
                <a:solidFill>
                  <a:srgbClr val="FF0000"/>
                </a:solidFill>
              </a:rPr>
              <a:t>4</a:t>
            </a:r>
            <a:r>
              <a:rPr lang="en-US" dirty="0" smtClean="0">
                <a:solidFill>
                  <a:srgbClr val="FF0000"/>
                </a:solidFill>
              </a:rPr>
              <a:t> − </a:t>
            </a:r>
            <a:r>
              <a:rPr lang="en-US" i="1" dirty="0" smtClean="0">
                <a:solidFill>
                  <a:srgbClr val="FF0000"/>
                </a:solidFill>
              </a:rPr>
              <a:t>y</a:t>
            </a:r>
            <a:r>
              <a:rPr lang="en-US" baseline="30000" dirty="0" smtClean="0">
                <a:solidFill>
                  <a:srgbClr val="FF0000"/>
                </a:solidFill>
              </a:rPr>
              <a:t>2</a:t>
            </a:r>
            <a:r>
              <a:rPr lang="en-US" dirty="0" smtClean="0">
                <a:solidFill>
                  <a:srgbClr val="FF0000"/>
                </a:solidFill>
              </a:rPr>
              <a:t> + 4; fourth degree trinomial </a:t>
            </a:r>
          </a:p>
          <a:p>
            <a:pPr>
              <a:lnSpc>
                <a:spcPct val="200000"/>
              </a:lnSpc>
              <a:tabLst>
                <a:tab pos="457200" algn="l"/>
              </a:tabLst>
            </a:pPr>
            <a:r>
              <a:rPr lang="en-US" b="1" dirty="0" smtClean="0"/>
              <a:t>3.</a:t>
            </a:r>
            <a:r>
              <a:rPr lang="en-US" dirty="0" smtClean="0"/>
              <a:t>	</a:t>
            </a:r>
            <a:r>
              <a:rPr lang="en-US" b="1" dirty="0" smtClean="0"/>
              <a:t>a.</a:t>
            </a:r>
            <a:r>
              <a:rPr lang="en-US" dirty="0" smtClean="0"/>
              <a:t>	</a:t>
            </a:r>
            <a:r>
              <a:rPr lang="en-US" dirty="0" smtClean="0">
                <a:solidFill>
                  <a:srgbClr val="FF0000"/>
                </a:solidFill>
              </a:rPr>
              <a:t>−11</a:t>
            </a:r>
            <a:r>
              <a:rPr lang="en-US" dirty="0" smtClean="0"/>
              <a:t>	</a:t>
            </a:r>
            <a:r>
              <a:rPr lang="en-US" b="1" dirty="0" smtClean="0"/>
              <a:t>b.  </a:t>
            </a:r>
            <a:r>
              <a:rPr lang="en-US" dirty="0" smtClean="0">
                <a:solidFill>
                  <a:srgbClr val="FF0000"/>
                </a:solidFill>
              </a:rPr>
              <a:t>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Objectives</a:t>
            </a:r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850011"/>
          </a:xfrm>
        </p:spPr>
        <p:txBody>
          <a:bodyPr>
            <a:spAutoFit/>
          </a:bodyPr>
          <a:lstStyle/>
          <a:p>
            <a:pPr marL="457200" indent="-457200">
              <a:buFont typeface="Courier New" pitchFamily="49" charset="0"/>
              <a:buChar char="o"/>
            </a:pPr>
            <a:r>
              <a:rPr lang="en-US" dirty="0" smtClean="0"/>
              <a:t>Define a polynomial.</a:t>
            </a:r>
          </a:p>
          <a:p>
            <a:pPr marL="457200" indent="-457200">
              <a:buFont typeface="Courier New" pitchFamily="49" charset="0"/>
              <a:buChar char="o"/>
            </a:pPr>
            <a:r>
              <a:rPr lang="en-US" dirty="0" smtClean="0"/>
              <a:t>Classify a polynomial as a monomial, binomial, trinomial, or a polynomial with more than three terms.</a:t>
            </a:r>
          </a:p>
          <a:p>
            <a:pPr marL="457200" indent="-457200">
              <a:buFont typeface="Courier New" pitchFamily="49" charset="0"/>
              <a:buChar char="o"/>
            </a:pPr>
            <a:r>
              <a:rPr lang="en-US" dirty="0" smtClean="0"/>
              <a:t>Evaluate a polynomial for given values of the variable.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Definition of a Polynomial</a:t>
            </a:r>
          </a:p>
        </p:txBody>
      </p:sp>
      <p:sp>
        <p:nvSpPr>
          <p:cNvPr id="9218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022366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>
              <a:tabLst>
                <a:tab pos="457200" algn="l"/>
              </a:tabLst>
            </a:pPr>
            <a:r>
              <a:rPr lang="en-US" b="1" dirty="0" smtClean="0">
                <a:solidFill>
                  <a:srgbClr val="000000"/>
                </a:solidFill>
              </a:rPr>
              <a:t>Monomial</a:t>
            </a:r>
          </a:p>
          <a:p>
            <a:pPr>
              <a:tabLst>
                <a:tab pos="457200" algn="l"/>
              </a:tabLst>
            </a:pPr>
            <a:r>
              <a:rPr lang="en-US" dirty="0" smtClean="0">
                <a:solidFill>
                  <a:srgbClr val="000000"/>
                </a:solidFill>
              </a:rPr>
              <a:t>A </a:t>
            </a:r>
            <a:r>
              <a:rPr lang="en-US" b="1" dirty="0" smtClean="0">
                <a:solidFill>
                  <a:srgbClr val="C00000"/>
                </a:solidFill>
              </a:rPr>
              <a:t>monomial in </a:t>
            </a:r>
            <a:r>
              <a:rPr lang="en-US" b="1" i="1" dirty="0" smtClean="0">
                <a:solidFill>
                  <a:srgbClr val="C00000"/>
                </a:solidFill>
              </a:rPr>
              <a:t>x</a:t>
            </a:r>
            <a:r>
              <a:rPr lang="en-US" b="1" dirty="0" smtClean="0">
                <a:solidFill>
                  <a:srgbClr val="000000"/>
                </a:solidFill>
              </a:rPr>
              <a:t> </a:t>
            </a:r>
            <a:r>
              <a:rPr lang="en-US" dirty="0" smtClean="0">
                <a:solidFill>
                  <a:srgbClr val="000000"/>
                </a:solidFill>
              </a:rPr>
              <a:t>is a term of the form </a:t>
            </a:r>
          </a:p>
          <a:p>
            <a:pPr algn="ctr">
              <a:tabLst>
                <a:tab pos="457200" algn="l"/>
              </a:tabLst>
            </a:pPr>
            <a:r>
              <a:rPr lang="en-US" b="1" i="1" dirty="0" smtClean="0">
                <a:solidFill>
                  <a:srgbClr val="0000FF"/>
                </a:solidFill>
              </a:rPr>
              <a:t>kx</a:t>
            </a:r>
            <a:r>
              <a:rPr lang="en-US" b="1" i="1" baseline="30000" dirty="0" smtClean="0">
                <a:solidFill>
                  <a:srgbClr val="0000FF"/>
                </a:solidFill>
              </a:rPr>
              <a:t>n</a:t>
            </a:r>
            <a:endParaRPr lang="en-US" baseline="30000" dirty="0" smtClean="0">
              <a:solidFill>
                <a:srgbClr val="0000FF"/>
              </a:solidFill>
            </a:endParaRPr>
          </a:p>
          <a:p>
            <a:pPr>
              <a:tabLst>
                <a:tab pos="457200" algn="l"/>
              </a:tabLst>
            </a:pPr>
            <a:r>
              <a:rPr lang="en-US" dirty="0" smtClean="0">
                <a:solidFill>
                  <a:srgbClr val="000000"/>
                </a:solidFill>
              </a:rPr>
              <a:t>where </a:t>
            </a:r>
            <a:r>
              <a:rPr lang="en-US" b="1" i="1" dirty="0" smtClean="0">
                <a:solidFill>
                  <a:srgbClr val="000000"/>
                </a:solidFill>
              </a:rPr>
              <a:t>k</a:t>
            </a:r>
            <a:r>
              <a:rPr lang="en-US" dirty="0" smtClean="0">
                <a:solidFill>
                  <a:srgbClr val="000000"/>
                </a:solidFill>
              </a:rPr>
              <a:t> is a real number and </a:t>
            </a:r>
            <a:r>
              <a:rPr lang="en-US" b="1" i="1" dirty="0" smtClean="0">
                <a:solidFill>
                  <a:srgbClr val="000000"/>
                </a:solidFill>
              </a:rPr>
              <a:t>n</a:t>
            </a:r>
            <a:r>
              <a:rPr lang="en-US" dirty="0" smtClean="0">
                <a:solidFill>
                  <a:srgbClr val="000000"/>
                </a:solidFill>
              </a:rPr>
              <a:t> is a whole number. </a:t>
            </a:r>
          </a:p>
          <a:p>
            <a:pPr>
              <a:tabLst>
                <a:tab pos="457200" algn="l"/>
              </a:tabLst>
            </a:pPr>
            <a:r>
              <a:rPr lang="en-US" b="1" i="1" dirty="0" smtClean="0">
                <a:solidFill>
                  <a:srgbClr val="000000"/>
                </a:solidFill>
              </a:rPr>
              <a:t>n</a:t>
            </a:r>
            <a:r>
              <a:rPr lang="en-US" dirty="0" smtClean="0">
                <a:solidFill>
                  <a:srgbClr val="000000"/>
                </a:solidFill>
              </a:rPr>
              <a:t> is called the </a:t>
            </a:r>
            <a:r>
              <a:rPr lang="en-US" b="1" dirty="0" smtClean="0">
                <a:solidFill>
                  <a:srgbClr val="C00000"/>
                </a:solidFill>
              </a:rPr>
              <a:t>degree</a:t>
            </a:r>
            <a:r>
              <a:rPr lang="en-US" dirty="0" smtClean="0">
                <a:solidFill>
                  <a:srgbClr val="000000"/>
                </a:solidFill>
              </a:rPr>
              <a:t> of the term, and </a:t>
            </a:r>
            <a:r>
              <a:rPr lang="en-US" b="1" i="1" dirty="0" smtClean="0">
                <a:solidFill>
                  <a:srgbClr val="000000"/>
                </a:solidFill>
              </a:rPr>
              <a:t>k</a:t>
            </a:r>
            <a:r>
              <a:rPr lang="en-US" dirty="0" smtClean="0">
                <a:solidFill>
                  <a:srgbClr val="000000"/>
                </a:solidFill>
              </a:rPr>
              <a:t> is called the </a:t>
            </a:r>
            <a:r>
              <a:rPr lang="en-US" b="1" dirty="0" smtClean="0">
                <a:solidFill>
                  <a:srgbClr val="C00000"/>
                </a:solidFill>
              </a:rPr>
              <a:t>coefficient</a:t>
            </a:r>
            <a:r>
              <a:rPr lang="en-US" dirty="0" smtClean="0">
                <a:solidFill>
                  <a:srgbClr val="000000"/>
                </a:solidFill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Definition of a Polynomial</a:t>
            </a:r>
          </a:p>
        </p:txBody>
      </p:sp>
      <p:sp>
        <p:nvSpPr>
          <p:cNvPr id="10242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367076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>
              <a:tabLst>
                <a:tab pos="457200" algn="l"/>
              </a:tabLst>
            </a:pPr>
            <a:r>
              <a:rPr lang="en-US" b="1" dirty="0" smtClean="0">
                <a:solidFill>
                  <a:srgbClr val="000000"/>
                </a:solidFill>
              </a:rPr>
              <a:t>Polynomial</a:t>
            </a:r>
          </a:p>
          <a:p>
            <a:pPr>
              <a:tabLst>
                <a:tab pos="457200" algn="l"/>
              </a:tabLst>
            </a:pPr>
            <a:r>
              <a:rPr lang="en-US" dirty="0" smtClean="0">
                <a:solidFill>
                  <a:srgbClr val="000000"/>
                </a:solidFill>
              </a:rPr>
              <a:t>A </a:t>
            </a:r>
            <a:r>
              <a:rPr lang="en-US" b="1" dirty="0" smtClean="0">
                <a:solidFill>
                  <a:srgbClr val="C00000"/>
                </a:solidFill>
              </a:rPr>
              <a:t>polynomial</a:t>
            </a:r>
            <a:r>
              <a:rPr lang="en-US" b="1" dirty="0" smtClean="0">
                <a:solidFill>
                  <a:srgbClr val="000000"/>
                </a:solidFill>
              </a:rPr>
              <a:t> </a:t>
            </a:r>
            <a:r>
              <a:rPr lang="en-US" dirty="0" smtClean="0">
                <a:solidFill>
                  <a:srgbClr val="000000"/>
                </a:solidFill>
              </a:rPr>
              <a:t>is a monomial or the indicated sum or difference of monomials.</a:t>
            </a:r>
          </a:p>
          <a:p>
            <a:pPr>
              <a:tabLst>
                <a:tab pos="457200" algn="l"/>
              </a:tabLst>
            </a:pPr>
            <a:r>
              <a:rPr lang="en-US" dirty="0" smtClean="0">
                <a:solidFill>
                  <a:srgbClr val="000000"/>
                </a:solidFill>
              </a:rPr>
              <a:t>The </a:t>
            </a:r>
            <a:r>
              <a:rPr lang="en-US" b="1" dirty="0" smtClean="0">
                <a:solidFill>
                  <a:srgbClr val="C00000"/>
                </a:solidFill>
              </a:rPr>
              <a:t>degree of a polynomial </a:t>
            </a:r>
            <a:r>
              <a:rPr lang="en-US" dirty="0" smtClean="0">
                <a:solidFill>
                  <a:srgbClr val="000000"/>
                </a:solidFill>
              </a:rPr>
              <a:t>is the largest of the degrees of its terms.</a:t>
            </a:r>
          </a:p>
          <a:p>
            <a:pPr>
              <a:tabLst>
                <a:tab pos="457200" algn="l"/>
              </a:tabLst>
            </a:pPr>
            <a:r>
              <a:rPr lang="en-US" dirty="0" smtClean="0">
                <a:solidFill>
                  <a:srgbClr val="000000"/>
                </a:solidFill>
              </a:rPr>
              <a:t>The coefficient of the term of the largest degree is called the </a:t>
            </a:r>
            <a:r>
              <a:rPr lang="en-US" b="1" dirty="0" smtClean="0">
                <a:solidFill>
                  <a:srgbClr val="C00000"/>
                </a:solidFill>
              </a:rPr>
              <a:t>leading coefficient</a:t>
            </a:r>
            <a:r>
              <a:rPr lang="en-US" dirty="0" smtClean="0">
                <a:solidFill>
                  <a:srgbClr val="000000"/>
                </a:solidFill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Definition of a Polynomial</a:t>
            </a:r>
          </a:p>
        </p:txBody>
      </p:sp>
      <p:sp>
        <p:nvSpPr>
          <p:cNvPr id="11266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659737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>
              <a:tabLst>
                <a:tab pos="5029200" algn="l"/>
              </a:tabLst>
            </a:pPr>
            <a:r>
              <a:rPr lang="en-US" b="1" dirty="0" smtClean="0">
                <a:solidFill>
                  <a:srgbClr val="000000"/>
                </a:solidFill>
              </a:rPr>
              <a:t>Special Terminology for Some Polynomials</a:t>
            </a:r>
          </a:p>
          <a:p>
            <a:pPr>
              <a:tabLst>
                <a:tab pos="5029200" algn="l"/>
              </a:tabLst>
            </a:pPr>
            <a:r>
              <a:rPr lang="en-US" b="1" dirty="0" smtClean="0">
                <a:solidFill>
                  <a:srgbClr val="000000"/>
                </a:solidFill>
              </a:rPr>
              <a:t>	Examples</a:t>
            </a:r>
          </a:p>
          <a:p>
            <a:pPr>
              <a:tabLst>
                <a:tab pos="5029200" algn="l"/>
              </a:tabLst>
            </a:pPr>
            <a:r>
              <a:rPr lang="en-US" b="1" dirty="0" smtClean="0">
                <a:solidFill>
                  <a:srgbClr val="C00000"/>
                </a:solidFill>
              </a:rPr>
              <a:t>Monomial: </a:t>
            </a:r>
          </a:p>
          <a:p>
            <a:pPr>
              <a:tabLst>
                <a:tab pos="5029200" algn="l"/>
              </a:tabLst>
            </a:pPr>
            <a:r>
              <a:rPr lang="en-US" dirty="0" smtClean="0">
                <a:solidFill>
                  <a:srgbClr val="000000"/>
                </a:solidFill>
              </a:rPr>
              <a:t>polynomial with one term 	</a:t>
            </a:r>
            <a:r>
              <a:rPr lang="en-US" dirty="0" smtClean="0">
                <a:solidFill>
                  <a:srgbClr val="0000FF"/>
                </a:solidFill>
              </a:rPr>
              <a:t>−2</a:t>
            </a:r>
            <a:r>
              <a:rPr lang="en-US" i="1" dirty="0" smtClean="0">
                <a:solidFill>
                  <a:srgbClr val="0000FF"/>
                </a:solidFill>
              </a:rPr>
              <a:t>x</a:t>
            </a:r>
            <a:r>
              <a:rPr lang="en-US" baseline="30000" dirty="0" smtClean="0">
                <a:solidFill>
                  <a:srgbClr val="0000FF"/>
                </a:solidFill>
              </a:rPr>
              <a:t>3</a:t>
            </a:r>
            <a:r>
              <a:rPr lang="en-US" dirty="0" smtClean="0">
                <a:solidFill>
                  <a:srgbClr val="0000FF"/>
                </a:solidFill>
              </a:rPr>
              <a:t> and 4</a:t>
            </a:r>
            <a:r>
              <a:rPr lang="en-US" i="1" dirty="0" smtClean="0">
                <a:solidFill>
                  <a:srgbClr val="0000FF"/>
                </a:solidFill>
              </a:rPr>
              <a:t>a</a:t>
            </a:r>
            <a:r>
              <a:rPr lang="en-US" baseline="30000" dirty="0" smtClean="0">
                <a:solidFill>
                  <a:srgbClr val="0000FF"/>
                </a:solidFill>
              </a:rPr>
              <a:t>5</a:t>
            </a:r>
          </a:p>
          <a:p>
            <a:pPr>
              <a:tabLst>
                <a:tab pos="5029200" algn="l"/>
              </a:tabLst>
            </a:pPr>
            <a:r>
              <a:rPr lang="en-US" b="1" dirty="0" smtClean="0">
                <a:solidFill>
                  <a:srgbClr val="C00000"/>
                </a:solidFill>
              </a:rPr>
              <a:t>Binomial: </a:t>
            </a:r>
          </a:p>
          <a:p>
            <a:pPr>
              <a:tabLst>
                <a:tab pos="5029200" algn="l"/>
              </a:tabLst>
            </a:pPr>
            <a:r>
              <a:rPr lang="en-US" dirty="0" smtClean="0">
                <a:solidFill>
                  <a:srgbClr val="000000"/>
                </a:solidFill>
              </a:rPr>
              <a:t>polynomial with two terms 	</a:t>
            </a:r>
            <a:r>
              <a:rPr lang="en-US" dirty="0" smtClean="0">
                <a:solidFill>
                  <a:srgbClr val="0000FF"/>
                </a:solidFill>
              </a:rPr>
              <a:t>3</a:t>
            </a:r>
            <a:r>
              <a:rPr lang="en-US" i="1" dirty="0" smtClean="0">
                <a:solidFill>
                  <a:srgbClr val="0000FF"/>
                </a:solidFill>
              </a:rPr>
              <a:t>x </a:t>
            </a:r>
            <a:r>
              <a:rPr lang="en-US" dirty="0" smtClean="0">
                <a:solidFill>
                  <a:srgbClr val="0000FF"/>
                </a:solidFill>
              </a:rPr>
              <a:t>+ 5 and </a:t>
            </a:r>
            <a:r>
              <a:rPr lang="en-US" i="1" dirty="0" smtClean="0">
                <a:solidFill>
                  <a:srgbClr val="0000FF"/>
                </a:solidFill>
              </a:rPr>
              <a:t>a</a:t>
            </a:r>
            <a:r>
              <a:rPr lang="en-US" baseline="30000" dirty="0" smtClean="0">
                <a:solidFill>
                  <a:srgbClr val="0000FF"/>
                </a:solidFill>
              </a:rPr>
              <a:t>2 </a:t>
            </a:r>
            <a:r>
              <a:rPr lang="en-US" dirty="0" smtClean="0">
                <a:solidFill>
                  <a:srgbClr val="0000FF"/>
                </a:solidFill>
              </a:rPr>
              <a:t>+ 3</a:t>
            </a:r>
          </a:p>
          <a:p>
            <a:pPr>
              <a:tabLst>
                <a:tab pos="5029200" algn="l"/>
              </a:tabLst>
            </a:pPr>
            <a:r>
              <a:rPr lang="en-US" b="1" dirty="0" smtClean="0">
                <a:solidFill>
                  <a:srgbClr val="C00000"/>
                </a:solidFill>
              </a:rPr>
              <a:t>Trinomial: </a:t>
            </a:r>
          </a:p>
          <a:p>
            <a:pPr>
              <a:tabLst>
                <a:tab pos="5029200" algn="l"/>
              </a:tabLst>
            </a:pPr>
            <a:r>
              <a:rPr lang="en-US" dirty="0" smtClean="0">
                <a:solidFill>
                  <a:srgbClr val="000000"/>
                </a:solidFill>
              </a:rPr>
              <a:t>polynomial with three terms	</a:t>
            </a:r>
            <a:r>
              <a:rPr lang="en-US" i="1" dirty="0" smtClean="0">
                <a:solidFill>
                  <a:srgbClr val="0000FF"/>
                </a:solidFill>
              </a:rPr>
              <a:t>x</a:t>
            </a:r>
            <a:r>
              <a:rPr lang="en-US" baseline="30000" dirty="0" smtClean="0">
                <a:solidFill>
                  <a:srgbClr val="0000FF"/>
                </a:solidFill>
              </a:rPr>
              <a:t>2</a:t>
            </a:r>
            <a:r>
              <a:rPr lang="en-US" dirty="0" smtClean="0">
                <a:solidFill>
                  <a:srgbClr val="0000FF"/>
                </a:solidFill>
              </a:rPr>
              <a:t> + 6</a:t>
            </a:r>
            <a:r>
              <a:rPr lang="en-US" i="1" dirty="0" smtClean="0">
                <a:solidFill>
                  <a:srgbClr val="0000FF"/>
                </a:solidFill>
              </a:rPr>
              <a:t>x</a:t>
            </a:r>
            <a:r>
              <a:rPr lang="en-US" dirty="0" smtClean="0">
                <a:solidFill>
                  <a:srgbClr val="0000FF"/>
                </a:solidFill>
              </a:rPr>
              <a:t> − 7 and </a:t>
            </a:r>
          </a:p>
          <a:p>
            <a:pPr>
              <a:tabLst>
                <a:tab pos="5029200" algn="l"/>
              </a:tabLst>
            </a:pPr>
            <a:r>
              <a:rPr lang="en-US" i="1" dirty="0" smtClean="0">
                <a:solidFill>
                  <a:srgbClr val="0000FF"/>
                </a:solidFill>
              </a:rPr>
              <a:t>	a</a:t>
            </a:r>
            <a:r>
              <a:rPr lang="en-US" baseline="30000" dirty="0" smtClean="0">
                <a:solidFill>
                  <a:srgbClr val="0000FF"/>
                </a:solidFill>
              </a:rPr>
              <a:t>3 </a:t>
            </a:r>
            <a:r>
              <a:rPr lang="en-US" dirty="0" smtClean="0">
                <a:solidFill>
                  <a:srgbClr val="0000FF"/>
                </a:solidFill>
                <a:latin typeface="Symbol" pitchFamily="18" charset="2"/>
              </a:rPr>
              <a:t>- </a:t>
            </a:r>
            <a:r>
              <a:rPr lang="en-US" dirty="0" smtClean="0">
                <a:solidFill>
                  <a:srgbClr val="0000FF"/>
                </a:solidFill>
              </a:rPr>
              <a:t>8</a:t>
            </a:r>
            <a:r>
              <a:rPr lang="en-US" i="1" dirty="0" smtClean="0">
                <a:solidFill>
                  <a:srgbClr val="0000FF"/>
                </a:solidFill>
              </a:rPr>
              <a:t>a</a:t>
            </a:r>
            <a:r>
              <a:rPr lang="en-US" baseline="30000" dirty="0" smtClean="0">
                <a:solidFill>
                  <a:srgbClr val="0000FF"/>
                </a:solidFill>
              </a:rPr>
              <a:t>2 </a:t>
            </a:r>
            <a:r>
              <a:rPr lang="en-US" dirty="0" smtClean="0">
                <a:solidFill>
                  <a:srgbClr val="0000FF"/>
                </a:solidFill>
              </a:rPr>
              <a:t>+ 12</a:t>
            </a:r>
            <a:r>
              <a:rPr lang="en-US" i="1" dirty="0" smtClean="0">
                <a:solidFill>
                  <a:srgbClr val="0000FF"/>
                </a:solidFill>
              </a:rPr>
              <a:t>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1: Simplifying Polynomials</a:t>
            </a:r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785926"/>
          </a:xfrm>
        </p:spPr>
        <p:txBody>
          <a:bodyPr>
            <a:spAutoFit/>
          </a:bodyPr>
          <a:lstStyle/>
          <a:p>
            <a:pPr>
              <a:spcBef>
                <a:spcPts val="500"/>
              </a:spcBef>
              <a:tabLst>
                <a:tab pos="457200" algn="l"/>
              </a:tabLst>
            </a:pPr>
            <a:r>
              <a:rPr lang="en-US" dirty="0" smtClean="0"/>
              <a:t>Simplify each of the following polynomials by combining like terms. Write the polynomial in descending order and state the degree and type of the polynomial.</a:t>
            </a:r>
          </a:p>
          <a:p>
            <a:pPr>
              <a:spcBef>
                <a:spcPts val="500"/>
              </a:spcBef>
              <a:tabLst>
                <a:tab pos="457200" algn="l"/>
              </a:tabLst>
            </a:pPr>
            <a:r>
              <a:rPr lang="en-US" b="1" dirty="0" smtClean="0"/>
              <a:t>a.</a:t>
            </a:r>
            <a:r>
              <a:rPr lang="en-US" dirty="0" smtClean="0"/>
              <a:t>	</a:t>
            </a:r>
            <a:r>
              <a:rPr lang="en-US" dirty="0" smtClean="0">
                <a:solidFill>
                  <a:srgbClr val="0000FF"/>
                </a:solidFill>
              </a:rPr>
              <a:t>5</a:t>
            </a:r>
            <a:r>
              <a:rPr lang="en-US" i="1" dirty="0" smtClean="0">
                <a:solidFill>
                  <a:srgbClr val="0000FF"/>
                </a:solidFill>
              </a:rPr>
              <a:t>x</a:t>
            </a:r>
            <a:r>
              <a:rPr lang="en-US" baseline="30000" dirty="0" smtClean="0">
                <a:solidFill>
                  <a:srgbClr val="0000FF"/>
                </a:solidFill>
              </a:rPr>
              <a:t>3</a:t>
            </a:r>
            <a:r>
              <a:rPr lang="en-US" dirty="0" smtClean="0">
                <a:solidFill>
                  <a:srgbClr val="0000FF"/>
                </a:solidFill>
              </a:rPr>
              <a:t> + 7</a:t>
            </a:r>
            <a:r>
              <a:rPr lang="en-US" i="1" dirty="0" smtClean="0">
                <a:solidFill>
                  <a:srgbClr val="0000FF"/>
                </a:solidFill>
              </a:rPr>
              <a:t>x</a:t>
            </a:r>
            <a:r>
              <a:rPr lang="en-US" baseline="30000" dirty="0" smtClean="0">
                <a:solidFill>
                  <a:srgbClr val="0000FF"/>
                </a:solidFill>
              </a:rPr>
              <a:t>3</a:t>
            </a:r>
          </a:p>
          <a:p>
            <a:pPr>
              <a:spcBef>
                <a:spcPts val="500"/>
              </a:spcBef>
              <a:tabLst>
                <a:tab pos="457200" algn="l"/>
              </a:tabLst>
            </a:pPr>
            <a:r>
              <a:rPr lang="en-US" b="1" dirty="0" smtClean="0"/>
              <a:t>Solution:</a:t>
            </a:r>
            <a:r>
              <a:rPr lang="en-US" dirty="0" smtClean="0"/>
              <a:t> </a:t>
            </a:r>
          </a:p>
          <a:p>
            <a:pPr>
              <a:spcBef>
                <a:spcPts val="500"/>
              </a:spcBef>
              <a:tabLst>
                <a:tab pos="457200" algn="l"/>
              </a:tabLst>
            </a:pPr>
            <a:r>
              <a:rPr lang="en-US" dirty="0" smtClean="0">
                <a:solidFill>
                  <a:srgbClr val="0000FF"/>
                </a:solidFill>
              </a:rPr>
              <a:t>5</a:t>
            </a:r>
            <a:r>
              <a:rPr lang="en-US" i="1" dirty="0" smtClean="0">
                <a:solidFill>
                  <a:srgbClr val="0000FF"/>
                </a:solidFill>
              </a:rPr>
              <a:t>x</a:t>
            </a:r>
            <a:r>
              <a:rPr lang="en-US" baseline="30000" dirty="0" smtClean="0">
                <a:solidFill>
                  <a:srgbClr val="0000FF"/>
                </a:solidFill>
              </a:rPr>
              <a:t>3</a:t>
            </a:r>
            <a:r>
              <a:rPr lang="en-US" dirty="0" smtClean="0">
                <a:solidFill>
                  <a:srgbClr val="0000FF"/>
                </a:solidFill>
              </a:rPr>
              <a:t> + 7</a:t>
            </a:r>
            <a:r>
              <a:rPr lang="en-US" i="1" dirty="0" smtClean="0">
                <a:solidFill>
                  <a:srgbClr val="0000FF"/>
                </a:solidFill>
              </a:rPr>
              <a:t>x</a:t>
            </a:r>
            <a:r>
              <a:rPr lang="en-US" baseline="30000" dirty="0" smtClean="0">
                <a:solidFill>
                  <a:srgbClr val="0000FF"/>
                </a:solidFill>
              </a:rPr>
              <a:t>3 </a:t>
            </a:r>
            <a:r>
              <a:rPr lang="en-US" baseline="30000" dirty="0" smtClean="0"/>
              <a:t>	</a:t>
            </a:r>
          </a:p>
          <a:p>
            <a:pPr>
              <a:spcBef>
                <a:spcPts val="500"/>
              </a:spcBef>
              <a:tabLst>
                <a:tab pos="457200" algn="l"/>
              </a:tabLst>
            </a:pPr>
            <a:r>
              <a:rPr lang="en-US" b="1" dirty="0" smtClean="0"/>
              <a:t>b.</a:t>
            </a:r>
            <a:r>
              <a:rPr lang="en-US" dirty="0" smtClean="0"/>
              <a:t>	</a:t>
            </a:r>
            <a:r>
              <a:rPr lang="en-US" dirty="0" smtClean="0">
                <a:solidFill>
                  <a:srgbClr val="0000FF"/>
                </a:solidFill>
              </a:rPr>
              <a:t>5</a:t>
            </a:r>
            <a:r>
              <a:rPr lang="en-US" i="1" dirty="0" smtClean="0">
                <a:solidFill>
                  <a:srgbClr val="0000FF"/>
                </a:solidFill>
              </a:rPr>
              <a:t>x</a:t>
            </a:r>
            <a:r>
              <a:rPr lang="en-US" baseline="30000" dirty="0" smtClean="0">
                <a:solidFill>
                  <a:srgbClr val="0000FF"/>
                </a:solidFill>
              </a:rPr>
              <a:t>3</a:t>
            </a:r>
            <a:r>
              <a:rPr lang="en-US" dirty="0" smtClean="0">
                <a:solidFill>
                  <a:srgbClr val="0000FF"/>
                </a:solidFill>
              </a:rPr>
              <a:t> + 7</a:t>
            </a:r>
            <a:r>
              <a:rPr lang="en-US" i="1" dirty="0" smtClean="0">
                <a:solidFill>
                  <a:srgbClr val="0000FF"/>
                </a:solidFill>
              </a:rPr>
              <a:t>x</a:t>
            </a:r>
            <a:r>
              <a:rPr lang="en-US" baseline="30000" dirty="0" smtClean="0">
                <a:solidFill>
                  <a:srgbClr val="0000FF"/>
                </a:solidFill>
              </a:rPr>
              <a:t>3</a:t>
            </a:r>
            <a:r>
              <a:rPr lang="en-US" dirty="0" smtClean="0">
                <a:solidFill>
                  <a:srgbClr val="0000FF"/>
                </a:solidFill>
              </a:rPr>
              <a:t> </a:t>
            </a:r>
            <a:r>
              <a:rPr lang="en-US" dirty="0" smtClean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dirty="0" smtClean="0">
                <a:solidFill>
                  <a:srgbClr val="0000FF"/>
                </a:solidFill>
              </a:rPr>
              <a:t> 2</a:t>
            </a:r>
            <a:r>
              <a:rPr lang="en-US" i="1" dirty="0" smtClean="0">
                <a:solidFill>
                  <a:srgbClr val="0000FF"/>
                </a:solidFill>
              </a:rPr>
              <a:t>x</a:t>
            </a:r>
            <a:endParaRPr lang="en-US" baseline="30000" dirty="0" smtClean="0">
              <a:solidFill>
                <a:srgbClr val="0000FF"/>
              </a:solidFill>
            </a:endParaRPr>
          </a:p>
          <a:p>
            <a:pPr>
              <a:spcBef>
                <a:spcPts val="500"/>
              </a:spcBef>
              <a:tabLst>
                <a:tab pos="457200" algn="l"/>
              </a:tabLst>
            </a:pPr>
            <a:r>
              <a:rPr lang="en-US" b="1" dirty="0" smtClean="0"/>
              <a:t>Solution:</a:t>
            </a:r>
            <a:r>
              <a:rPr lang="en-US" dirty="0" smtClean="0"/>
              <a:t> </a:t>
            </a:r>
          </a:p>
          <a:p>
            <a:pPr>
              <a:spcBef>
                <a:spcPts val="500"/>
              </a:spcBef>
              <a:tabLst>
                <a:tab pos="457200" algn="l"/>
              </a:tabLst>
            </a:pPr>
            <a:r>
              <a:rPr lang="en-US" dirty="0" smtClean="0">
                <a:solidFill>
                  <a:srgbClr val="0000FF"/>
                </a:solidFill>
              </a:rPr>
              <a:t>5</a:t>
            </a:r>
            <a:r>
              <a:rPr lang="en-US" i="1" dirty="0" smtClean="0">
                <a:solidFill>
                  <a:srgbClr val="0000FF"/>
                </a:solidFill>
              </a:rPr>
              <a:t>x</a:t>
            </a:r>
            <a:r>
              <a:rPr lang="en-US" baseline="30000" dirty="0" smtClean="0">
                <a:solidFill>
                  <a:srgbClr val="0000FF"/>
                </a:solidFill>
              </a:rPr>
              <a:t>3</a:t>
            </a:r>
            <a:r>
              <a:rPr lang="en-US" dirty="0" smtClean="0">
                <a:solidFill>
                  <a:srgbClr val="0000FF"/>
                </a:solidFill>
              </a:rPr>
              <a:t> + 7</a:t>
            </a:r>
            <a:r>
              <a:rPr lang="en-US" i="1" dirty="0" smtClean="0">
                <a:solidFill>
                  <a:srgbClr val="0000FF"/>
                </a:solidFill>
              </a:rPr>
              <a:t>x</a:t>
            </a:r>
            <a:r>
              <a:rPr lang="en-US" baseline="30000" dirty="0" smtClean="0">
                <a:solidFill>
                  <a:srgbClr val="0000FF"/>
                </a:solidFill>
              </a:rPr>
              <a:t>3 </a:t>
            </a:r>
            <a:r>
              <a:rPr lang="en-US" dirty="0" smtClean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dirty="0" smtClean="0">
                <a:solidFill>
                  <a:srgbClr val="0000FF"/>
                </a:solidFill>
              </a:rPr>
              <a:t> 2</a:t>
            </a:r>
            <a:r>
              <a:rPr lang="en-US" i="1" dirty="0" smtClean="0">
                <a:solidFill>
                  <a:srgbClr val="0000FF"/>
                </a:solidFill>
              </a:rPr>
              <a:t>x</a:t>
            </a:r>
            <a:endParaRPr lang="en-US" dirty="0" smtClean="0">
              <a:solidFill>
                <a:srgbClr val="FF0000"/>
              </a:solidFill>
            </a:endParaRPr>
          </a:p>
        </p:txBody>
      </p:sp>
      <p:sp>
        <p:nvSpPr>
          <p:cNvPr id="12292" name="TextBox 3"/>
          <p:cNvSpPr txBox="1">
            <a:spLocks noChangeArrowheads="1"/>
          </p:cNvSpPr>
          <p:nvPr/>
        </p:nvSpPr>
        <p:spPr bwMode="auto">
          <a:xfrm>
            <a:off x="4976812" y="4096510"/>
            <a:ext cx="264318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Third-degree monomial</a:t>
            </a:r>
          </a:p>
        </p:txBody>
      </p:sp>
      <p:sp>
        <p:nvSpPr>
          <p:cNvPr id="12293" name="TextBox 3"/>
          <p:cNvSpPr txBox="1">
            <a:spLocks noChangeArrowheads="1"/>
          </p:cNvSpPr>
          <p:nvPr/>
        </p:nvSpPr>
        <p:spPr bwMode="auto">
          <a:xfrm>
            <a:off x="4976812" y="5551235"/>
            <a:ext cx="2497287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Third-degree </a:t>
            </a:r>
            <a:r>
              <a:rPr lang="en-US" sz="2000" dirty="0" smtClean="0">
                <a:solidFill>
                  <a:srgbClr val="008080"/>
                </a:solidFill>
              </a:rPr>
              <a:t>binomial</a:t>
            </a:r>
            <a:endParaRPr lang="en-US" sz="2000" dirty="0">
              <a:solidFill>
                <a:srgbClr val="00808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870365" y="4034925"/>
            <a:ext cx="173156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solidFill>
                  <a:srgbClr val="000099"/>
                </a:solidFill>
              </a:rPr>
              <a:t>= (5 + 7)</a:t>
            </a:r>
            <a:r>
              <a:rPr lang="en-US" sz="2800" i="1" dirty="0" smtClean="0">
                <a:solidFill>
                  <a:srgbClr val="000099"/>
                </a:solidFill>
              </a:rPr>
              <a:t> x</a:t>
            </a:r>
            <a:r>
              <a:rPr lang="en-US" sz="2800" baseline="30000" dirty="0" smtClean="0">
                <a:solidFill>
                  <a:srgbClr val="000099"/>
                </a:solidFill>
              </a:rPr>
              <a:t>3</a:t>
            </a:r>
            <a:endParaRPr lang="en-US" sz="2800" dirty="0"/>
          </a:p>
        </p:txBody>
      </p:sp>
      <p:sp>
        <p:nvSpPr>
          <p:cNvPr id="7" name="Rectangle 6"/>
          <p:cNvSpPr/>
          <p:nvPr/>
        </p:nvSpPr>
        <p:spPr>
          <a:xfrm>
            <a:off x="3559440" y="4048780"/>
            <a:ext cx="108876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solidFill>
                  <a:srgbClr val="000099"/>
                </a:solidFill>
              </a:rPr>
              <a:t>= </a:t>
            </a:r>
            <a:r>
              <a:rPr lang="en-US" sz="2800" dirty="0" smtClean="0">
                <a:solidFill>
                  <a:srgbClr val="FF0000"/>
                </a:solidFill>
              </a:rPr>
              <a:t>12</a:t>
            </a:r>
            <a:r>
              <a:rPr lang="en-US" sz="2800" i="1" dirty="0" smtClean="0">
                <a:solidFill>
                  <a:srgbClr val="FF0000"/>
                </a:solidFill>
              </a:rPr>
              <a:t>x</a:t>
            </a:r>
            <a:r>
              <a:rPr lang="en-US" sz="2800" baseline="30000" dirty="0" smtClean="0">
                <a:solidFill>
                  <a:srgbClr val="FF0000"/>
                </a:solidFill>
              </a:rPr>
              <a:t>3</a:t>
            </a:r>
            <a:endParaRPr lang="en-US" sz="2800" dirty="0"/>
          </a:p>
        </p:txBody>
      </p:sp>
      <p:sp>
        <p:nvSpPr>
          <p:cNvPr id="8" name="Rectangle 7"/>
          <p:cNvSpPr/>
          <p:nvPr/>
        </p:nvSpPr>
        <p:spPr>
          <a:xfrm>
            <a:off x="2560320" y="5520130"/>
            <a:ext cx="179568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solidFill>
                  <a:srgbClr val="000099"/>
                </a:solidFill>
              </a:rPr>
              <a:t>=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FF0000"/>
                </a:solidFill>
              </a:rPr>
              <a:t>12</a:t>
            </a:r>
            <a:r>
              <a:rPr lang="en-US" sz="2800" i="1" dirty="0" smtClean="0">
                <a:solidFill>
                  <a:srgbClr val="FF0000"/>
                </a:solidFill>
              </a:rPr>
              <a:t>x</a:t>
            </a:r>
            <a:r>
              <a:rPr lang="en-US" sz="2800" baseline="30000" dirty="0" smtClean="0">
                <a:solidFill>
                  <a:srgbClr val="FF0000"/>
                </a:solidFill>
              </a:rPr>
              <a:t>3</a:t>
            </a:r>
            <a:r>
              <a:rPr lang="en-US" sz="2800" dirty="0" smtClean="0">
                <a:solidFill>
                  <a:srgbClr val="FF0000"/>
                </a:solidFill>
                <a:latin typeface="Symbol" pitchFamily="18" charset="2"/>
              </a:rPr>
              <a:t> -</a:t>
            </a:r>
            <a:r>
              <a:rPr lang="en-US" sz="2800" dirty="0" smtClean="0">
                <a:solidFill>
                  <a:srgbClr val="FF0000"/>
                </a:solidFill>
              </a:rPr>
              <a:t> 2</a:t>
            </a:r>
            <a:r>
              <a:rPr lang="en-US" sz="2800" i="1" dirty="0" smtClean="0">
                <a:solidFill>
                  <a:srgbClr val="FF0000"/>
                </a:solidFill>
              </a:rPr>
              <a:t>x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2" grpId="0"/>
      <p:bldP spid="12293" grpId="0"/>
      <p:bldP spid="6" grpId="0"/>
      <p:bldP spid="7" grpId="0"/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1: Simplifying Polynomials (cont.)</a:t>
            </a:r>
          </a:p>
        </p:txBody>
      </p:sp>
      <p:sp>
        <p:nvSpPr>
          <p:cNvPr id="102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616648"/>
          </a:xfrm>
        </p:spPr>
        <p:txBody>
          <a:bodyPr>
            <a:spAutoFit/>
          </a:bodyPr>
          <a:lstStyle/>
          <a:p>
            <a:pPr>
              <a:tabLst>
                <a:tab pos="457200" algn="l"/>
              </a:tabLst>
            </a:pPr>
            <a:endParaRPr lang="en-US" b="1" dirty="0" smtClean="0"/>
          </a:p>
          <a:p>
            <a:pPr>
              <a:lnSpc>
                <a:spcPct val="250000"/>
              </a:lnSpc>
              <a:tabLst>
                <a:tab pos="457200" algn="l"/>
              </a:tabLst>
            </a:pPr>
            <a:r>
              <a:rPr lang="en-US" b="1" dirty="0" smtClean="0"/>
              <a:t>Solution:</a:t>
            </a:r>
            <a:r>
              <a:rPr lang="en-US" dirty="0" smtClean="0"/>
              <a:t> </a:t>
            </a:r>
            <a:r>
              <a:rPr lang="en-US" baseline="30000" dirty="0" smtClean="0"/>
              <a:t>	</a:t>
            </a:r>
          </a:p>
          <a:p>
            <a:pPr>
              <a:lnSpc>
                <a:spcPct val="150000"/>
              </a:lnSpc>
              <a:tabLst>
                <a:tab pos="457200" algn="l"/>
              </a:tabLst>
            </a:pPr>
            <a:r>
              <a:rPr lang="en-US" b="1" dirty="0" smtClean="0"/>
              <a:t>d.</a:t>
            </a:r>
            <a:r>
              <a:rPr lang="en-US" dirty="0" smtClean="0"/>
              <a:t>	</a:t>
            </a:r>
            <a:r>
              <a:rPr lang="en-US" i="1" dirty="0" smtClean="0">
                <a:solidFill>
                  <a:srgbClr val="0000FF"/>
                </a:solidFill>
              </a:rPr>
              <a:t>x</a:t>
            </a:r>
            <a:r>
              <a:rPr lang="en-US" baseline="30000" dirty="0" smtClean="0">
                <a:solidFill>
                  <a:srgbClr val="0000FF"/>
                </a:solidFill>
              </a:rPr>
              <a:t>2</a:t>
            </a:r>
            <a:r>
              <a:rPr lang="en-US" dirty="0" smtClean="0">
                <a:solidFill>
                  <a:srgbClr val="0000FF"/>
                </a:solidFill>
              </a:rPr>
              <a:t> + 8</a:t>
            </a:r>
            <a:r>
              <a:rPr lang="en-US" i="1" dirty="0" smtClean="0">
                <a:solidFill>
                  <a:srgbClr val="0000FF"/>
                </a:solidFill>
              </a:rPr>
              <a:t>x</a:t>
            </a:r>
            <a:r>
              <a:rPr lang="en-US" dirty="0" smtClean="0">
                <a:solidFill>
                  <a:srgbClr val="0000FF"/>
                </a:solidFill>
              </a:rPr>
              <a:t> </a:t>
            </a:r>
            <a:r>
              <a:rPr lang="en-US" dirty="0" smtClean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dirty="0" smtClean="0">
                <a:solidFill>
                  <a:srgbClr val="0000FF"/>
                </a:solidFill>
              </a:rPr>
              <a:t> 15 – </a:t>
            </a:r>
            <a:r>
              <a:rPr lang="en-US" i="1" dirty="0" smtClean="0">
                <a:solidFill>
                  <a:srgbClr val="0000FF"/>
                </a:solidFill>
              </a:rPr>
              <a:t>x</a:t>
            </a:r>
            <a:r>
              <a:rPr lang="en-US" baseline="30000" dirty="0" smtClean="0">
                <a:solidFill>
                  <a:srgbClr val="0000FF"/>
                </a:solidFill>
              </a:rPr>
              <a:t>2</a:t>
            </a:r>
          </a:p>
          <a:p>
            <a:pPr>
              <a:tabLst>
                <a:tab pos="457200" algn="l"/>
              </a:tabLst>
            </a:pPr>
            <a:r>
              <a:rPr lang="en-US" b="1" dirty="0" smtClean="0"/>
              <a:t>Solution:</a:t>
            </a:r>
            <a:endParaRPr lang="en-US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  <a:tabLst>
                <a:tab pos="457200" algn="l"/>
              </a:tabLst>
            </a:pPr>
            <a:r>
              <a:rPr lang="en-US" b="1" dirty="0" smtClean="0"/>
              <a:t>e.</a:t>
            </a:r>
            <a:r>
              <a:rPr lang="en-US" dirty="0" smtClean="0"/>
              <a:t>	</a:t>
            </a:r>
            <a:r>
              <a:rPr lang="en-US" i="1" dirty="0" smtClean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dirty="0" smtClean="0">
                <a:solidFill>
                  <a:srgbClr val="0000FF"/>
                </a:solidFill>
              </a:rPr>
              <a:t>3</a:t>
            </a:r>
            <a:r>
              <a:rPr lang="en-US" i="1" dirty="0" smtClean="0">
                <a:solidFill>
                  <a:srgbClr val="0000FF"/>
                </a:solidFill>
              </a:rPr>
              <a:t>y</a:t>
            </a:r>
            <a:r>
              <a:rPr lang="en-US" baseline="30000" dirty="0" smtClean="0">
                <a:solidFill>
                  <a:srgbClr val="0000FF"/>
                </a:solidFill>
              </a:rPr>
              <a:t>4</a:t>
            </a:r>
            <a:r>
              <a:rPr lang="en-US" dirty="0" smtClean="0">
                <a:solidFill>
                  <a:srgbClr val="0000FF"/>
                </a:solidFill>
              </a:rPr>
              <a:t> + 2</a:t>
            </a:r>
            <a:r>
              <a:rPr lang="en-US" i="1" dirty="0" smtClean="0">
                <a:solidFill>
                  <a:srgbClr val="0000FF"/>
                </a:solidFill>
              </a:rPr>
              <a:t>y</a:t>
            </a:r>
            <a:r>
              <a:rPr lang="en-US" baseline="30000" dirty="0" smtClean="0">
                <a:solidFill>
                  <a:srgbClr val="0000FF"/>
                </a:solidFill>
              </a:rPr>
              <a:t>2</a:t>
            </a:r>
            <a:r>
              <a:rPr lang="en-US" dirty="0" smtClean="0">
                <a:solidFill>
                  <a:srgbClr val="0000FF"/>
                </a:solidFill>
              </a:rPr>
              <a:t>  + </a:t>
            </a:r>
            <a:r>
              <a:rPr lang="en-US" i="1" dirty="0" smtClean="0">
                <a:solidFill>
                  <a:srgbClr val="0000FF"/>
                </a:solidFill>
              </a:rPr>
              <a:t>y</a:t>
            </a:r>
            <a:r>
              <a:rPr lang="en-US" baseline="30000" dirty="0" smtClean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baseline="30000" dirty="0" smtClean="0">
                <a:solidFill>
                  <a:srgbClr val="0000FF"/>
                </a:solidFill>
              </a:rPr>
              <a:t>1</a:t>
            </a:r>
          </a:p>
          <a:p>
            <a:pPr>
              <a:tabLst>
                <a:tab pos="457200" algn="l"/>
              </a:tabLst>
            </a:pPr>
            <a:r>
              <a:rPr lang="en-US" b="1" dirty="0" smtClean="0"/>
              <a:t>Solution: </a:t>
            </a:r>
            <a:r>
              <a:rPr lang="en-US" dirty="0" smtClean="0"/>
              <a:t>This expression is not a polynomial since </a:t>
            </a:r>
            <a:r>
              <a:rPr lang="en-US" i="1" dirty="0" smtClean="0"/>
              <a:t>y </a:t>
            </a:r>
            <a:r>
              <a:rPr lang="en-US" dirty="0" smtClean="0"/>
              <a:t>has a negative exponent. </a:t>
            </a:r>
            <a:endParaRPr lang="en-US" dirty="0" smtClean="0">
              <a:solidFill>
                <a:srgbClr val="FF0000"/>
              </a:solidFill>
            </a:endParaRPr>
          </a:p>
        </p:txBody>
      </p:sp>
      <p:sp>
        <p:nvSpPr>
          <p:cNvPr id="1030" name="TextBox 3"/>
          <p:cNvSpPr txBox="1">
            <a:spLocks noChangeArrowheads="1"/>
          </p:cNvSpPr>
          <p:nvPr/>
        </p:nvSpPr>
        <p:spPr bwMode="auto">
          <a:xfrm>
            <a:off x="6019800" y="2925040"/>
            <a:ext cx="275678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Second-degree </a:t>
            </a:r>
            <a:r>
              <a:rPr lang="en-US" sz="2000" dirty="0" smtClean="0">
                <a:solidFill>
                  <a:srgbClr val="008080"/>
                </a:solidFill>
              </a:rPr>
              <a:t>trinomial</a:t>
            </a:r>
            <a:endParaRPr lang="en-US" sz="2000" dirty="0">
              <a:solidFill>
                <a:srgbClr val="008080"/>
              </a:solidFill>
            </a:endParaRPr>
          </a:p>
        </p:txBody>
      </p:sp>
      <p:sp>
        <p:nvSpPr>
          <p:cNvPr id="1031" name="TextBox 3"/>
          <p:cNvSpPr txBox="1">
            <a:spLocks noChangeArrowheads="1"/>
          </p:cNvSpPr>
          <p:nvPr/>
        </p:nvSpPr>
        <p:spPr bwMode="auto">
          <a:xfrm>
            <a:off x="6019800" y="3810000"/>
            <a:ext cx="240540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First-degree </a:t>
            </a:r>
            <a:r>
              <a:rPr lang="en-US" sz="2000" dirty="0" smtClean="0">
                <a:solidFill>
                  <a:srgbClr val="008080"/>
                </a:solidFill>
              </a:rPr>
              <a:t>binomial</a:t>
            </a:r>
            <a:endParaRPr lang="en-US" sz="2000" dirty="0">
              <a:solidFill>
                <a:srgbClr val="008080"/>
              </a:solidFill>
            </a:endParaRPr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530352" y="1280160"/>
          <a:ext cx="2984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2" name="Equation" r:id="rId3" imgW="2984400" imgH="838080" progId="Equation.DSMT4">
                  <p:embed/>
                </p:oleObj>
              </mc:Choice>
              <mc:Fallback>
                <p:oleObj name="Equation" r:id="rId3" imgW="2984400" imgH="8380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280160"/>
                        <a:ext cx="2984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CC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857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2146300" y="2106613"/>
          <a:ext cx="2501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3" name="Equation" r:id="rId5" imgW="2501640" imgH="838080" progId="Equation.DSMT4">
                  <p:embed/>
                </p:oleObj>
              </mc:Choice>
              <mc:Fallback>
                <p:oleObj name="Equation" r:id="rId5" imgW="2501640" imgH="83808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6300" y="2106613"/>
                        <a:ext cx="2501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CC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857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4"/>
          <p:cNvGraphicFramePr>
            <a:graphicFrameLocks noChangeAspect="1"/>
          </p:cNvGraphicFramePr>
          <p:nvPr/>
        </p:nvGraphicFramePr>
        <p:xfrm>
          <a:off x="4800600" y="2119745"/>
          <a:ext cx="2362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" name="Equation" r:id="rId7" imgW="2361960" imgH="838080" progId="Equation.DSMT4">
                  <p:embed/>
                </p:oleObj>
              </mc:Choice>
              <mc:Fallback>
                <p:oleObj name="Equation" r:id="rId7" imgW="236196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2119745"/>
                        <a:ext cx="2362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8"/>
          <p:cNvSpPr/>
          <p:nvPr/>
        </p:nvSpPr>
        <p:spPr>
          <a:xfrm>
            <a:off x="2057400" y="3692235"/>
            <a:ext cx="248978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i="1" dirty="0" smtClean="0">
                <a:solidFill>
                  <a:srgbClr val="0000FF"/>
                </a:solidFill>
              </a:rPr>
              <a:t>x</a:t>
            </a:r>
            <a:r>
              <a:rPr lang="en-US" sz="2800" baseline="30000" dirty="0" smtClean="0">
                <a:solidFill>
                  <a:srgbClr val="0000FF"/>
                </a:solidFill>
              </a:rPr>
              <a:t>2</a:t>
            </a:r>
            <a:r>
              <a:rPr lang="en-US" sz="2800" dirty="0" smtClean="0">
                <a:solidFill>
                  <a:srgbClr val="0000FF"/>
                </a:solidFill>
              </a:rPr>
              <a:t> + 8</a:t>
            </a:r>
            <a:r>
              <a:rPr lang="en-US" sz="2800" i="1" dirty="0" smtClean="0">
                <a:solidFill>
                  <a:srgbClr val="0000FF"/>
                </a:solidFill>
              </a:rPr>
              <a:t>x</a:t>
            </a:r>
            <a:r>
              <a:rPr lang="en-US" sz="2800" dirty="0" smtClean="0">
                <a:solidFill>
                  <a:srgbClr val="0000FF"/>
                </a:solidFill>
              </a:rPr>
              <a:t> </a:t>
            </a:r>
            <a:r>
              <a:rPr lang="en-US" sz="2800" dirty="0" smtClean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sz="2800" dirty="0" smtClean="0">
                <a:solidFill>
                  <a:srgbClr val="0000FF"/>
                </a:solidFill>
              </a:rPr>
              <a:t> 15 – </a:t>
            </a:r>
            <a:r>
              <a:rPr lang="en-US" sz="2800" i="1" dirty="0" smtClean="0">
                <a:solidFill>
                  <a:srgbClr val="0000FF"/>
                </a:solidFill>
              </a:rPr>
              <a:t>x</a:t>
            </a:r>
            <a:r>
              <a:rPr lang="en-US" sz="2800" baseline="30000" dirty="0" smtClean="0">
                <a:solidFill>
                  <a:srgbClr val="0000FF"/>
                </a:solidFill>
              </a:rPr>
              <a:t>2</a:t>
            </a:r>
            <a:endParaRPr lang="en-US" sz="2800" dirty="0"/>
          </a:p>
        </p:txBody>
      </p:sp>
      <p:sp>
        <p:nvSpPr>
          <p:cNvPr id="10" name="Rectangle 9"/>
          <p:cNvSpPr/>
          <p:nvPr/>
        </p:nvSpPr>
        <p:spPr>
          <a:xfrm>
            <a:off x="4425236" y="3719945"/>
            <a:ext cx="151836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solidFill>
                  <a:srgbClr val="000099"/>
                </a:solidFill>
              </a:rPr>
              <a:t>=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FF0000"/>
                </a:solidFill>
              </a:rPr>
              <a:t>8</a:t>
            </a:r>
            <a:r>
              <a:rPr lang="en-US" sz="2800" i="1" dirty="0" smtClean="0">
                <a:solidFill>
                  <a:srgbClr val="FF0000"/>
                </a:solidFill>
              </a:rPr>
              <a:t>x</a:t>
            </a:r>
            <a:r>
              <a:rPr lang="en-US" sz="2800" dirty="0" smtClean="0">
                <a:solidFill>
                  <a:srgbClr val="FF0000"/>
                </a:solidFill>
                <a:latin typeface="Symbol" pitchFamily="18" charset="2"/>
              </a:rPr>
              <a:t> -</a:t>
            </a:r>
            <a:r>
              <a:rPr lang="en-US" sz="2800" dirty="0" smtClean="0">
                <a:solidFill>
                  <a:srgbClr val="FF0000"/>
                </a:solidFill>
              </a:rPr>
              <a:t> 15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0" grpId="0"/>
      <p:bldP spid="1031" grpId="0"/>
      <p:bldP spid="9" grpId="0"/>
      <p:bldP spid="1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2: Evaluating Polynomials</a:t>
            </a:r>
          </a:p>
        </p:txBody>
      </p:sp>
      <p:sp>
        <p:nvSpPr>
          <p:cNvPr id="205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457200" algn="l"/>
              </a:tabLst>
            </a:pPr>
            <a:r>
              <a:rPr lang="en-US" b="1" dirty="0" smtClean="0"/>
              <a:t>a.	</a:t>
            </a:r>
            <a:r>
              <a:rPr lang="en-US" dirty="0" smtClean="0"/>
              <a:t>Evaluate </a:t>
            </a:r>
            <a:r>
              <a:rPr lang="en-US" i="1" dirty="0" smtClean="0">
                <a:solidFill>
                  <a:srgbClr val="0000FF"/>
                </a:solidFill>
              </a:rPr>
              <a:t>p</a:t>
            </a:r>
            <a:r>
              <a:rPr lang="en-US" dirty="0" smtClean="0">
                <a:solidFill>
                  <a:srgbClr val="0000FF"/>
                </a:solidFill>
              </a:rPr>
              <a:t>(</a:t>
            </a:r>
            <a:r>
              <a:rPr lang="en-US" i="1" dirty="0" smtClean="0">
                <a:solidFill>
                  <a:srgbClr val="0000FF"/>
                </a:solidFill>
              </a:rPr>
              <a:t>x</a:t>
            </a:r>
            <a:r>
              <a:rPr lang="en-US" dirty="0" smtClean="0">
                <a:solidFill>
                  <a:srgbClr val="0000FF"/>
                </a:solidFill>
              </a:rPr>
              <a:t>) = 4</a:t>
            </a:r>
            <a:r>
              <a:rPr lang="en-US" i="1" dirty="0" smtClean="0">
                <a:solidFill>
                  <a:srgbClr val="0000FF"/>
                </a:solidFill>
              </a:rPr>
              <a:t>x</a:t>
            </a:r>
            <a:r>
              <a:rPr lang="en-US" baseline="30000" dirty="0" smtClean="0">
                <a:solidFill>
                  <a:srgbClr val="0000FF"/>
                </a:solidFill>
              </a:rPr>
              <a:t>2</a:t>
            </a:r>
            <a:r>
              <a:rPr lang="en-US" dirty="0" smtClean="0">
                <a:solidFill>
                  <a:srgbClr val="0000FF"/>
                </a:solidFill>
              </a:rPr>
              <a:t> + 5</a:t>
            </a:r>
            <a:r>
              <a:rPr lang="en-US" i="1" dirty="0" smtClean="0">
                <a:solidFill>
                  <a:srgbClr val="0000FF"/>
                </a:solidFill>
              </a:rPr>
              <a:t>x</a:t>
            </a:r>
            <a:r>
              <a:rPr lang="en-US" dirty="0" smtClean="0">
                <a:solidFill>
                  <a:srgbClr val="0000FF"/>
                </a:solidFill>
              </a:rPr>
              <a:t> − 15 </a:t>
            </a:r>
            <a:r>
              <a:rPr lang="en-US" dirty="0" smtClean="0"/>
              <a:t>for </a:t>
            </a:r>
            <a:r>
              <a:rPr lang="en-US" i="1" dirty="0" smtClean="0">
                <a:solidFill>
                  <a:srgbClr val="FF00FF"/>
                </a:solidFill>
              </a:rPr>
              <a:t>x</a:t>
            </a:r>
            <a:r>
              <a:rPr lang="en-US" dirty="0" smtClean="0">
                <a:solidFill>
                  <a:srgbClr val="FF00FF"/>
                </a:solidFill>
              </a:rPr>
              <a:t> = 3</a:t>
            </a:r>
            <a:r>
              <a:rPr lang="en-US" i="1" dirty="0" smtClean="0"/>
              <a:t>.</a:t>
            </a:r>
          </a:p>
          <a:p>
            <a:pPr>
              <a:tabLst>
                <a:tab pos="457200" algn="l"/>
              </a:tabLst>
            </a:pPr>
            <a:r>
              <a:rPr lang="en-US" b="1" dirty="0" smtClean="0"/>
              <a:t>Solution:</a:t>
            </a:r>
            <a:endParaRPr lang="en-US" dirty="0" smtClean="0"/>
          </a:p>
        </p:txBody>
      </p:sp>
      <p:graphicFrame>
        <p:nvGraphicFramePr>
          <p:cNvPr id="2" name="Object 3"/>
          <p:cNvGraphicFramePr>
            <a:graphicFrameLocks noChangeAspect="1"/>
          </p:cNvGraphicFramePr>
          <p:nvPr/>
        </p:nvGraphicFramePr>
        <p:xfrm>
          <a:off x="3269238" y="4647045"/>
          <a:ext cx="660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1" name="Equation" r:id="rId3" imgW="660240" imgH="291960" progId="Equation.DSMT4">
                  <p:embed/>
                </p:oleObj>
              </mc:Choice>
              <mc:Fallback>
                <p:oleObj name="Equation" r:id="rId3" imgW="660240" imgH="2919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69238" y="4647045"/>
                        <a:ext cx="660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4"/>
          <p:cNvGraphicFramePr>
            <a:graphicFrameLocks noChangeAspect="1"/>
          </p:cNvGraphicFramePr>
          <p:nvPr/>
        </p:nvGraphicFramePr>
        <p:xfrm>
          <a:off x="3269238" y="3948545"/>
          <a:ext cx="1955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2" name="Equation" r:id="rId5" imgW="1955520" imgH="291960" progId="Equation.DSMT4">
                  <p:embed/>
                </p:oleObj>
              </mc:Choice>
              <mc:Fallback>
                <p:oleObj name="Equation" r:id="rId5" imgW="1955520" imgH="2919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69238" y="3948545"/>
                        <a:ext cx="1955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3" name="Object 5"/>
          <p:cNvGraphicFramePr>
            <a:graphicFrameLocks noChangeAspect="1"/>
          </p:cNvGraphicFramePr>
          <p:nvPr/>
        </p:nvGraphicFramePr>
        <p:xfrm>
          <a:off x="3269238" y="3338945"/>
          <a:ext cx="2120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3" name="Equation" r:id="rId7" imgW="2120760" imgH="291960" progId="Equation.DSMT4">
                  <p:embed/>
                </p:oleObj>
              </mc:Choice>
              <mc:Fallback>
                <p:oleObj name="Equation" r:id="rId7" imgW="212076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69238" y="3338945"/>
                        <a:ext cx="2120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4" name="Object 6"/>
          <p:cNvGraphicFramePr>
            <a:graphicFrameLocks noChangeAspect="1"/>
          </p:cNvGraphicFramePr>
          <p:nvPr/>
        </p:nvGraphicFramePr>
        <p:xfrm>
          <a:off x="2590800" y="2584450"/>
          <a:ext cx="52197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4" name="Equation" r:id="rId9" imgW="5219640" imgH="482400" progId="Equation.DSMT4">
                  <p:embed/>
                </p:oleObj>
              </mc:Choice>
              <mc:Fallback>
                <p:oleObj name="Equation" r:id="rId9" imgW="5219640" imgH="4824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2584450"/>
                        <a:ext cx="52197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5" name="Object 7"/>
          <p:cNvGraphicFramePr>
            <a:graphicFrameLocks noChangeAspect="1"/>
          </p:cNvGraphicFramePr>
          <p:nvPr/>
        </p:nvGraphicFramePr>
        <p:xfrm>
          <a:off x="2052638" y="1857375"/>
          <a:ext cx="34671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5" name="Equation" r:id="rId11" imgW="3466800" imgH="482400" progId="Equation.DSMT4">
                  <p:embed/>
                </p:oleObj>
              </mc:Choice>
              <mc:Fallback>
                <p:oleObj name="Equation" r:id="rId11" imgW="3466800" imgH="4824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2638" y="1857375"/>
                        <a:ext cx="34671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2: Evaluating Polynomials (cont.)</a:t>
            </a:r>
          </a:p>
        </p:txBody>
      </p:sp>
      <p:sp>
        <p:nvSpPr>
          <p:cNvPr id="307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457200" algn="l"/>
              </a:tabLst>
            </a:pPr>
            <a:r>
              <a:rPr lang="en-US" b="1" dirty="0" smtClean="0"/>
              <a:t>b.	</a:t>
            </a:r>
            <a:r>
              <a:rPr lang="en-US" dirty="0" smtClean="0"/>
              <a:t>Evaluate </a:t>
            </a:r>
            <a:r>
              <a:rPr lang="en-US" i="1" dirty="0" smtClean="0">
                <a:solidFill>
                  <a:srgbClr val="0000FF"/>
                </a:solidFill>
              </a:rPr>
              <a:t>p</a:t>
            </a:r>
            <a:r>
              <a:rPr lang="en-US" dirty="0" smtClean="0">
                <a:solidFill>
                  <a:srgbClr val="0000FF"/>
                </a:solidFill>
              </a:rPr>
              <a:t>(</a:t>
            </a:r>
            <a:r>
              <a:rPr lang="en-US" i="1" dirty="0" smtClean="0">
                <a:solidFill>
                  <a:srgbClr val="0000FF"/>
                </a:solidFill>
              </a:rPr>
              <a:t>y</a:t>
            </a:r>
            <a:r>
              <a:rPr lang="en-US" dirty="0" smtClean="0">
                <a:solidFill>
                  <a:srgbClr val="0000FF"/>
                </a:solidFill>
              </a:rPr>
              <a:t>) = 5</a:t>
            </a:r>
            <a:r>
              <a:rPr lang="en-US" i="1" dirty="0" smtClean="0">
                <a:solidFill>
                  <a:srgbClr val="0000FF"/>
                </a:solidFill>
              </a:rPr>
              <a:t>y</a:t>
            </a:r>
            <a:r>
              <a:rPr lang="en-US" baseline="30000" dirty="0" smtClean="0">
                <a:solidFill>
                  <a:srgbClr val="0000FF"/>
                </a:solidFill>
              </a:rPr>
              <a:t>3</a:t>
            </a:r>
            <a:r>
              <a:rPr lang="en-US" dirty="0" smtClean="0">
                <a:solidFill>
                  <a:srgbClr val="0000FF"/>
                </a:solidFill>
              </a:rPr>
              <a:t> + </a:t>
            </a:r>
            <a:r>
              <a:rPr lang="en-US" i="1" dirty="0" smtClean="0">
                <a:solidFill>
                  <a:srgbClr val="0000FF"/>
                </a:solidFill>
              </a:rPr>
              <a:t>y</a:t>
            </a:r>
            <a:r>
              <a:rPr lang="en-US" baseline="30000" dirty="0" smtClean="0">
                <a:solidFill>
                  <a:srgbClr val="0000FF"/>
                </a:solidFill>
              </a:rPr>
              <a:t>2</a:t>
            </a:r>
            <a:r>
              <a:rPr lang="en-US" dirty="0" smtClean="0">
                <a:solidFill>
                  <a:srgbClr val="0000FF"/>
                </a:solidFill>
              </a:rPr>
              <a:t> − 3</a:t>
            </a:r>
            <a:r>
              <a:rPr lang="en-US" i="1" dirty="0" smtClean="0">
                <a:solidFill>
                  <a:srgbClr val="0000FF"/>
                </a:solidFill>
              </a:rPr>
              <a:t>y </a:t>
            </a:r>
            <a:r>
              <a:rPr lang="en-US" dirty="0" smtClean="0">
                <a:solidFill>
                  <a:srgbClr val="0000FF"/>
                </a:solidFill>
              </a:rPr>
              <a:t>+ 8 </a:t>
            </a:r>
            <a:r>
              <a:rPr lang="en-US" dirty="0" smtClean="0"/>
              <a:t>for </a:t>
            </a:r>
            <a:r>
              <a:rPr lang="en-US" i="1" dirty="0" smtClean="0">
                <a:solidFill>
                  <a:srgbClr val="FF00FF"/>
                </a:solidFill>
              </a:rPr>
              <a:t>y</a:t>
            </a:r>
            <a:r>
              <a:rPr lang="en-US" dirty="0" smtClean="0">
                <a:solidFill>
                  <a:srgbClr val="FF00FF"/>
                </a:solidFill>
              </a:rPr>
              <a:t> = </a:t>
            </a:r>
            <a:r>
              <a:rPr lang="en-US" dirty="0" smtClean="0">
                <a:solidFill>
                  <a:srgbClr val="FF00FF"/>
                </a:solidFill>
                <a:latin typeface="Symbol" pitchFamily="18" charset="2"/>
              </a:rPr>
              <a:t>-</a:t>
            </a:r>
            <a:r>
              <a:rPr lang="en-US" dirty="0" smtClean="0">
                <a:solidFill>
                  <a:srgbClr val="FF00FF"/>
                </a:solidFill>
              </a:rPr>
              <a:t>2</a:t>
            </a:r>
            <a:r>
              <a:rPr lang="en-US" i="1" dirty="0" smtClean="0"/>
              <a:t>.</a:t>
            </a:r>
          </a:p>
          <a:p>
            <a:pPr>
              <a:tabLst>
                <a:tab pos="457200" algn="l"/>
              </a:tabLst>
            </a:pPr>
            <a:r>
              <a:rPr lang="en-US" b="1" dirty="0" smtClean="0"/>
              <a:t>Solution:</a:t>
            </a:r>
            <a:endParaRPr lang="en-US" dirty="0" smtClean="0"/>
          </a:p>
        </p:txBody>
      </p:sp>
      <p:sp>
        <p:nvSpPr>
          <p:cNvPr id="3077" name="TextBox 5"/>
          <p:cNvSpPr txBox="1">
            <a:spLocks noChangeArrowheads="1"/>
          </p:cNvSpPr>
          <p:nvPr/>
        </p:nvSpPr>
        <p:spPr bwMode="auto">
          <a:xfrm>
            <a:off x="5867400" y="3101975"/>
            <a:ext cx="310896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Note the use of parentheses around −2.</a:t>
            </a:r>
          </a:p>
        </p:txBody>
      </p:sp>
      <p:graphicFrame>
        <p:nvGraphicFramePr>
          <p:cNvPr id="2" name="Object 3"/>
          <p:cNvGraphicFramePr>
            <a:graphicFrameLocks noChangeAspect="1"/>
          </p:cNvGraphicFramePr>
          <p:nvPr/>
        </p:nvGraphicFramePr>
        <p:xfrm>
          <a:off x="530352" y="2438400"/>
          <a:ext cx="39751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5" name="Equation" r:id="rId3" imgW="3974760" imgH="482400" progId="Equation.DSMT4">
                  <p:embed/>
                </p:oleObj>
              </mc:Choice>
              <mc:Fallback>
                <p:oleObj name="Equation" r:id="rId3" imgW="3974760" imgH="4824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438400"/>
                        <a:ext cx="39751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4"/>
          <p:cNvGraphicFramePr>
            <a:graphicFrameLocks noChangeAspect="1"/>
          </p:cNvGraphicFramePr>
          <p:nvPr/>
        </p:nvGraphicFramePr>
        <p:xfrm>
          <a:off x="942110" y="3013365"/>
          <a:ext cx="48641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6" name="Equation" r:id="rId5" imgW="4863960" imgH="533160" progId="Equation.DSMT4">
                  <p:embed/>
                </p:oleObj>
              </mc:Choice>
              <mc:Fallback>
                <p:oleObj name="Equation" r:id="rId5" imgW="4863960" imgH="5331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2110" y="3013365"/>
                        <a:ext cx="48641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5"/>
          <p:cNvGraphicFramePr>
            <a:graphicFrameLocks noChangeAspect="1"/>
          </p:cNvGraphicFramePr>
          <p:nvPr/>
        </p:nvGraphicFramePr>
        <p:xfrm>
          <a:off x="1854200" y="3810000"/>
          <a:ext cx="32512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7" name="Equation" r:id="rId7" imgW="3251160" imgH="469800" progId="Equation.DSMT4">
                  <p:embed/>
                </p:oleObj>
              </mc:Choice>
              <mc:Fallback>
                <p:oleObj name="Equation" r:id="rId7" imgW="3251160" imgH="4698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4200" y="3810000"/>
                        <a:ext cx="32512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8" name="Object 6"/>
          <p:cNvGraphicFramePr>
            <a:graphicFrameLocks noChangeAspect="1"/>
          </p:cNvGraphicFramePr>
          <p:nvPr/>
        </p:nvGraphicFramePr>
        <p:xfrm>
          <a:off x="1854200" y="4527550"/>
          <a:ext cx="2349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8" name="Equation" r:id="rId9" imgW="2349360" imgH="291960" progId="Equation.DSMT4">
                  <p:embed/>
                </p:oleObj>
              </mc:Choice>
              <mc:Fallback>
                <p:oleObj name="Equation" r:id="rId9" imgW="234936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4200" y="4527550"/>
                        <a:ext cx="2349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9" name="Object 7"/>
          <p:cNvGraphicFramePr>
            <a:graphicFrameLocks noChangeAspect="1"/>
          </p:cNvGraphicFramePr>
          <p:nvPr/>
        </p:nvGraphicFramePr>
        <p:xfrm>
          <a:off x="1854200" y="5137150"/>
          <a:ext cx="8636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9" name="Equation" r:id="rId11" imgW="863280" imgH="279360" progId="Equation.DSMT4">
                  <p:embed/>
                </p:oleObj>
              </mc:Choice>
              <mc:Fallback>
                <p:oleObj name="Equation" r:id="rId11" imgW="863280" imgH="2793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4200" y="5137150"/>
                        <a:ext cx="8636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7" grpId="0"/>
    </p:bld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93</TotalTime>
  <Words>267</Words>
  <Application>Microsoft Office PowerPoint</Application>
  <PresentationFormat>On-screen Show (4:3)</PresentationFormat>
  <Paragraphs>68</Paragraphs>
  <Slides>11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Calibri</vt:lpstr>
      <vt:lpstr>Courier New</vt:lpstr>
      <vt:lpstr>Arial</vt:lpstr>
      <vt:lpstr>Symbol</vt:lpstr>
      <vt:lpstr>Office Theme</vt:lpstr>
      <vt:lpstr>Equation</vt:lpstr>
      <vt:lpstr>Section 6.3</vt:lpstr>
      <vt:lpstr>Objectives</vt:lpstr>
      <vt:lpstr>Definition of a Polynomial</vt:lpstr>
      <vt:lpstr>Definition of a Polynomial</vt:lpstr>
      <vt:lpstr>Definition of a Polynomial</vt:lpstr>
      <vt:lpstr>Example 1: Simplifying Polynomials</vt:lpstr>
      <vt:lpstr>Example 1: Simplifying Polynomials (cont.)</vt:lpstr>
      <vt:lpstr>Example 2: Evaluating Polynomials</vt:lpstr>
      <vt:lpstr>Example 2: Evaluating Polynomials (cont.)</vt:lpstr>
      <vt:lpstr>Practice Problems</vt:lpstr>
      <vt:lpstr>Practice Problem Answers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Introductory Algebra</dc:title>
  <dc:creator>Hawkes Learning Systems</dc:creator>
  <cp:lastModifiedBy>ashish.samudre</cp:lastModifiedBy>
  <cp:revision>33</cp:revision>
  <dcterms:created xsi:type="dcterms:W3CDTF">2013-04-26T14:43:13Z</dcterms:created>
  <dcterms:modified xsi:type="dcterms:W3CDTF">2017-08-02T12:03:42Z</dcterms:modified>
</cp:coreProperties>
</file>