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FF00FF"/>
    <a:srgbClr val="008000"/>
    <a:srgbClr val="000000"/>
    <a:srgbClr val="FFFFCC"/>
    <a:srgbClr val="1F497D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Relationship Id="rId9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72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E8C5F-CAEF-4FC3-B061-CACB58E76D19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D1200E-14E1-4B31-8928-C56E18F45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49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6.6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Special Products of Binomials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Perfect Square Trinomials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algn="ctr" eaLnBrk="0" hangingPunct="0">
              <a:lnSpc>
                <a:spcPct val="9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Perfect Square Trinomial: </a:t>
            </a:r>
            <a:r>
              <a:rPr lang="en-US" b="1" i="1" dirty="0" smtClean="0">
                <a:solidFill>
                  <a:srgbClr val="000000"/>
                </a:solidFill>
              </a:rPr>
              <a:t>x</a:t>
            </a:r>
            <a:r>
              <a:rPr lang="en-US" b="1" baseline="30000" dirty="0" smtClean="0">
                <a:solidFill>
                  <a:srgbClr val="000000"/>
                </a:solidFill>
              </a:rPr>
              <a:t>2 </a:t>
            </a:r>
            <a:r>
              <a:rPr lang="en-US" b="1" dirty="0" smtClean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b="1" baseline="30000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2</a:t>
            </a:r>
            <a:r>
              <a:rPr lang="en-US" b="1" i="1" dirty="0" smtClean="0">
                <a:solidFill>
                  <a:srgbClr val="000000"/>
                </a:solidFill>
              </a:rPr>
              <a:t>ax</a:t>
            </a:r>
            <a:r>
              <a:rPr lang="en-US" b="1" baseline="30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baseline="3000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a</a:t>
            </a:r>
            <a:r>
              <a:rPr lang="en-US" b="1" baseline="30000" dirty="0" smtClean="0">
                <a:solidFill>
                  <a:srgbClr val="000000"/>
                </a:solidFill>
              </a:rPr>
              <a:t>2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i="1" dirty="0" smtClean="0"/>
          </a:p>
          <a:p>
            <a:pPr marL="23813" indent="-23813" algn="ctr" eaLnBrk="0" hangingPunct="0">
              <a:lnSpc>
                <a:spcPct val="90000"/>
              </a:lnSpc>
            </a:pPr>
            <a:endParaRPr lang="en-US" i="1" dirty="0" smtClean="0"/>
          </a:p>
          <a:p>
            <a:endParaRPr lang="en-US" dirty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790700" y="1981200"/>
          <a:ext cx="556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5562360" imgH="533160" progId="Equation.DSMT4">
                  <p:embed/>
                </p:oleObj>
              </mc:Choice>
              <mc:Fallback>
                <p:oleObj name="Equation" r:id="rId3" imgW="5562360" imgH="53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1981200"/>
                        <a:ext cx="5562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Perfect Square Trinomials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82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following products.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 </a:t>
            </a:r>
            <a:r>
              <a:rPr lang="en-US" i="0" dirty="0" smtClean="0">
                <a:solidFill>
                  <a:schemeClr val="tx1"/>
                </a:solidFill>
              </a:rPr>
              <a:t>The pattern for squaring a binomial gives  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8194" name="Object 5"/>
          <p:cNvGraphicFramePr>
            <a:graphicFrameLocks noChangeAspect="1"/>
          </p:cNvGraphicFramePr>
          <p:nvPr/>
        </p:nvGraphicFramePr>
        <p:xfrm>
          <a:off x="530352" y="1752600"/>
          <a:ext cx="170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3" imgW="1701720" imgH="533160" progId="Equation.DSMT4">
                  <p:embed/>
                </p:oleObj>
              </mc:Choice>
              <mc:Fallback>
                <p:oleObj name="Equation" r:id="rId3" imgW="170172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752600"/>
                        <a:ext cx="17018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7"/>
          <p:cNvGraphicFramePr>
            <a:graphicFrameLocks noChangeAspect="1"/>
          </p:cNvGraphicFramePr>
          <p:nvPr/>
        </p:nvGraphicFramePr>
        <p:xfrm>
          <a:off x="5334000" y="2971800"/>
          <a:ext cx="269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5" imgW="2692080" imgH="406080" progId="Equation.DSMT4">
                  <p:embed/>
                </p:oleObj>
              </mc:Choice>
              <mc:Fallback>
                <p:oleObj name="Equation" r:id="rId5" imgW="2692080" imgH="406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971800"/>
                        <a:ext cx="2692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8"/>
          <p:cNvGraphicFramePr>
            <a:graphicFrameLocks noChangeAspect="1"/>
          </p:cNvGraphicFramePr>
          <p:nvPr/>
        </p:nvGraphicFramePr>
        <p:xfrm>
          <a:off x="615950" y="4191000"/>
          <a:ext cx="1689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7" imgW="1688760" imgH="533160" progId="Equation.DSMT4">
                  <p:embed/>
                </p:oleObj>
              </mc:Choice>
              <mc:Fallback>
                <p:oleObj name="Equation" r:id="rId7" imgW="1688760" imgH="533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191000"/>
                        <a:ext cx="1689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530352" y="2895600"/>
          <a:ext cx="120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9" imgW="1206360" imgH="533160" progId="Equation.DSMT4">
                  <p:embed/>
                </p:oleObj>
              </mc:Choice>
              <mc:Fallback>
                <p:oleObj name="Equation" r:id="rId9" imgW="12063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120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1905000" y="2895600"/>
          <a:ext cx="3175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11" imgW="3174840" imgH="533160" progId="Equation.DSMT4">
                  <p:embed/>
                </p:oleObj>
              </mc:Choice>
              <mc:Fallback>
                <p:oleObj name="Equation" r:id="rId11" imgW="31748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3175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1905000" y="3581400"/>
          <a:ext cx="214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3" imgW="2145960" imgH="380880" progId="Equation.DSMT4">
                  <p:embed/>
                </p:oleObj>
              </mc:Choice>
              <mc:Fallback>
                <p:oleObj name="Equation" r:id="rId13" imgW="21459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581400"/>
                        <a:ext cx="214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2057400" y="4876800"/>
          <a:ext cx="1206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5" imgW="1206360" imgH="533160" progId="Equation.DSMT4">
                  <p:embed/>
                </p:oleObj>
              </mc:Choice>
              <mc:Fallback>
                <p:oleObj name="Equation" r:id="rId15" imgW="120636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876800"/>
                        <a:ext cx="1206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325090" y="4876800"/>
          <a:ext cx="3390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7" imgW="3390840" imgH="533160" progId="Equation.DSMT4">
                  <p:embed/>
                </p:oleObj>
              </mc:Choice>
              <mc:Fallback>
                <p:oleObj name="Equation" r:id="rId17" imgW="339084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090" y="4876800"/>
                        <a:ext cx="3390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3325090" y="5541815"/>
          <a:ext cx="228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9" imgW="2286000" imgH="380880" progId="Equation.DSMT4">
                  <p:embed/>
                </p:oleObj>
              </mc:Choice>
              <mc:Fallback>
                <p:oleObj name="Equation" r:id="rId19" imgW="22860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090" y="5541815"/>
                        <a:ext cx="228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3: Perfect Square Trinomials (cont.)</a:t>
            </a:r>
          </a:p>
        </p:txBody>
      </p:sp>
      <p:sp>
        <p:nvSpPr>
          <p:cNvPr id="9224" name="Rectangle 3"/>
          <p:cNvSpPr>
            <a:spLocks noGrp="1"/>
          </p:cNvSpPr>
          <p:nvPr>
            <p:ph idx="1"/>
          </p:nvPr>
        </p:nvSpPr>
        <p:spPr>
          <a:xfrm>
            <a:off x="457200" y="2026789"/>
            <a:ext cx="8229600" cy="285001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6350">
              <a:lnSpc>
                <a:spcPct val="9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533400" y="1280160"/>
          <a:ext cx="1536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3" imgW="1536480" imgH="533160" progId="Equation.DSMT4">
                  <p:embed/>
                </p:oleObj>
              </mc:Choice>
              <mc:Fallback>
                <p:oleObj name="Equation" r:id="rId3" imgW="1536480" imgH="53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1536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493713" y="3200400"/>
          <a:ext cx="1651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5" imgW="1650960" imgH="634680" progId="Equation.DSMT4">
                  <p:embed/>
                </p:oleObj>
              </mc:Choice>
              <mc:Fallback>
                <p:oleObj name="Equation" r:id="rId5" imgW="1650960" imgH="6346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3200400"/>
                        <a:ext cx="1651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9"/>
          <p:cNvGraphicFramePr>
            <a:graphicFrameLocks noChangeAspect="1"/>
          </p:cNvGraphicFramePr>
          <p:nvPr/>
        </p:nvGraphicFramePr>
        <p:xfrm>
          <a:off x="6414655" y="4127500"/>
          <a:ext cx="2514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7" imgW="2514600" imgH="825480" progId="Equation.DSMT4">
                  <p:embed/>
                </p:oleObj>
              </mc:Choice>
              <mc:Fallback>
                <p:oleObj name="Equation" r:id="rId7" imgW="251460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4655" y="4127500"/>
                        <a:ext cx="25146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2057400" y="1981200"/>
          <a:ext cx="105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9" imgW="1054080" imgH="533160" progId="Equation.DSMT4">
                  <p:embed/>
                </p:oleObj>
              </mc:Choice>
              <mc:Fallback>
                <p:oleObj name="Equation" r:id="rId9" imgW="105408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81200"/>
                        <a:ext cx="1054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3171824" y="1981200"/>
          <a:ext cx="284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11" imgW="2844720" imgH="533160" progId="Equation.DSMT4">
                  <p:embed/>
                </p:oleObj>
              </mc:Choice>
              <mc:Fallback>
                <p:oleObj name="Equation" r:id="rId11" imgW="284472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1824" y="1981200"/>
                        <a:ext cx="284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3171824" y="2667000"/>
          <a:ext cx="210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3" name="Equation" r:id="rId13" imgW="2108160" imgH="380880" progId="Equation.DSMT4">
                  <p:embed/>
                </p:oleObj>
              </mc:Choice>
              <mc:Fallback>
                <p:oleObj name="Equation" r:id="rId13" imgW="210816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1824" y="2667000"/>
                        <a:ext cx="210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2036620" y="3848100"/>
          <a:ext cx="1168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4" name="Equation" r:id="rId15" imgW="1168200" imgH="634680" progId="Equation.DSMT4">
                  <p:embed/>
                </p:oleObj>
              </mc:Choice>
              <mc:Fallback>
                <p:oleObj name="Equation" r:id="rId15" imgW="1168200" imgH="6346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620" y="3848100"/>
                        <a:ext cx="11684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263900" y="3848100"/>
          <a:ext cx="3060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17" imgW="3060360" imgH="634680" progId="Equation.DSMT4">
                  <p:embed/>
                </p:oleObj>
              </mc:Choice>
              <mc:Fallback>
                <p:oleObj name="Equation" r:id="rId17" imgW="3060360" imgH="634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3848100"/>
                        <a:ext cx="3060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263900" y="45847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19" imgW="1904760" imgH="444240" progId="Equation.DSMT4">
                  <p:embed/>
                </p:oleObj>
              </mc:Choice>
              <mc:Fallback>
                <p:oleObj name="Equation" r:id="rId19" imgW="19047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5847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057400" y="2449513"/>
            <a:ext cx="2743200" cy="1143000"/>
            <a:chOff x="1676400" y="2930525"/>
            <a:chExt cx="2743200" cy="11430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1676400" y="3006725"/>
              <a:ext cx="2667000" cy="990600"/>
            </a:xfrm>
            <a:prstGeom prst="line">
              <a:avLst/>
            </a:prstGeom>
            <a:ln w="203200">
              <a:solidFill>
                <a:srgbClr val="FFAF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676400" y="2930525"/>
              <a:ext cx="2743200" cy="1143000"/>
            </a:xfrm>
            <a:prstGeom prst="line">
              <a:avLst/>
            </a:prstGeom>
            <a:ln w="203200">
              <a:solidFill>
                <a:srgbClr val="FFAF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2228850" y="2438400"/>
          <a:ext cx="49530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3" imgW="4952880" imgH="1180800" progId="Equation.DSMT4">
                  <p:embed/>
                </p:oleObj>
              </mc:Choice>
              <mc:Fallback>
                <p:oleObj name="Equation" r:id="rId3" imgW="4952880" imgH="1180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8850" y="2438400"/>
                        <a:ext cx="49530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Perfect Square Trinomials</a:t>
            </a:r>
          </a:p>
        </p:txBody>
      </p:sp>
      <p:sp>
        <p:nvSpPr>
          <p:cNvPr id="12" name="Oval 11"/>
          <p:cNvSpPr/>
          <p:nvPr/>
        </p:nvSpPr>
        <p:spPr>
          <a:xfrm>
            <a:off x="1828800" y="4724400"/>
            <a:ext cx="3657600" cy="1143000"/>
          </a:xfrm>
          <a:prstGeom prst="ellipse">
            <a:avLst/>
          </a:prstGeom>
          <a:noFill/>
          <a:ln w="203200">
            <a:solidFill>
              <a:srgbClr val="ABA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10243" name="Object 6"/>
          <p:cNvGraphicFramePr>
            <a:graphicFrameLocks noChangeAspect="1"/>
          </p:cNvGraphicFramePr>
          <p:nvPr/>
        </p:nvGraphicFramePr>
        <p:xfrm>
          <a:off x="1930400" y="4686300"/>
          <a:ext cx="5549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5" imgW="5549760" imgH="1028520" progId="Equation.DSMT4">
                  <p:embed/>
                </p:oleObj>
              </mc:Choice>
              <mc:Fallback>
                <p:oleObj name="Equation" r:id="rId5" imgW="5549760" imgH="10285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686300"/>
                        <a:ext cx="55499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eaLnBrk="0" hangingPunct="0"/>
            <a:r>
              <a:rPr lang="en-US" dirty="0" smtClean="0">
                <a:solidFill>
                  <a:srgbClr val="000000"/>
                </a:solidFill>
              </a:rPr>
              <a:t>Many beginning algebra students make the following error: </a:t>
            </a:r>
          </a:p>
          <a:p>
            <a:pPr algn="just" eaLnBrk="0" hangingPunct="0"/>
            <a:endParaRPr lang="en-US" dirty="0" smtClean="0">
              <a:solidFill>
                <a:srgbClr val="000000"/>
              </a:solidFill>
            </a:endParaRPr>
          </a:p>
          <a:p>
            <a:pPr algn="just" eaLnBrk="0" hangingPunct="0"/>
            <a:endParaRPr lang="en-US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en-US" dirty="0" smtClean="0">
                <a:solidFill>
                  <a:srgbClr val="000000"/>
                </a:solidFill>
              </a:rPr>
              <a:t>Avoid this error by remembering that </a:t>
            </a:r>
            <a:r>
              <a:rPr lang="en-US" b="1" dirty="0" smtClean="0">
                <a:solidFill>
                  <a:srgbClr val="C00000"/>
                </a:solidFill>
              </a:rPr>
              <a:t>the square of a binomial is a trinomial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</a:p>
          <a:p>
            <a:pPr algn="just" eaLnBrk="0" hangingPunct="0"/>
            <a:endParaRPr lang="en-US" b="1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3175"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Find the indicated products. </a:t>
            </a:r>
          </a:p>
          <a:p>
            <a:pPr indent="3175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 indent="3175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 indent="3175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pPr indent="3175">
              <a:tabLst>
                <a:tab pos="457200" algn="l"/>
              </a:tabLst>
            </a:pPr>
            <a:endParaRPr lang="en-US" b="1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530352" y="1905000"/>
          <a:ext cx="6718300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6717960" imgH="2209680" progId="Equation.DSMT4">
                  <p:embed/>
                </p:oleObj>
              </mc:Choice>
              <mc:Fallback>
                <p:oleObj name="Equation" r:id="rId3" imgW="6717960" imgH="22096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6718300" cy="220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530352" y="1280160"/>
          <a:ext cx="2603500" cy="350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2603160" imgH="3504960" progId="Equation.DSMT4">
                  <p:embed/>
                </p:oleObj>
              </mc:Choice>
              <mc:Fallback>
                <p:oleObj name="Equation" r:id="rId3" imgW="2603160" imgH="3504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603500" cy="350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Multiply binomials using the FOIL method.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Multiply binomials, finding products that are the difference of squares.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Square binomials, finding products that are perfect square trinomials.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Identify the difference of two squares and perfect square trinomials.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FOIL Method</a:t>
            </a:r>
          </a:p>
        </p:txBody>
      </p:sp>
      <p:sp>
        <p:nvSpPr>
          <p:cNvPr id="103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Use the FOIL method to find each product of binomials.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i="0" dirty="0" smtClean="0">
                <a:solidFill>
                  <a:srgbClr val="0000FF"/>
                </a:solidFill>
              </a:rPr>
              <a:t>(2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+ 1)(4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+ 3)</a:t>
            </a:r>
            <a:endParaRPr lang="en-US" dirty="0" smtClean="0">
              <a:solidFill>
                <a:srgbClr val="0000FF"/>
              </a:solidFill>
            </a:endParaRP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rot="5400000">
            <a:off x="1223169" y="3756819"/>
            <a:ext cx="609600" cy="1588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 bwMode="auto">
          <a:xfrm>
            <a:off x="1519238" y="3451225"/>
            <a:ext cx="1143000" cy="1588"/>
          </a:xfrm>
          <a:prstGeom prst="line">
            <a:avLst/>
          </a:prstGeom>
          <a:ln w="381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 bwMode="auto">
          <a:xfrm rot="5400000">
            <a:off x="2356644" y="3747294"/>
            <a:ext cx="609600" cy="1588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 bwMode="auto">
          <a:xfrm>
            <a:off x="2081213" y="3671888"/>
            <a:ext cx="1143000" cy="1587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 bwMode="auto">
          <a:xfrm rot="5400000">
            <a:off x="1901032" y="3848894"/>
            <a:ext cx="381000" cy="1587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 rot="5400000">
            <a:off x="3018632" y="3858419"/>
            <a:ext cx="381000" cy="1587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>
            <a:off x="1524000" y="5168900"/>
            <a:ext cx="167640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 bwMode="auto">
          <a:xfrm rot="5400000" flipH="1" flipV="1">
            <a:off x="1193800" y="4838701"/>
            <a:ext cx="681037" cy="4762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 bwMode="auto">
          <a:xfrm rot="16200000" flipV="1">
            <a:off x="2846388" y="4838700"/>
            <a:ext cx="681037" cy="4763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 bwMode="auto">
          <a:xfrm>
            <a:off x="2092325" y="4795838"/>
            <a:ext cx="574675" cy="1587"/>
          </a:xfrm>
          <a:prstGeom prst="line">
            <a:avLst/>
          </a:prstGeom>
          <a:ln w="381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 bwMode="auto">
          <a:xfrm rot="5400000" flipH="1" flipV="1">
            <a:off x="1943894" y="4656931"/>
            <a:ext cx="304800" cy="1588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 bwMode="auto">
          <a:xfrm rot="5400000" flipH="1" flipV="1">
            <a:off x="2507457" y="4660106"/>
            <a:ext cx="304800" cy="1587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7" name="Object 8"/>
          <p:cNvGraphicFramePr>
            <a:graphicFrameLocks noChangeAspect="1"/>
          </p:cNvGraphicFramePr>
          <p:nvPr/>
        </p:nvGraphicFramePr>
        <p:xfrm>
          <a:off x="1905000" y="304800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507960" imgH="380880" progId="Equation.DSMT4">
                  <p:embed/>
                </p:oleObj>
              </mc:Choice>
              <mc:Fallback>
                <p:oleObj name="Equation" r:id="rId3" imgW="507960" imgH="3808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048000"/>
                        <a:ext cx="50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2170113" y="4846638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406080" imgH="279360" progId="Equation.DSMT4">
                  <p:embed/>
                </p:oleObj>
              </mc:Choice>
              <mc:Fallback>
                <p:oleObj name="Equation" r:id="rId5" imgW="406080" imgH="2793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0113" y="4846638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10"/>
          <p:cNvGraphicFramePr>
            <a:graphicFrameLocks noChangeAspect="1"/>
          </p:cNvGraphicFramePr>
          <p:nvPr/>
        </p:nvGraphicFramePr>
        <p:xfrm>
          <a:off x="2185988" y="5233988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393480" imgH="291960" progId="Equation.DSMT4">
                  <p:embed/>
                </p:oleObj>
              </mc:Choice>
              <mc:Fallback>
                <p:oleObj name="Equation" r:id="rId7" imgW="39348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5233988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11"/>
          <p:cNvGraphicFramePr>
            <a:graphicFrameLocks noChangeAspect="1"/>
          </p:cNvGraphicFramePr>
          <p:nvPr/>
        </p:nvGraphicFramePr>
        <p:xfrm>
          <a:off x="2832100" y="33655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190440" imgH="291960" progId="Equation.DSMT4">
                  <p:embed/>
                </p:oleObj>
              </mc:Choice>
              <mc:Fallback>
                <p:oleObj name="Equation" r:id="rId9" imgW="19044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365500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6172200" y="4038600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1" imgW="2133360" imgH="380880" progId="Equation.DSMT4">
                  <p:embed/>
                </p:oleObj>
              </mc:Choice>
              <mc:Fallback>
                <p:oleObj name="Equation" r:id="rId11" imgW="2133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038600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3477490" y="4038600"/>
          <a:ext cx="266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3" imgW="2666880" imgH="380880" progId="Equation.DSMT4">
                  <p:embed/>
                </p:oleObj>
              </mc:Choice>
              <mc:Fallback>
                <p:oleObj name="Equation" r:id="rId13" imgW="2666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490" y="4038600"/>
                        <a:ext cx="266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206500" y="405361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5" imgW="2222280" imgH="469800" progId="Equation.DSMT4">
                  <p:embed/>
                </p:oleObj>
              </mc:Choice>
              <mc:Fallback>
                <p:oleObj name="Equation" r:id="rId15" imgW="22222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405361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FOIL Method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205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557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588" indent="-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i="0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 </a:t>
            </a:r>
            <a:r>
              <a:rPr lang="en-US" i="0" dirty="0" smtClean="0">
                <a:solidFill>
                  <a:srgbClr val="0000FF"/>
                </a:solidFill>
              </a:rPr>
              <a:t>+ 6)(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− 6) </a:t>
            </a:r>
          </a:p>
          <a:p>
            <a:pPr marL="1588" indent="-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1524000" y="4705350"/>
            <a:ext cx="1524000" cy="12700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 bwMode="auto">
          <a:xfrm rot="5400000" flipH="1" flipV="1">
            <a:off x="1193800" y="4375151"/>
            <a:ext cx="681037" cy="4762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 bwMode="auto">
          <a:xfrm rot="16200000" flipV="1">
            <a:off x="2684463" y="4375150"/>
            <a:ext cx="681037" cy="4763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auto">
          <a:xfrm>
            <a:off x="2092325" y="4332288"/>
            <a:ext cx="422275" cy="4762"/>
          </a:xfrm>
          <a:prstGeom prst="line">
            <a:avLst/>
          </a:prstGeom>
          <a:ln w="381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 bwMode="auto">
          <a:xfrm rot="5400000" flipH="1" flipV="1">
            <a:off x="1943894" y="4193381"/>
            <a:ext cx="304800" cy="1588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 bwMode="auto">
          <a:xfrm rot="5400000" flipH="1" flipV="1">
            <a:off x="2361407" y="4196556"/>
            <a:ext cx="304800" cy="1587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1993900" y="2590800"/>
          <a:ext cx="33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330120" imgH="368280" progId="Equation.DSMT4">
                  <p:embed/>
                </p:oleObj>
              </mc:Choice>
              <mc:Fallback>
                <p:oleObj name="Equation" r:id="rId3" imgW="33012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2590800"/>
                        <a:ext cx="330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6"/>
          <p:cNvGraphicFramePr>
            <a:graphicFrameLocks noChangeAspect="1"/>
          </p:cNvGraphicFramePr>
          <p:nvPr/>
        </p:nvGraphicFramePr>
        <p:xfrm>
          <a:off x="2079478" y="4376738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393480" imgH="291960" progId="Equation.DSMT4">
                  <p:embed/>
                </p:oleObj>
              </mc:Choice>
              <mc:Fallback>
                <p:oleObj name="Equation" r:id="rId5" imgW="393480" imgH="291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478" y="4376738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7"/>
          <p:cNvGraphicFramePr>
            <a:graphicFrameLocks noChangeAspect="1"/>
          </p:cNvGraphicFramePr>
          <p:nvPr/>
        </p:nvGraphicFramePr>
        <p:xfrm>
          <a:off x="1957388" y="4770438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7" imgW="609480" imgH="291960" progId="Equation.DSMT4">
                  <p:embed/>
                </p:oleObj>
              </mc:Choice>
              <mc:Fallback>
                <p:oleObj name="Equation" r:id="rId7" imgW="60948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4770438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8"/>
          <p:cNvGraphicFramePr>
            <a:graphicFrameLocks noChangeAspect="1"/>
          </p:cNvGraphicFramePr>
          <p:nvPr/>
        </p:nvGraphicFramePr>
        <p:xfrm>
          <a:off x="2628900" y="2867025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9" imgW="596880" imgH="291960" progId="Equation.DSMT4">
                  <p:embed/>
                </p:oleObj>
              </mc:Choice>
              <mc:Fallback>
                <p:oleObj name="Equation" r:id="rId9" imgW="596880" imgH="2919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867025"/>
                        <a:ext cx="59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Straight Arrow Connector 4"/>
          <p:cNvCxnSpPr/>
          <p:nvPr/>
        </p:nvCxnSpPr>
        <p:spPr bwMode="auto">
          <a:xfrm rot="5400000">
            <a:off x="1245394" y="3293269"/>
            <a:ext cx="609600" cy="1588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 bwMode="auto">
          <a:xfrm rot="5400000">
            <a:off x="2235994" y="3283744"/>
            <a:ext cx="609600" cy="1588"/>
          </a:xfrm>
          <a:prstGeom prst="straightConnector1">
            <a:avLst/>
          </a:prstGeom>
          <a:ln w="38100">
            <a:solidFill>
              <a:srgbClr val="FF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 bwMode="auto">
          <a:xfrm>
            <a:off x="1539875" y="2994025"/>
            <a:ext cx="1005840" cy="1588"/>
          </a:xfrm>
          <a:prstGeom prst="line">
            <a:avLst/>
          </a:prstGeom>
          <a:ln w="381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 bwMode="auto">
          <a:xfrm rot="5400000">
            <a:off x="1883569" y="3385344"/>
            <a:ext cx="381000" cy="158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5400000">
            <a:off x="2851944" y="3394869"/>
            <a:ext cx="381000" cy="1588"/>
          </a:xfrm>
          <a:prstGeom prst="straightConnector1">
            <a:avLst/>
          </a:prstGeom>
          <a:ln w="38100">
            <a:solidFill>
              <a:srgbClr val="008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 bwMode="auto">
          <a:xfrm>
            <a:off x="2063750" y="3200400"/>
            <a:ext cx="990600" cy="1588"/>
          </a:xfrm>
          <a:prstGeom prst="line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5943600" y="3567545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1" imgW="1295280" imgH="380880" progId="Equation.DSMT4">
                  <p:embed/>
                </p:oleObj>
              </mc:Choice>
              <mc:Fallback>
                <p:oleObj name="Equation" r:id="rId11" imgW="12952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567545"/>
                        <a:ext cx="1295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/>
        </p:nvGraphicFramePr>
        <p:xfrm>
          <a:off x="3261590" y="3560620"/>
          <a:ext cx="2654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3" imgW="2654280" imgH="380880" progId="Equation.DSMT4">
                  <p:embed/>
                </p:oleObj>
              </mc:Choice>
              <mc:Fallback>
                <p:oleObj name="Equation" r:id="rId13" imgW="2654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1590" y="3560620"/>
                        <a:ext cx="2654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356590" y="35814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5" imgW="1892160" imgH="469800" progId="Equation.DSMT4">
                  <p:embed/>
                </p:oleObj>
              </mc:Choice>
              <mc:Fallback>
                <p:oleObj name="Equation" r:id="rId15" imgW="189216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590" y="35814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The Difference of Two Squares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151426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23813" indent="-23813" algn="ctr" eaLnBrk="0" hangingPunct="0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000000"/>
                </a:solidFill>
              </a:rPr>
              <a:t>Differences of Two Squares</a:t>
            </a:r>
          </a:p>
          <a:p>
            <a:pPr>
              <a:defRPr/>
            </a:pPr>
            <a:endParaRPr lang="en-US" i="1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/>
        </p:nvGraphicFramePr>
        <p:xfrm>
          <a:off x="2940050" y="1955800"/>
          <a:ext cx="3263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3263760" imgH="482400" progId="Equation.DSMT4">
                  <p:embed/>
                </p:oleObj>
              </mc:Choice>
              <mc:Fallback>
                <p:oleObj name="Equation" r:id="rId3" imgW="326376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1955800"/>
                        <a:ext cx="3263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The Difference of Two Squares</a:t>
            </a:r>
            <a:endParaRPr lang="en-US" sz="3200" i="1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3888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algn="ctr" eaLnBrk="0" hangingPunct="0"/>
            <a:r>
              <a:rPr lang="en-US" b="1" dirty="0" smtClean="0">
                <a:solidFill>
                  <a:srgbClr val="000000"/>
                </a:solidFill>
              </a:rPr>
              <a:t>Perfect Squares From 1 to 400</a:t>
            </a:r>
          </a:p>
          <a:p>
            <a:pPr marL="23813" indent="-23813" eaLnBrk="0" hangingPunct="0">
              <a:spcBef>
                <a:spcPts val="1200"/>
              </a:spcBef>
            </a:pPr>
            <a:r>
              <a:rPr lang="en-US" dirty="0" smtClean="0">
                <a:solidFill>
                  <a:srgbClr val="000000"/>
                </a:solidFill>
              </a:rPr>
              <a:t>1, 4, 9, 16, 25, 36, 49, 64, 81, 100, 121, 144, 169, 196, 225, 256, 289, 324, 361, 400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Difference of Two Squares</a:t>
            </a:r>
          </a:p>
        </p:txBody>
      </p:sp>
      <p:sp>
        <p:nvSpPr>
          <p:cNvPr id="410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2280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Find each product.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	</a:t>
            </a:r>
            <a:r>
              <a:rPr lang="en-US" i="0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+ 5)(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− 5)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The two binomials represent the sum and difference of </a:t>
            </a:r>
            <a:r>
              <a:rPr lang="en-US" i="1" dirty="0" smtClean="0">
                <a:solidFill>
                  <a:schemeClr val="tx1"/>
                </a:solidFill>
              </a:rPr>
              <a:t>x</a:t>
            </a:r>
            <a:r>
              <a:rPr lang="en-US" i="0" dirty="0" smtClean="0">
                <a:solidFill>
                  <a:schemeClr val="tx1"/>
                </a:solidFill>
              </a:rPr>
              <a:t> and 5. So, the product is the difference of their squares.</a:t>
            </a:r>
          </a:p>
          <a:p>
            <a:pPr marL="0" indent="1588">
              <a:lnSpc>
                <a:spcPct val="200000"/>
              </a:lnSpc>
              <a:spcBef>
                <a:spcPts val="24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	</a:t>
            </a:r>
            <a:r>
              <a:rPr lang="en-US" i="0" dirty="0" smtClean="0">
                <a:solidFill>
                  <a:srgbClr val="0000FF"/>
                </a:solidFill>
              </a:rPr>
              <a:t>(8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+ 3)(8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 − 3) 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fr-FR" b="1" i="0" dirty="0" smtClean="0">
                <a:solidFill>
                  <a:schemeClr val="tx1"/>
                </a:solidFill>
              </a:rPr>
              <a:t>Solution:	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4098" name="Object 49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914400" imgH="336960" progId="Equation.DSMT4">
                  <p:embed/>
                </p:oleObj>
              </mc:Choice>
              <mc:Fallback>
                <p:oleObj name="Equation" r:id="rId3" imgW="914400" imgH="3369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2057400" y="417195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1879560" imgH="469800" progId="Equation.DSMT4">
                  <p:embed/>
                </p:oleObj>
              </mc:Choice>
              <mc:Fallback>
                <p:oleObj name="Equation" r:id="rId5" imgW="1879560" imgH="469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171950"/>
                        <a:ext cx="1879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4038600" y="4176713"/>
          <a:ext cx="1219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7" imgW="1218960" imgH="380880" progId="Equation.DSMT4">
                  <p:embed/>
                </p:oleObj>
              </mc:Choice>
              <mc:Fallback>
                <p:oleObj name="Equation" r:id="rId7" imgW="1218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176713"/>
                        <a:ext cx="1219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5334000" y="4177145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9" imgW="1282680" imgH="380880" progId="Equation.DSMT4">
                  <p:embed/>
                </p:oleObj>
              </mc:Choice>
              <mc:Fallback>
                <p:oleObj name="Equation" r:id="rId9" imgW="1282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177145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224155" y="5396345"/>
          <a:ext cx="1485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1" imgW="1485720" imgH="380880" progId="Equation.DSMT4">
                  <p:embed/>
                </p:oleObj>
              </mc:Choice>
              <mc:Fallback>
                <p:oleObj name="Equation" r:id="rId11" imgW="14857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155" y="5396345"/>
                        <a:ext cx="1485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329545" y="5334000"/>
          <a:ext cx="186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13" imgW="1866600" imgH="533160" progId="Equation.DSMT4">
                  <p:embed/>
                </p:oleObj>
              </mc:Choice>
              <mc:Fallback>
                <p:oleObj name="Equation" r:id="rId13" imgW="18666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545" y="5334000"/>
                        <a:ext cx="186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2057400" y="53975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5" imgW="2222280" imgH="469800" progId="Equation.DSMT4">
                  <p:embed/>
                </p:oleObj>
              </mc:Choice>
              <mc:Fallback>
                <p:oleObj name="Equation" r:id="rId15" imgW="222228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53975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Difference of Two Squares (cont.)</a:t>
            </a:r>
          </a:p>
        </p:txBody>
      </p:sp>
      <p:sp>
        <p:nvSpPr>
          <p:cNvPr id="5126" name="Rectangle 3"/>
          <p:cNvSpPr>
            <a:spLocks noGrp="1"/>
          </p:cNvSpPr>
          <p:nvPr>
            <p:ph idx="1"/>
          </p:nvPr>
        </p:nvSpPr>
        <p:spPr>
          <a:xfrm>
            <a:off x="457200" y="20675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  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122" name="Object 6"/>
          <p:cNvGraphicFramePr>
            <a:graphicFrameLocks noChangeAspect="1"/>
          </p:cNvGraphicFramePr>
          <p:nvPr/>
        </p:nvGraphicFramePr>
        <p:xfrm>
          <a:off x="530352" y="128016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3" imgW="2628720" imgH="571320" progId="Equation.DSMT4">
                  <p:embed/>
                </p:oleObj>
              </mc:Choice>
              <mc:Fallback>
                <p:oleObj name="Equation" r:id="rId3" imgW="2628720" imgH="5713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628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7"/>
          <p:cNvGraphicFramePr>
            <a:graphicFrameLocks noChangeAspect="1"/>
          </p:cNvGraphicFramePr>
          <p:nvPr/>
        </p:nvGraphicFramePr>
        <p:xfrm>
          <a:off x="530352" y="2743200"/>
          <a:ext cx="2146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5" imgW="2145960" imgH="571320" progId="Equation.DSMT4">
                  <p:embed/>
                </p:oleObj>
              </mc:Choice>
              <mc:Fallback>
                <p:oleObj name="Equation" r:id="rId5" imgW="2145960" imgH="571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21463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8"/>
          <p:cNvGraphicFramePr>
            <a:graphicFrameLocks noChangeAspect="1"/>
          </p:cNvGraphicFramePr>
          <p:nvPr/>
        </p:nvGraphicFramePr>
        <p:xfrm>
          <a:off x="4572000" y="2743200"/>
          <a:ext cx="3429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7" imgW="3429000" imgH="482400" progId="Equation.DSMT4">
                  <p:embed/>
                </p:oleObj>
              </mc:Choice>
              <mc:Fallback>
                <p:oleObj name="Equation" r:id="rId7" imgW="3429000" imgH="4824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743200"/>
                        <a:ext cx="34290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832100" y="2681288"/>
          <a:ext cx="1587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9" imgW="1587240" imgH="634680" progId="Equation.DSMT4">
                  <p:embed/>
                </p:oleObj>
              </mc:Choice>
              <mc:Fallback>
                <p:oleObj name="Equation" r:id="rId9" imgW="1587240" imgH="634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2681288"/>
                        <a:ext cx="1587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2832100" y="3517900"/>
          <a:ext cx="1143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11" imgW="1143000" imgH="368280" progId="Equation.DSMT4">
                  <p:embed/>
                </p:oleObj>
              </mc:Choice>
              <mc:Fallback>
                <p:oleObj name="Equation" r:id="rId11" imgW="11430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517900"/>
                        <a:ext cx="1143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Perfect Square Trinomials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algn="ctr" eaLnBrk="0" hangingPunct="0">
              <a:lnSpc>
                <a:spcPct val="90000"/>
              </a:lnSpc>
            </a:pPr>
            <a:r>
              <a:rPr lang="en-US" b="1" dirty="0" smtClean="0">
                <a:solidFill>
                  <a:srgbClr val="000000"/>
                </a:solidFill>
              </a:rPr>
              <a:t>Perfect Square Trinomial: </a:t>
            </a:r>
            <a:r>
              <a:rPr lang="en-US" b="1" i="1" dirty="0" smtClean="0">
                <a:solidFill>
                  <a:srgbClr val="000000"/>
                </a:solidFill>
              </a:rPr>
              <a:t>x</a:t>
            </a:r>
            <a:r>
              <a:rPr lang="en-US" b="1" baseline="30000" dirty="0" smtClean="0">
                <a:solidFill>
                  <a:srgbClr val="000000"/>
                </a:solidFill>
              </a:rPr>
              <a:t>2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baseline="30000" dirty="0" smtClean="0">
                <a:solidFill>
                  <a:srgbClr val="000000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2</a:t>
            </a:r>
            <a:r>
              <a:rPr lang="en-US" b="1" i="1" dirty="0" smtClean="0">
                <a:solidFill>
                  <a:srgbClr val="000000"/>
                </a:solidFill>
              </a:rPr>
              <a:t>ax</a:t>
            </a:r>
            <a:r>
              <a:rPr lang="en-US" b="1" baseline="30000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Symbol" pitchFamily="18" charset="2"/>
              </a:rPr>
              <a:t>+</a:t>
            </a:r>
            <a:r>
              <a:rPr lang="en-US" b="1" baseline="30000" dirty="0" smtClean="0">
                <a:solidFill>
                  <a:srgbClr val="000000"/>
                </a:solidFill>
              </a:rPr>
              <a:t> </a:t>
            </a:r>
            <a:r>
              <a:rPr lang="en-US" b="1" i="1" dirty="0" smtClean="0">
                <a:solidFill>
                  <a:srgbClr val="000000"/>
                </a:solidFill>
              </a:rPr>
              <a:t>a</a:t>
            </a:r>
            <a:r>
              <a:rPr lang="en-US" b="1" baseline="30000" dirty="0" smtClean="0">
                <a:solidFill>
                  <a:srgbClr val="000000"/>
                </a:solidFill>
              </a:rPr>
              <a:t>2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i="1" dirty="0" smtClean="0"/>
          </a:p>
          <a:p>
            <a:pPr marL="23813" indent="-23813" algn="ctr" eaLnBrk="0" hangingPunct="0">
              <a:lnSpc>
                <a:spcPct val="90000"/>
              </a:lnSpc>
            </a:pPr>
            <a:endParaRPr lang="en-US" i="1" dirty="0" smtClean="0"/>
          </a:p>
          <a:p>
            <a:endParaRPr lang="en-US" dirty="0"/>
          </a:p>
        </p:txBody>
      </p:sp>
      <p:graphicFrame>
        <p:nvGraphicFramePr>
          <p:cNvPr id="6146" name="Object 6"/>
          <p:cNvGraphicFramePr>
            <a:graphicFrameLocks noChangeAspect="1"/>
          </p:cNvGraphicFramePr>
          <p:nvPr/>
        </p:nvGraphicFramePr>
        <p:xfrm>
          <a:off x="1790700" y="1981200"/>
          <a:ext cx="556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5562360" imgH="533160" progId="Equation.DSMT4">
                  <p:embed/>
                </p:oleObj>
              </mc:Choice>
              <mc:Fallback>
                <p:oleObj name="Equation" r:id="rId3" imgW="5562360" imgH="5331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1981200"/>
                        <a:ext cx="55626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257</Words>
  <Application>Microsoft Office PowerPoint</Application>
  <PresentationFormat>On-screen Show (4:3)</PresentationFormat>
  <Paragraphs>59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Calibri</vt:lpstr>
      <vt:lpstr>Courier New</vt:lpstr>
      <vt:lpstr>Arial</vt:lpstr>
      <vt:lpstr>Symbol</vt:lpstr>
      <vt:lpstr>Office Theme</vt:lpstr>
      <vt:lpstr>Equation</vt:lpstr>
      <vt:lpstr>Section 6.6</vt:lpstr>
      <vt:lpstr>Objectives</vt:lpstr>
      <vt:lpstr>Example 1: FOIL Method</vt:lpstr>
      <vt:lpstr>Example 1: FOIL Method (cont.)</vt:lpstr>
      <vt:lpstr>The Difference of Two Squares</vt:lpstr>
      <vt:lpstr>The Difference of Two Squares</vt:lpstr>
      <vt:lpstr>Example 2: Difference of Two Squares</vt:lpstr>
      <vt:lpstr>Example 2: Difference of Two Squares (cont.)</vt:lpstr>
      <vt:lpstr>Perfect Square Trinomials</vt:lpstr>
      <vt:lpstr>Perfect Square Trinomials</vt:lpstr>
      <vt:lpstr>Example 3: Perfect Square Trinomials</vt:lpstr>
      <vt:lpstr>Example 3: Perfect Square Trinomials (cont.)</vt:lpstr>
      <vt:lpstr>Perfect Square Trinomials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30</cp:revision>
  <dcterms:created xsi:type="dcterms:W3CDTF">2013-04-26T14:43:13Z</dcterms:created>
  <dcterms:modified xsi:type="dcterms:W3CDTF">2017-08-02T12:07:13Z</dcterms:modified>
</cp:coreProperties>
</file>