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FFCC"/>
    <a:srgbClr val="000000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4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33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BE35B-1D6F-4E9A-86E6-26FCC32A8DE5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859B2-0DED-4557-B01C-8591A26F2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5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2859B2-0DED-4557-B01C-8591A26F2D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39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80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8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8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Division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588">
              <a:tabLst>
                <a:tab pos="46355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			        Steps 			Explanation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8: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Thus the quotient is </a:t>
            </a:r>
            <a:r>
              <a:rPr lang="en-US" i="0" dirty="0" smtClean="0">
                <a:solidFill>
                  <a:srgbClr val="FF0000"/>
                </a:solidFill>
              </a:rPr>
              <a:t>3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 + 7 </a:t>
            </a:r>
            <a:r>
              <a:rPr lang="en-US" i="0" dirty="0" smtClean="0">
                <a:solidFill>
                  <a:schemeClr val="tx1"/>
                </a:solidFill>
              </a:rPr>
              <a:t>and the remainder is </a:t>
            </a:r>
            <a:r>
              <a:rPr lang="en-US" i="0" dirty="0" smtClean="0">
                <a:solidFill>
                  <a:srgbClr val="FF0000"/>
                </a:solidFill>
              </a:rPr>
              <a:t>30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1898650" y="1920240"/>
          <a:ext cx="29210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4" imgW="2920680" imgH="1993680" progId="Equation.DSMT4">
                  <p:embed/>
                </p:oleObj>
              </mc:Choice>
              <mc:Fallback>
                <p:oleObj name="Equation" r:id="rId4" imgW="2920680" imgH="19936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920240"/>
                        <a:ext cx="29210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7"/>
          <p:cNvGraphicFramePr>
            <a:graphicFrameLocks noChangeAspect="1"/>
          </p:cNvGraphicFramePr>
          <p:nvPr/>
        </p:nvGraphicFramePr>
        <p:xfrm>
          <a:off x="2865120" y="197231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6" imgW="876240" imgH="291960" progId="Equation.DSMT4">
                  <p:embed/>
                </p:oleObj>
              </mc:Choice>
              <mc:Fallback>
                <p:oleObj name="Equation" r:id="rId6" imgW="87624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120" y="197231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22"/>
          <p:cNvSpPr>
            <a:spLocks noChangeArrowheads="1"/>
          </p:cNvSpPr>
          <p:nvPr/>
        </p:nvSpPr>
        <p:spPr bwMode="auto">
          <a:xfrm>
            <a:off x="5410200" y="2133600"/>
            <a:ext cx="320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Subtract </a:t>
            </a:r>
            <a:r>
              <a:rPr lang="en-US" sz="2000" dirty="0">
                <a:solidFill>
                  <a:srgbClr val="008080"/>
                </a:solidFill>
              </a:rPr>
              <a:t>7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– 28 by changing signs and adding.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444240" y="4000500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8" imgW="1333440" imgH="495000" progId="Equation.DSMT4">
                  <p:embed/>
                </p:oleObj>
              </mc:Choice>
              <mc:Fallback>
                <p:oleObj name="Equation" r:id="rId8" imgW="13334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240" y="4000500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419600" y="464566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64566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922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The answer can also be written in the form            as</a:t>
            </a:r>
          </a:p>
          <a:p>
            <a:pPr marL="3175" indent="-3175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Step 9: Check: </a:t>
            </a:r>
            <a:r>
              <a:rPr lang="en-US" i="0" dirty="0" smtClean="0">
                <a:solidFill>
                  <a:schemeClr val="tx1"/>
                </a:solidFill>
              </a:rPr>
              <a:t>Multiply the divisor and quotient, and 		    add the remainder. </a:t>
            </a: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		    The result should be the dividend. </a:t>
            </a:r>
          </a:p>
          <a:p>
            <a:pPr marL="3175" indent="-3175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defRPr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218" name="Object 10"/>
          <p:cNvGraphicFramePr>
            <a:graphicFrameLocks noChangeAspect="1"/>
          </p:cNvGraphicFramePr>
          <p:nvPr/>
        </p:nvGraphicFramePr>
        <p:xfrm>
          <a:off x="6769100" y="1143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850680" imgH="838080" progId="Equation.DSMT4">
                  <p:embed/>
                </p:oleObj>
              </mc:Choice>
              <mc:Fallback>
                <p:oleObj name="Equation" r:id="rId3" imgW="8506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1143000"/>
                        <a:ext cx="850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11"/>
          <p:cNvGraphicFramePr>
            <a:graphicFrameLocks noChangeAspect="1"/>
          </p:cNvGraphicFramePr>
          <p:nvPr/>
        </p:nvGraphicFramePr>
        <p:xfrm>
          <a:off x="530352" y="19050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2031840" imgH="838080" progId="Equation.DSMT4">
                  <p:embed/>
                </p:oleObj>
              </mc:Choice>
              <mc:Fallback>
                <p:oleObj name="Equation" r:id="rId5" imgW="203184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203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920835" y="54864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1955520" imgH="380880" progId="Equation.DSMT4">
                  <p:embed/>
                </p:oleObj>
              </mc:Choice>
              <mc:Fallback>
                <p:oleObj name="Equation" r:id="rId7" imgW="1955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0835" y="5486400"/>
                        <a:ext cx="1955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920835" y="4876800"/>
          <a:ext cx="364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3644640" imgH="380880" progId="Equation.DSMT4">
                  <p:embed/>
                </p:oleObj>
              </mc:Choice>
              <mc:Fallback>
                <p:oleObj name="Equation" r:id="rId9" imgW="36446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0835" y="4876800"/>
                        <a:ext cx="364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743200" y="4343400"/>
          <a:ext cx="419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4190760" imgH="469800" progId="Equation.DSMT4">
                  <p:embed/>
                </p:oleObj>
              </mc:Choice>
              <mc:Fallback>
                <p:oleObj name="Equation" r:id="rId11" imgW="41907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343400"/>
                        <a:ext cx="419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6350">
              <a:lnSpc>
                <a:spcPct val="90000"/>
              </a:lnSpc>
              <a:buFont typeface="Courier New" pitchFamily="49" charset="0"/>
              <a:buNone/>
              <a:defRPr/>
            </a:pPr>
            <a:endParaRPr lang="en-US" dirty="0" smtClean="0"/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  <a:defRPr/>
            </a:pPr>
            <a:endParaRPr lang="en-US" dirty="0" smtClean="0"/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This example will be done in fewer steps.  Note that 0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      is inserted so that like terms will be aligned.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>
              <a:buFont typeface="Courier New" pitchFamily="49" charset="0"/>
              <a:buNone/>
              <a:tabLst>
                <a:tab pos="1427163" algn="l"/>
                <a:tab pos="526415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	Steps	Explanation </a:t>
            </a:r>
          </a:p>
          <a:p>
            <a:pPr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Step 1:	</a:t>
            </a:r>
          </a:p>
        </p:txBody>
      </p:sp>
      <p:sp>
        <p:nvSpPr>
          <p:cNvPr id="10249" name="Rectangle 22"/>
          <p:cNvSpPr>
            <a:spLocks noChangeArrowheads="1"/>
          </p:cNvSpPr>
          <p:nvPr/>
        </p:nvSpPr>
        <p:spPr bwMode="auto">
          <a:xfrm>
            <a:off x="5715000" y="4495800"/>
            <a:ext cx="320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is </a:t>
            </a:r>
            <a:r>
              <a:rPr lang="en-US" sz="2000" dirty="0">
                <a:solidFill>
                  <a:srgbClr val="008080"/>
                </a:solidFill>
              </a:rPr>
              <a:t>a missing power, </a:t>
            </a:r>
            <a:r>
              <a:rPr lang="en-US" sz="2000" dirty="0" smtClean="0">
                <a:solidFill>
                  <a:srgbClr val="008080"/>
                </a:solidFill>
              </a:rPr>
              <a:t>so 0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  </a:t>
            </a:r>
            <a:r>
              <a:rPr lang="en-US" sz="2000" dirty="0">
                <a:solidFill>
                  <a:srgbClr val="008080"/>
                </a:solidFill>
              </a:rPr>
              <a:t>is supplied.</a:t>
            </a:r>
          </a:p>
        </p:txBody>
      </p:sp>
      <p:sp>
        <p:nvSpPr>
          <p:cNvPr id="102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graphicFrame>
        <p:nvGraphicFramePr>
          <p:cNvPr id="10242" name="Object 10"/>
          <p:cNvGraphicFramePr>
            <a:graphicFrameLocks noChangeAspect="1"/>
          </p:cNvGraphicFramePr>
          <p:nvPr/>
        </p:nvGraphicFramePr>
        <p:xfrm>
          <a:off x="530352" y="1280160"/>
          <a:ext cx="6426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6426000" imgH="876240" progId="Equation.DSMT4">
                  <p:embed/>
                </p:oleObj>
              </mc:Choice>
              <mc:Fallback>
                <p:oleObj name="Equation" r:id="rId3" imgW="6426000" imgH="876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4262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2"/>
          <p:cNvGraphicFramePr>
            <a:graphicFrameLocks noChangeAspect="1"/>
          </p:cNvGraphicFramePr>
          <p:nvPr/>
        </p:nvGraphicFramePr>
        <p:xfrm>
          <a:off x="1955800" y="4572000"/>
          <a:ext cx="3530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5" imgW="3530520" imgH="672840" progId="Equation.DSMT4">
                  <p:embed/>
                </p:oleObj>
              </mc:Choice>
              <mc:Fallback>
                <p:oleObj name="Equation" r:id="rId5" imgW="3530520" imgH="672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572000"/>
                        <a:ext cx="35306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1127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			Steps			Explanation 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2:	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3:	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266" name="Object 10"/>
          <p:cNvGraphicFramePr>
            <a:graphicFrameLocks noChangeAspect="1"/>
          </p:cNvGraphicFramePr>
          <p:nvPr/>
        </p:nvGraphicFramePr>
        <p:xfrm>
          <a:off x="1664970" y="2252980"/>
          <a:ext cx="3873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3" imgW="3873240" imgH="672840" progId="Equation.DSMT4">
                  <p:embed/>
                </p:oleObj>
              </mc:Choice>
              <mc:Fallback>
                <p:oleObj name="Equation" r:id="rId3" imgW="3873240" imgH="672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4970" y="2252980"/>
                        <a:ext cx="3873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11"/>
          <p:cNvGraphicFramePr>
            <a:graphicFrameLocks noChangeAspect="1"/>
          </p:cNvGraphicFramePr>
          <p:nvPr/>
        </p:nvGraphicFramePr>
        <p:xfrm>
          <a:off x="3051175" y="1858300"/>
          <a:ext cx="49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495000" imgH="368280" progId="Equation.DSMT4">
                  <p:embed/>
                </p:oleObj>
              </mc:Choice>
              <mc:Fallback>
                <p:oleObj name="Equation" r:id="rId5" imgW="495000" imgH="368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1858300"/>
                        <a:ext cx="495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2"/>
          <p:cNvGraphicFramePr>
            <a:graphicFrameLocks noChangeAspect="1"/>
          </p:cNvGraphicFramePr>
          <p:nvPr/>
        </p:nvGraphicFramePr>
        <p:xfrm>
          <a:off x="1689100" y="4312920"/>
          <a:ext cx="3873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7" imgW="3873240" imgH="672840" progId="Equation.DSMT4">
                  <p:embed/>
                </p:oleObj>
              </mc:Choice>
              <mc:Fallback>
                <p:oleObj name="Equation" r:id="rId7" imgW="3873240" imgH="672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312920"/>
                        <a:ext cx="3873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4"/>
          <p:cNvGraphicFramePr>
            <a:graphicFrameLocks noChangeAspect="1"/>
          </p:cNvGraphicFramePr>
          <p:nvPr/>
        </p:nvGraphicFramePr>
        <p:xfrm>
          <a:off x="5867400" y="2047875"/>
          <a:ext cx="1511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9" imgW="1511280" imgH="647640" progId="Equation.DSMT4">
                  <p:embed/>
                </p:oleObj>
              </mc:Choice>
              <mc:Fallback>
                <p:oleObj name="Equation" r:id="rId9" imgW="1511280" imgH="647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047875"/>
                        <a:ext cx="1511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5"/>
          <p:cNvGraphicFramePr>
            <a:graphicFrameLocks noChangeAspect="1"/>
          </p:cNvGraphicFramePr>
          <p:nvPr/>
        </p:nvGraphicFramePr>
        <p:xfrm>
          <a:off x="5867400" y="2819400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1" imgW="2438280" imgH="368280" progId="Equation.DSMT4">
                  <p:embed/>
                </p:oleObj>
              </mc:Choice>
              <mc:Fallback>
                <p:oleObj name="Equation" r:id="rId11" imgW="2438280" imgH="3682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819400"/>
                        <a:ext cx="2438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Rectangle 22"/>
          <p:cNvSpPr>
            <a:spLocks noChangeArrowheads="1"/>
          </p:cNvSpPr>
          <p:nvPr/>
        </p:nvSpPr>
        <p:spPr bwMode="auto">
          <a:xfrm>
            <a:off x="5815013" y="4404360"/>
            <a:ext cx="320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Subtract 4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3</a:t>
            </a:r>
            <a:r>
              <a:rPr lang="en-US" sz="2000" dirty="0" smtClean="0">
                <a:solidFill>
                  <a:srgbClr val="008080"/>
                </a:solidFill>
              </a:rPr>
              <a:t> + 2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dirty="0">
                <a:solidFill>
                  <a:srgbClr val="008080"/>
                </a:solidFill>
              </a:rPr>
              <a:t>bring down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7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1272" name="Object 17"/>
          <p:cNvGraphicFramePr>
            <a:graphicFrameLocks noChangeAspect="1"/>
          </p:cNvGraphicFramePr>
          <p:nvPr/>
        </p:nvGraphicFramePr>
        <p:xfrm>
          <a:off x="3036888" y="3950335"/>
          <a:ext cx="49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3" imgW="495000" imgH="368280" progId="Equation.DSMT4">
                  <p:embed/>
                </p:oleObj>
              </mc:Choice>
              <mc:Fallback>
                <p:oleObj name="Equation" r:id="rId13" imgW="495000" imgH="3682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8" y="3950335"/>
                        <a:ext cx="495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2651760" y="2915920"/>
          <a:ext cx="1828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5" imgW="1828800" imgH="634680" progId="Equation.DSMT4">
                  <p:embed/>
                </p:oleObj>
              </mc:Choice>
              <mc:Fallback>
                <p:oleObj name="Equation" r:id="rId15" imgW="182880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760" y="2915920"/>
                        <a:ext cx="18288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2651760" y="496824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7" imgW="1676160" imgH="533160" progId="Equation.DSMT4">
                  <p:embed/>
                </p:oleObj>
              </mc:Choice>
              <mc:Fallback>
                <p:oleObj name="Equation" r:id="rId17" imgW="167616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760" y="4968240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3520440" y="5486400"/>
          <a:ext cx="1460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9" imgW="1460160" imgH="368280" progId="Equation.DSMT4">
                  <p:embed/>
                </p:oleObj>
              </mc:Choice>
              <mc:Fallback>
                <p:oleObj name="Equation" r:id="rId19" imgW="146016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0440" y="5486400"/>
                        <a:ext cx="1460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  <a:endParaRPr lang="en-US" sz="3200" smtClean="0"/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			Steps			Explanation 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4:	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724025" y="2270760"/>
          <a:ext cx="3873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3873240" imgH="1777680" progId="Equation.DSMT4">
                  <p:embed/>
                </p:oleObj>
              </mc:Choice>
              <mc:Fallback>
                <p:oleObj name="Equation" r:id="rId3" imgW="3873240" imgH="1777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2270760"/>
                        <a:ext cx="3873500" cy="177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048000" y="1879600"/>
          <a:ext cx="49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495000" imgH="368280" progId="Equation.DSMT4">
                  <p:embed/>
                </p:oleObj>
              </mc:Choice>
              <mc:Fallback>
                <p:oleObj name="Equation" r:id="rId5" imgW="4950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879600"/>
                        <a:ext cx="495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22"/>
          <p:cNvSpPr>
            <a:spLocks noChangeArrowheads="1"/>
          </p:cNvSpPr>
          <p:nvPr/>
        </p:nvSpPr>
        <p:spPr bwMode="auto">
          <a:xfrm>
            <a:off x="5815013" y="2259647"/>
            <a:ext cx="27193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                       Multiply –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times (2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+ 1).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882640" y="2107247"/>
          <a:ext cx="119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7" imgW="1193760" imgH="647640" progId="Equation.DSMT4">
                  <p:embed/>
                </p:oleObj>
              </mc:Choice>
              <mc:Fallback>
                <p:oleObj name="Equation" r:id="rId7" imgW="1193760" imgH="647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640" y="2107247"/>
                        <a:ext cx="1193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611880" y="202692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9" imgW="482400" imgH="228600" progId="Equation.DSMT4">
                  <p:embed/>
                </p:oleObj>
              </mc:Choice>
              <mc:Fallback>
                <p:oleObj name="Equation" r:id="rId9" imgW="4824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880" y="202692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3169920" y="4165600"/>
          <a:ext cx="1955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1" imgW="1955520" imgH="634680" progId="Equation.DSMT4">
                  <p:embed/>
                </p:oleObj>
              </mc:Choice>
              <mc:Fallback>
                <p:oleObj name="Equation" r:id="rId11" imgW="19555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20" y="4165600"/>
                        <a:ext cx="19558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  <a:endParaRPr lang="en-US" sz="3200" smtClean="0"/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			Steps			Explanation 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5:	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752600" y="2255520"/>
          <a:ext cx="387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3" imgW="3873240" imgH="1638000" progId="Equation.DSMT4">
                  <p:embed/>
                </p:oleObj>
              </mc:Choice>
              <mc:Fallback>
                <p:oleObj name="Equation" r:id="rId3" imgW="3873240" imgH="1638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55520"/>
                        <a:ext cx="3873500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048000" y="1878013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5" imgW="1028520" imgH="368280" progId="Equation.DSMT4">
                  <p:embed/>
                </p:oleObj>
              </mc:Choice>
              <mc:Fallback>
                <p:oleObj name="Equation" r:id="rId5" imgW="102852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878013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22"/>
          <p:cNvSpPr>
            <a:spLocks noChangeArrowheads="1"/>
          </p:cNvSpPr>
          <p:nvPr/>
        </p:nvSpPr>
        <p:spPr bwMode="auto">
          <a:xfrm>
            <a:off x="5815013" y="2257742"/>
            <a:ext cx="3200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Continue dividing, using the same procedure.  The remainder is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114800" y="196596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7" imgW="457200" imgH="291960" progId="Equation.DSMT4">
                  <p:embed/>
                </p:oleObj>
              </mc:Choice>
              <mc:Fallback>
                <p:oleObj name="Equation" r:id="rId7" imgW="457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96596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192780" y="393192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9" imgW="1790640" imgH="533160" progId="Equation.DSMT4">
                  <p:embed/>
                </p:oleObj>
              </mc:Choice>
              <mc:Fallback>
                <p:oleObj name="Equation" r:id="rId9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780" y="393192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4312920" y="455422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1" imgW="1143000" imgH="291960" progId="Equation.DSMT4">
                  <p:embed/>
                </p:oleObj>
              </mc:Choice>
              <mc:Fallback>
                <p:oleObj name="Equation" r:id="rId11" imgW="1143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2920" y="455422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262120" y="4960620"/>
          <a:ext cx="119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3" imgW="1193760" imgH="495000" progId="Equation.DSMT4">
                  <p:embed/>
                </p:oleObj>
              </mc:Choice>
              <mc:Fallback>
                <p:oleObj name="Equation" r:id="rId13" imgW="11937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120" y="4960620"/>
                        <a:ext cx="119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044440" y="554228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5" imgW="406080" imgH="279360" progId="Equation.DSMT4">
                  <p:embed/>
                </p:oleObj>
              </mc:Choice>
              <mc:Fallback>
                <p:oleObj name="Equation" r:id="rId15" imgW="4060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4440" y="554228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  <a:endParaRPr lang="en-US" sz="3200" smtClean="0"/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answer can also be written in the form</a:t>
            </a: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6:   </a:t>
            </a: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Check: </a:t>
            </a: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244600" y="1905000"/>
          <a:ext cx="626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" imgW="6260760" imgH="838080" progId="Equation.DSMT4">
                  <p:embed/>
                </p:oleObj>
              </mc:Choice>
              <mc:Fallback>
                <p:oleObj name="Equation" r:id="rId3" imgW="62607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905000"/>
                        <a:ext cx="626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3962400"/>
          <a:ext cx="3314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5" imgW="3314520" imgH="571320" progId="Equation.DSMT4">
                  <p:embed/>
                </p:oleObj>
              </mc:Choice>
              <mc:Fallback>
                <p:oleObj name="Equation" r:id="rId5" imgW="331452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62400"/>
                        <a:ext cx="3314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962400" y="4724400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7" imgW="1981080" imgH="380880" progId="Equation.DSMT4">
                  <p:embed/>
                </p:oleObj>
              </mc:Choice>
              <mc:Fallback>
                <p:oleObj name="Equation" r:id="rId7" imgW="1981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724400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962400" y="4003965"/>
          <a:ext cx="457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9" imgW="4572000" imgH="380880" progId="Equation.DSMT4">
                  <p:embed/>
                </p:oleObj>
              </mc:Choice>
              <mc:Fallback>
                <p:oleObj name="Equation" r:id="rId9" imgW="4572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003965"/>
                        <a:ext cx="457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Long Division</a:t>
            </a:r>
            <a:endParaRPr lang="en-US" sz="3200" smtClean="0"/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Use the division algorithm (or long division) to divide: </a:t>
            </a: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057400" y="1828800"/>
          <a:ext cx="4597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4597200" imgH="571320" progId="Equation.DSMT4">
                  <p:embed/>
                </p:oleObj>
              </mc:Choice>
              <mc:Fallback>
                <p:oleObj name="Equation" r:id="rId3" imgW="45972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4597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84400" y="2804160"/>
          <a:ext cx="4318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5" imgW="4317840" imgH="672840" progId="Equation.DSMT4">
                  <p:embed/>
                </p:oleObj>
              </mc:Choice>
              <mc:Fallback>
                <p:oleObj name="Equation" r:id="rId5" imgW="4317840" imgH="672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804160"/>
                        <a:ext cx="43180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22"/>
          <p:cNvSpPr>
            <a:spLocks noChangeArrowheads="1"/>
          </p:cNvSpPr>
          <p:nvPr/>
        </p:nvSpPr>
        <p:spPr bwMode="auto">
          <a:xfrm>
            <a:off x="6781800" y="2873375"/>
            <a:ext cx="12954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Dividend</a:t>
            </a:r>
          </a:p>
        </p:txBody>
      </p:sp>
      <p:sp>
        <p:nvSpPr>
          <p:cNvPr id="15368" name="Rectangle 22"/>
          <p:cNvSpPr>
            <a:spLocks noChangeArrowheads="1"/>
          </p:cNvSpPr>
          <p:nvPr/>
        </p:nvSpPr>
        <p:spPr bwMode="auto">
          <a:xfrm>
            <a:off x="6781800" y="4543425"/>
            <a:ext cx="2133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is first-degree, which is a </a:t>
            </a:r>
            <a:r>
              <a:rPr lang="en-US" sz="2000" dirty="0" smtClean="0">
                <a:solidFill>
                  <a:srgbClr val="008080"/>
                </a:solidFill>
              </a:rPr>
              <a:t>smaller </a:t>
            </a:r>
            <a:r>
              <a:rPr lang="en-US" sz="2000" dirty="0">
                <a:solidFill>
                  <a:srgbClr val="008080"/>
                </a:solidFill>
              </a:rPr>
              <a:t>degree than the divisor.</a:t>
            </a:r>
          </a:p>
        </p:txBody>
      </p:sp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4160520" y="25209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7" imgW="215640" imgH="228600" progId="Equation.DSMT4">
                  <p:embed/>
                </p:oleObj>
              </mc:Choice>
              <mc:Fallback>
                <p:oleObj name="Equation" r:id="rId7" imgW="21564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520" y="25209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4450080" y="248412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9" imgW="469800" imgH="291960" progId="Equation.DSMT4">
                  <p:embed/>
                </p:oleObj>
              </mc:Choice>
              <mc:Fallback>
                <p:oleObj name="Equation" r:id="rId9" imgW="469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0080" y="248412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5486400" y="554736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1" imgW="1028520" imgH="380880" progId="Equation.DSMT4">
                  <p:embed/>
                </p:oleObj>
              </mc:Choice>
              <mc:Fallback>
                <p:oleObj name="Equation" r:id="rId11" imgW="1028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54736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581400" y="4790440"/>
          <a:ext cx="307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3" imgW="3073320" imgH="634680" progId="Equation.DSMT4">
                  <p:embed/>
                </p:oleObj>
              </mc:Choice>
              <mc:Fallback>
                <p:oleObj name="Equation" r:id="rId13" imgW="30733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790440"/>
                        <a:ext cx="307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4274820" y="4208780"/>
          <a:ext cx="224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15" imgW="2247840" imgH="469800" progId="Equation.DSMT4">
                  <p:embed/>
                </p:oleObj>
              </mc:Choice>
              <mc:Fallback>
                <p:oleObj name="Equation" r:id="rId15" imgW="22478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4820" y="4208780"/>
                        <a:ext cx="224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723640" y="3464560"/>
          <a:ext cx="2311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17" imgW="2311200" imgH="634680" progId="Equation.DSMT4">
                  <p:embed/>
                </p:oleObj>
              </mc:Choice>
              <mc:Fallback>
                <p:oleObj name="Equation" r:id="rId17" imgW="231120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3640" y="3464560"/>
                        <a:ext cx="2311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Long Division (cont.)</a:t>
            </a:r>
            <a:endParaRPr lang="en-US" sz="3200" smtClean="0"/>
          </a:p>
        </p:txBody>
      </p:sp>
      <p:sp>
        <p:nvSpPr>
          <p:cNvPr id="1638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b="1" dirty="0" smtClean="0"/>
          </a:p>
          <a:p>
            <a:pPr marL="0" indent="1588">
              <a:buFont typeface="Courier New" pitchFamily="49" charset="0"/>
              <a:buNone/>
            </a:pPr>
            <a:endParaRPr lang="en-US" b="1" dirty="0" smtClean="0"/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Check: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717800" y="1295400"/>
          <a:ext cx="370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3" imgW="3708360" imgH="838080" progId="Equation.DSMT4">
                  <p:embed/>
                </p:oleObj>
              </mc:Choice>
              <mc:Fallback>
                <p:oleObj name="Equation" r:id="rId3" imgW="37083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1295400"/>
                        <a:ext cx="370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66800" y="4267200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5" imgW="2603160" imgH="380880" progId="Equation.DSMT4">
                  <p:embed/>
                </p:oleObj>
              </mc:Choice>
              <mc:Fallback>
                <p:oleObj name="Equation" r:id="rId5" imgW="26031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67200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066800" y="3676650"/>
          <a:ext cx="556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7" imgW="5562360" imgH="380880" progId="Equation.DSMT4">
                  <p:embed/>
                </p:oleObj>
              </mc:Choice>
              <mc:Fallback>
                <p:oleObj name="Equation" r:id="rId7" imgW="5562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76650"/>
                        <a:ext cx="556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30352" y="2895600"/>
          <a:ext cx="407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9" imgW="4076640" imgH="571320" progId="Equation.DSMT4">
                  <p:embed/>
                </p:oleObj>
              </mc:Choice>
              <mc:Fallback>
                <p:oleObj name="Equation" r:id="rId9" imgW="40766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4076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4105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Express the quotient as a sum of fractions:</a:t>
            </a: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Use the division algorithm to divide.</a:t>
            </a: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1741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17410" name="Object 5"/>
          <p:cNvGraphicFramePr>
            <a:graphicFrameLocks noChangeAspect="1"/>
          </p:cNvGraphicFramePr>
          <p:nvPr/>
        </p:nvGraphicFramePr>
        <p:xfrm>
          <a:off x="557213" y="3733800"/>
          <a:ext cx="42418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4241520" imgH="1231560" progId="Equation.DSMT4">
                  <p:embed/>
                </p:oleObj>
              </mc:Choice>
              <mc:Fallback>
                <p:oleObj name="Equation" r:id="rId3" imgW="4241520" imgH="1231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3733800"/>
                        <a:ext cx="42418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6"/>
          <p:cNvGraphicFramePr>
            <a:graphicFrameLocks noChangeAspect="1"/>
          </p:cNvGraphicFramePr>
          <p:nvPr/>
        </p:nvGraphicFramePr>
        <p:xfrm>
          <a:off x="1066800" y="2019300"/>
          <a:ext cx="1841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1841400" imgH="876240" progId="Equation.DSMT4">
                  <p:embed/>
                </p:oleObj>
              </mc:Choice>
              <mc:Fallback>
                <p:oleObj name="Equation" r:id="rId5" imgW="1841400" imgH="876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9300"/>
                        <a:ext cx="1841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Divide polynomials by monomials.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Divide polynomials by other polynomials using long division.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843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smtClean="0">
              <a:solidFill>
                <a:srgbClr val="FF0000"/>
              </a:solidFill>
            </a:endParaRPr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530352" y="1280160"/>
          <a:ext cx="2908300" cy="271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2908080" imgH="2717640" progId="Equation.DSMT4">
                  <p:embed/>
                </p:oleObj>
              </mc:Choice>
              <mc:Fallback>
                <p:oleObj name="Equation" r:id="rId3" imgW="2908080" imgH="2717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908300" cy="271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Divide each polynomial by the monomial denominator by writing a sum of fractions. Reduce each fraction, if possible.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20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350000" y="3851565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2031840" imgH="838080" progId="Equation.DSMT4">
                  <p:embed/>
                </p:oleObj>
              </mc:Choice>
              <mc:Fallback>
                <p:oleObj name="Equation" r:id="rId3" imgW="2031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851565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Division by a Monomial</a:t>
            </a:r>
          </a:p>
        </p:txBody>
      </p:sp>
      <p:graphicFrame>
        <p:nvGraphicFramePr>
          <p:cNvPr id="1026" name="Object 21"/>
          <p:cNvGraphicFramePr>
            <a:graphicFrameLocks noChangeAspect="1"/>
          </p:cNvGraphicFramePr>
          <p:nvPr/>
        </p:nvGraphicFramePr>
        <p:xfrm>
          <a:off x="530352" y="2781300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2400120" imgH="876240" progId="Equation.DSMT4">
                  <p:embed/>
                </p:oleObj>
              </mc:Choice>
              <mc:Fallback>
                <p:oleObj name="Equation" r:id="rId5" imgW="2400120" imgH="8762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81300"/>
                        <a:ext cx="2400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990110" y="3823855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2311200" imgH="876240" progId="Equation.DSMT4">
                  <p:embed/>
                </p:oleObj>
              </mc:Choice>
              <mc:Fallback>
                <p:oleObj name="Equation" r:id="rId7" imgW="23112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110" y="3823855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57400" y="3806535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9" imgW="1917360" imgH="876240" progId="Equation.DSMT4">
                  <p:embed/>
                </p:oleObj>
              </mc:Choice>
              <mc:Fallback>
                <p:oleObj name="Equation" r:id="rId9" imgW="19173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06535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Division by a Monomial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0" name="Object 21"/>
          <p:cNvGraphicFramePr>
            <a:graphicFrameLocks noChangeAspect="1"/>
          </p:cNvGraphicFramePr>
          <p:nvPr/>
        </p:nvGraphicFramePr>
        <p:xfrm>
          <a:off x="533400" y="1280160"/>
          <a:ext cx="2717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2717640" imgH="876240" progId="Equation.DSMT4">
                  <p:embed/>
                </p:oleObj>
              </mc:Choice>
              <mc:Fallback>
                <p:oleObj name="Equation" r:id="rId3" imgW="2717640" imgH="8762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2717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495800" y="36576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1714320" imgH="838080" progId="Equation.DSMT4">
                  <p:embed/>
                </p:oleObj>
              </mc:Choice>
              <mc:Fallback>
                <p:oleObj name="Equation" r:id="rId5" imgW="1714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6576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495800" y="2615045"/>
          <a:ext cx="2755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2755800" imgH="876240" progId="Equation.DSMT4">
                  <p:embed/>
                </p:oleObj>
              </mc:Choice>
              <mc:Fallback>
                <p:oleObj name="Equation" r:id="rId7" imgW="27558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15045"/>
                        <a:ext cx="2755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33600" y="2615045"/>
          <a:ext cx="2235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2234880" imgH="876240" progId="Equation.DSMT4">
                  <p:embed/>
                </p:oleObj>
              </mc:Choice>
              <mc:Fallback>
                <p:oleObj name="Equation" r:id="rId9" imgW="223488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615045"/>
                        <a:ext cx="2235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Division by a Monomial (cont.)</a:t>
            </a:r>
          </a:p>
        </p:txBody>
      </p:sp>
      <p:sp>
        <p:nvSpPr>
          <p:cNvPr id="3077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530352" y="1280160"/>
          <a:ext cx="3200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3200400" imgH="939600" progId="Equation.DSMT4">
                  <p:embed/>
                </p:oleObj>
              </mc:Choice>
              <mc:Fallback>
                <p:oleObj name="Equation" r:id="rId3" imgW="3200400" imgH="939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2004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4980710" y="3725720"/>
          <a:ext cx="200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2006280" imgH="901440" progId="Equation.DSMT4">
                  <p:embed/>
                </p:oleObj>
              </mc:Choice>
              <mc:Fallback>
                <p:oleObj name="Equation" r:id="rId5" imgW="200628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710" y="3725720"/>
                        <a:ext cx="200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980710" y="2430320"/>
          <a:ext cx="3276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3276360" imgH="939600" progId="Equation.DSMT4">
                  <p:embed/>
                </p:oleObj>
              </mc:Choice>
              <mc:Fallback>
                <p:oleObj name="Equation" r:id="rId7" imgW="32763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710" y="2430320"/>
                        <a:ext cx="3276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33600" y="2430320"/>
          <a:ext cx="2717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2717640" imgH="939600" progId="Equation.DSMT4">
                  <p:embed/>
                </p:oleObj>
              </mc:Choice>
              <mc:Fallback>
                <p:oleObj name="Equation" r:id="rId9" imgW="271764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30320"/>
                        <a:ext cx="2717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</a:t>
            </a:r>
            <a:endParaRPr lang="en-US" sz="3200" i="1" smtClean="0"/>
          </a:p>
        </p:txBody>
      </p:sp>
      <p:sp>
        <p:nvSpPr>
          <p:cNvPr id="41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endParaRPr lang="en-US" b="1" dirty="0" smtClean="0"/>
          </a:p>
          <a:p>
            <a:pPr>
              <a:buFont typeface="Courier New" pitchFamily="49" charset="0"/>
              <a:buNone/>
            </a:pPr>
            <a:endParaRPr lang="en-US" b="1" dirty="0" smtClean="0"/>
          </a:p>
          <a:p>
            <a:pPr>
              <a:buFont typeface="Courier New" pitchFamily="49" charset="0"/>
              <a:buNone/>
              <a:tabLst>
                <a:tab pos="43497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       Steps 	Explanation 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1: 	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Step 2: 	</a:t>
            </a: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530352" y="1280160"/>
          <a:ext cx="6235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6235560" imgH="876240" progId="Equation.DSMT4">
                  <p:embed/>
                </p:oleObj>
              </mc:Choice>
              <mc:Fallback>
                <p:oleObj name="Equation" r:id="rId3" imgW="623556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235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1962150" y="3287713"/>
          <a:ext cx="2540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2539800" imgH="672840" progId="Equation.DSMT4">
                  <p:embed/>
                </p:oleObj>
              </mc:Choice>
              <mc:Fallback>
                <p:oleObj name="Equation" r:id="rId5" imgW="2539800" imgH="672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287713"/>
                        <a:ext cx="25400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7"/>
          <p:cNvGraphicFramePr>
            <a:graphicFrameLocks noChangeAspect="1"/>
          </p:cNvGraphicFramePr>
          <p:nvPr/>
        </p:nvGraphicFramePr>
        <p:xfrm>
          <a:off x="1939925" y="4471988"/>
          <a:ext cx="2540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7" imgW="2539800" imgH="1002960" progId="Equation.DSMT4">
                  <p:embed/>
                </p:oleObj>
              </mc:Choice>
              <mc:Fallback>
                <p:oleObj name="Equation" r:id="rId7" imgW="2539800" imgH="1002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4471988"/>
                        <a:ext cx="25400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8"/>
          <p:cNvGraphicFramePr>
            <a:graphicFrameLocks noChangeAspect="1"/>
          </p:cNvGraphicFramePr>
          <p:nvPr/>
        </p:nvGraphicFramePr>
        <p:xfrm>
          <a:off x="2790825" y="44958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0825" y="449580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22"/>
          <p:cNvSpPr>
            <a:spLocks noChangeArrowheads="1"/>
          </p:cNvSpPr>
          <p:nvPr/>
        </p:nvSpPr>
        <p:spPr bwMode="auto">
          <a:xfrm>
            <a:off x="4800600" y="3124200"/>
            <a:ext cx="3657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both polynomials in order of descending powers.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If any powers are missing, fill in with 0’s</a:t>
            </a:r>
          </a:p>
        </p:txBody>
      </p:sp>
      <p:sp>
        <p:nvSpPr>
          <p:cNvPr id="4106" name="Rectangle 22"/>
          <p:cNvSpPr>
            <a:spLocks noChangeArrowheads="1"/>
          </p:cNvSpPr>
          <p:nvPr/>
        </p:nvSpPr>
        <p:spPr bwMode="auto">
          <a:xfrm>
            <a:off x="4800600" y="4543425"/>
            <a:ext cx="3657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Mentally divide 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 by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rgbClr val="008080"/>
                </a:solidFill>
              </a:rPr>
              <a:t>	   </a:t>
            </a:r>
            <a:r>
              <a:rPr lang="en-US" sz="2000" dirty="0" smtClean="0">
                <a:solidFill>
                  <a:srgbClr val="008080"/>
                </a:solidFill>
              </a:rPr>
              <a:t>Write 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above 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baseline="30000" dirty="0">
                <a:solidFill>
                  <a:srgbClr val="008080"/>
                </a:solidFill>
              </a:rPr>
              <a:t>2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  <a:p>
            <a:endParaRPr lang="en-US" sz="2000" b="1" dirty="0">
              <a:solidFill>
                <a:srgbClr val="008080"/>
              </a:solidFill>
            </a:endParaRPr>
          </a:p>
        </p:txBody>
      </p:sp>
      <p:graphicFrame>
        <p:nvGraphicFramePr>
          <p:cNvPr id="4102" name="Object 10"/>
          <p:cNvGraphicFramePr>
            <a:graphicFrameLocks noChangeAspect="1"/>
          </p:cNvGraphicFramePr>
          <p:nvPr/>
        </p:nvGraphicFramePr>
        <p:xfrm>
          <a:off x="4900613" y="4928608"/>
          <a:ext cx="990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1" imgW="990360" imgH="647640" progId="Equation.DSMT4">
                  <p:embed/>
                </p:oleObj>
              </mc:Choice>
              <mc:Fallback>
                <p:oleObj name="Equation" r:id="rId11" imgW="990360" imgH="647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613" y="4928608"/>
                        <a:ext cx="990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512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indent="1588">
              <a:tabLst>
                <a:tab pos="46355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			        Steps 			Explanation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3:	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4:	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2" name="Object 49"/>
          <p:cNvGraphicFramePr>
            <a:graphicFrameLocks noChangeAspect="1"/>
          </p:cNvGraphicFramePr>
          <p:nvPr/>
        </p:nvGraphicFramePr>
        <p:xfrm>
          <a:off x="3276600" y="226409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6409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1701800" y="1905000"/>
          <a:ext cx="3098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3098520" imgH="1002960" progId="Equation.DSMT4">
                  <p:embed/>
                </p:oleObj>
              </mc:Choice>
              <mc:Fallback>
                <p:oleObj name="Equation" r:id="rId5" imgW="3098520" imgH="1002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905000"/>
                        <a:ext cx="3098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2878138" y="1935481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1935481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Rectangle 22"/>
          <p:cNvSpPr>
            <a:spLocks noChangeArrowheads="1"/>
          </p:cNvSpPr>
          <p:nvPr/>
        </p:nvSpPr>
        <p:spPr bwMode="auto">
          <a:xfrm>
            <a:off x="5181600" y="1889443"/>
            <a:ext cx="3657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times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– 4) and write the terms under the like terms in the dividend.  Use a ‘–’</a:t>
            </a:r>
          </a:p>
          <a:p>
            <a:r>
              <a:rPr lang="en-US" sz="2000" dirty="0">
                <a:solidFill>
                  <a:srgbClr val="008080"/>
                </a:solidFill>
              </a:rPr>
              <a:t>Sign to indicate that the product is to be subtracted.</a:t>
            </a:r>
          </a:p>
        </p:txBody>
      </p:sp>
      <p:graphicFrame>
        <p:nvGraphicFramePr>
          <p:cNvPr id="5125" name="Object 9"/>
          <p:cNvGraphicFramePr>
            <a:graphicFrameLocks noChangeAspect="1"/>
          </p:cNvGraphicFramePr>
          <p:nvPr/>
        </p:nvGraphicFramePr>
        <p:xfrm>
          <a:off x="1727200" y="3962400"/>
          <a:ext cx="2921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2920680" imgH="1002960" progId="Equation.DSMT4">
                  <p:embed/>
                </p:oleObj>
              </mc:Choice>
              <mc:Fallback>
                <p:oleObj name="Equation" r:id="rId9" imgW="2920680" imgH="1002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3962400"/>
                        <a:ext cx="29210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1"/>
          <p:cNvGraphicFramePr>
            <a:graphicFrameLocks noChangeAspect="1"/>
          </p:cNvGraphicFramePr>
          <p:nvPr/>
        </p:nvGraphicFramePr>
        <p:xfrm>
          <a:off x="2757488" y="3902393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3902393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Rectangle 22"/>
          <p:cNvSpPr>
            <a:spLocks noChangeArrowheads="1"/>
          </p:cNvSpPr>
          <p:nvPr/>
        </p:nvSpPr>
        <p:spPr bwMode="auto">
          <a:xfrm>
            <a:off x="5181600" y="4275455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Subtract 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– 12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by </a:t>
            </a:r>
            <a:r>
              <a:rPr lang="en-US" sz="2000" dirty="0">
                <a:solidFill>
                  <a:srgbClr val="008080"/>
                </a:solidFill>
              </a:rPr>
              <a:t>changing signs and adding.</a:t>
            </a:r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2545080" y="2880360"/>
          <a:ext cx="1841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3" imgW="1841400" imgH="571320" progId="Equation.DSMT4">
                  <p:embed/>
                </p:oleObj>
              </mc:Choice>
              <mc:Fallback>
                <p:oleObj name="Equation" r:id="rId13" imgW="184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5080" y="2880360"/>
                        <a:ext cx="1841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2560320" y="4907280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5" imgW="1574640" imgH="444240" progId="Equation.DSMT4">
                  <p:embed/>
                </p:oleObj>
              </mc:Choice>
              <mc:Fallback>
                <p:oleObj name="Equation" r:id="rId15" imgW="1574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320" y="4907280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3327400" y="5532120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7" imgW="787320" imgH="279360" progId="Equation.DSMT4">
                  <p:embed/>
                </p:oleObj>
              </mc:Choice>
              <mc:Fallback>
                <p:oleObj name="Equation" r:id="rId17" imgW="7873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5532120"/>
                        <a:ext cx="78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5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72"/>
              </a:spcBef>
              <a:defRPr/>
            </a:pPr>
            <a:r>
              <a:rPr lang="en-US" b="1" dirty="0" smtClean="0">
                <a:solidFill>
                  <a:schemeClr val="tx1"/>
                </a:solidFill>
              </a:rPr>
              <a:t>		        Steps 			Explanation </a:t>
            </a:r>
          </a:p>
          <a:p>
            <a:pPr>
              <a:spcBef>
                <a:spcPts val="672"/>
              </a:spcBef>
              <a:buFont typeface="Courier New" pitchFamily="49" charset="0"/>
              <a:buNone/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Step 5:	</a:t>
            </a:r>
          </a:p>
          <a:p>
            <a:pPr marL="0" indent="1588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250000"/>
              </a:lnSpc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Step 6:	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146" name="Object 8"/>
          <p:cNvGraphicFramePr>
            <a:graphicFrameLocks noChangeAspect="1"/>
          </p:cNvGraphicFramePr>
          <p:nvPr/>
        </p:nvGraphicFramePr>
        <p:xfrm>
          <a:off x="1800225" y="1905000"/>
          <a:ext cx="28956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2895480" imgH="1993680" progId="Equation.DSMT4">
                  <p:embed/>
                </p:oleObj>
              </mc:Choice>
              <mc:Fallback>
                <p:oleObj name="Equation" r:id="rId3" imgW="2895480" imgH="1993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1905000"/>
                        <a:ext cx="28956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Rectangle 22"/>
          <p:cNvSpPr>
            <a:spLocks noChangeArrowheads="1"/>
          </p:cNvSpPr>
          <p:nvPr/>
        </p:nvSpPr>
        <p:spPr bwMode="auto">
          <a:xfrm>
            <a:off x="5410200" y="22987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Bring down the +2.</a:t>
            </a:r>
          </a:p>
        </p:txBody>
      </p:sp>
      <p:graphicFrame>
        <p:nvGraphicFramePr>
          <p:cNvPr id="6147" name="Object 9"/>
          <p:cNvGraphicFramePr>
            <a:graphicFrameLocks noChangeAspect="1"/>
          </p:cNvGraphicFramePr>
          <p:nvPr/>
        </p:nvGraphicFramePr>
        <p:xfrm>
          <a:off x="2813050" y="196215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380880" imgH="291960" progId="Equation.DSMT4">
                  <p:embed/>
                </p:oleObj>
              </mc:Choice>
              <mc:Fallback>
                <p:oleObj name="Equation" r:id="rId5" imgW="3808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96215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10"/>
          <p:cNvGraphicFramePr>
            <a:graphicFrameLocks noChangeAspect="1"/>
          </p:cNvGraphicFramePr>
          <p:nvPr/>
        </p:nvGraphicFramePr>
        <p:xfrm>
          <a:off x="1803400" y="4102100"/>
          <a:ext cx="29210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7" imgW="2920680" imgH="1993680" progId="Equation.DSMT4">
                  <p:embed/>
                </p:oleObj>
              </mc:Choice>
              <mc:Fallback>
                <p:oleObj name="Equation" r:id="rId7" imgW="2920680" imgH="19936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4102100"/>
                        <a:ext cx="29210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1"/>
          <p:cNvGraphicFramePr>
            <a:graphicFrameLocks noChangeAspect="1"/>
          </p:cNvGraphicFramePr>
          <p:nvPr/>
        </p:nvGraphicFramePr>
        <p:xfrm>
          <a:off x="2834640" y="417322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4640" y="417322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Rectangle 22"/>
          <p:cNvSpPr>
            <a:spLocks noChangeArrowheads="1"/>
          </p:cNvSpPr>
          <p:nvPr/>
        </p:nvSpPr>
        <p:spPr bwMode="auto">
          <a:xfrm>
            <a:off x="5410200" y="4529137"/>
            <a:ext cx="33528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Mentally divide +7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by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: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8080"/>
                </a:solidFill>
              </a:rPr>
              <a:t>Write +7 in the quotient.</a:t>
            </a: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486400" y="4900612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1" imgW="1066680" imgH="622080" progId="Equation.DSMT4">
                  <p:embed/>
                </p:oleObj>
              </mc:Choice>
              <mc:Fallback>
                <p:oleObj name="Equation" r:id="rId11" imgW="106668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00612"/>
                        <a:ext cx="1066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4191000" y="35306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3" imgW="457200" imgH="279360" progId="Equation.DSMT4">
                  <p:embed/>
                </p:oleObj>
              </mc:Choice>
              <mc:Fallback>
                <p:oleObj name="Equation" r:id="rId13" imgW="457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5306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352800" y="417322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5" imgW="469800" imgH="279360" progId="Equation.DSMT4">
                  <p:embed/>
                </p:oleObj>
              </mc:Choice>
              <mc:Fallback>
                <p:oleObj name="Equation" r:id="rId15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7322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The Division Algorithm (cont.)</a:t>
            </a:r>
          </a:p>
        </p:txBody>
      </p:sp>
      <p:sp>
        <p:nvSpPr>
          <p:cNvPr id="717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indent="1588">
              <a:tabLst>
                <a:tab pos="46355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			        Steps 			Explanation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7: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	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/>
        </p:nvGraphicFramePr>
        <p:xfrm>
          <a:off x="2052638" y="1981200"/>
          <a:ext cx="29210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2920680" imgH="1993680" progId="Equation.DSMT4">
                  <p:embed/>
                </p:oleObj>
              </mc:Choice>
              <mc:Fallback>
                <p:oleObj name="Equation" r:id="rId3" imgW="2920680" imgH="19936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1981200"/>
                        <a:ext cx="2921000" cy="199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8"/>
          <p:cNvGraphicFramePr>
            <a:graphicFrameLocks noChangeAspect="1"/>
          </p:cNvGraphicFramePr>
          <p:nvPr/>
        </p:nvGraphicFramePr>
        <p:xfrm>
          <a:off x="3048000" y="2001838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876240" imgH="291960" progId="Equation.DSMT4">
                  <p:embed/>
                </p:oleObj>
              </mc:Choice>
              <mc:Fallback>
                <p:oleObj name="Equation" r:id="rId5" imgW="87624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01838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22"/>
          <p:cNvSpPr>
            <a:spLocks noChangeArrowheads="1"/>
          </p:cNvSpPr>
          <p:nvPr/>
        </p:nvSpPr>
        <p:spPr bwMode="auto">
          <a:xfrm>
            <a:off x="5562600" y="2286000"/>
            <a:ext cx="3124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+7 times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– 4) and write the terms under the like terms in the expression +7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 Use a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‘–’ sign to indicate that the product is to be subtracted.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230880" y="4008120"/>
          <a:ext cx="1866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1866600" imgH="558720" progId="Equation.DSMT4">
                  <p:embed/>
                </p:oleObj>
              </mc:Choice>
              <mc:Fallback>
                <p:oleObj name="Equation" r:id="rId7" imgW="186660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880" y="4008120"/>
                        <a:ext cx="1866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467</Words>
  <Application>Microsoft Office PowerPoint</Application>
  <PresentationFormat>On-screen Show (4:3)</PresentationFormat>
  <Paragraphs>140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Courier New</vt:lpstr>
      <vt:lpstr>Arial</vt:lpstr>
      <vt:lpstr>Symbol</vt:lpstr>
      <vt:lpstr>Office Theme</vt:lpstr>
      <vt:lpstr>Equation</vt:lpstr>
      <vt:lpstr>Section 6.7</vt:lpstr>
      <vt:lpstr>Objectives</vt:lpstr>
      <vt:lpstr>Example 1: Division by a Monomial</vt:lpstr>
      <vt:lpstr>Example 1: Division by a Monomial (cont.)</vt:lpstr>
      <vt:lpstr>Example 1: Division by a Monomial (cont.)</vt:lpstr>
      <vt:lpstr>Example 2: The Division Algorithm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2: The Division Algorithm (cont.)</vt:lpstr>
      <vt:lpstr>Example 3: Long Division</vt:lpstr>
      <vt:lpstr>Example 3: Long Division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2017-08-02T12:08:41Z</dcterms:modified>
</cp:coreProperties>
</file>