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2"/>
      <p:bold r:id="rId23"/>
      <p:italic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000000"/>
    <a:srgbClr val="0000FF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image" Target="../media/image60.wmf"/><Relationship Id="rId7" Type="http://schemas.openxmlformats.org/officeDocument/2006/relationships/image" Target="../media/image64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Relationship Id="rId9" Type="http://schemas.openxmlformats.org/officeDocument/2006/relationships/image" Target="../media/image6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6" Type="http://schemas.openxmlformats.org/officeDocument/2006/relationships/image" Target="../media/image72.wmf"/><Relationship Id="rId5" Type="http://schemas.openxmlformats.org/officeDocument/2006/relationships/image" Target="../media/image71.wmf"/><Relationship Id="rId4" Type="http://schemas.openxmlformats.org/officeDocument/2006/relationships/image" Target="../media/image7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7" Type="http://schemas.openxmlformats.org/officeDocument/2006/relationships/image" Target="../media/image79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6" Type="http://schemas.openxmlformats.org/officeDocument/2006/relationships/image" Target="../media/image78.wmf"/><Relationship Id="rId5" Type="http://schemas.openxmlformats.org/officeDocument/2006/relationships/image" Target="../media/image77.wmf"/><Relationship Id="rId4" Type="http://schemas.openxmlformats.org/officeDocument/2006/relationships/image" Target="../media/image76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0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11" Type="http://schemas.openxmlformats.org/officeDocument/2006/relationships/image" Target="../media/image37.wmf"/><Relationship Id="rId5" Type="http://schemas.openxmlformats.org/officeDocument/2006/relationships/image" Target="../media/image31.wmf"/><Relationship Id="rId10" Type="http://schemas.openxmlformats.org/officeDocument/2006/relationships/image" Target="../media/image36.wmf"/><Relationship Id="rId4" Type="http://schemas.openxmlformats.org/officeDocument/2006/relationships/image" Target="../media/image30.wmf"/><Relationship Id="rId9" Type="http://schemas.openxmlformats.org/officeDocument/2006/relationships/image" Target="../media/image3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7985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45C341-14C4-4496-AB02-E2FDD50D026C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67217E-3A51-4059-85F8-EC2D5131C0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231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</a:t>
            </a:r>
            <a:r>
              <a:rPr lang="en-US" baseline="-25000" dirty="0" smtClean="0">
                <a:solidFill>
                  <a:srgbClr val="2D7D9F"/>
                </a:solidFill>
              </a:rPr>
              <a:t>Learning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3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45.bin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7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5" Type="http://schemas.openxmlformats.org/officeDocument/2006/relationships/oleObject" Target="../embeddings/oleObject46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4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5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6.bin"/><Relationship Id="rId5" Type="http://schemas.openxmlformats.org/officeDocument/2006/relationships/oleObject" Target="../embeddings/oleObject53.bin"/><Relationship Id="rId10" Type="http://schemas.openxmlformats.org/officeDocument/2006/relationships/image" Target="../media/image5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5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62.bin"/><Relationship Id="rId18" Type="http://schemas.openxmlformats.org/officeDocument/2006/relationships/image" Target="../media/image65.wmf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62.wmf"/><Relationship Id="rId17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4.wmf"/><Relationship Id="rId20" Type="http://schemas.openxmlformats.org/officeDocument/2006/relationships/image" Target="../media/image66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5" Type="http://schemas.openxmlformats.org/officeDocument/2006/relationships/oleObject" Target="../embeddings/oleObject63.bin"/><Relationship Id="rId10" Type="http://schemas.openxmlformats.org/officeDocument/2006/relationships/image" Target="../media/image61.wmf"/><Relationship Id="rId19" Type="http://schemas.openxmlformats.org/officeDocument/2006/relationships/oleObject" Target="../embeddings/oleObject65.bin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6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13" Type="http://schemas.openxmlformats.org/officeDocument/2006/relationships/oleObject" Target="../embeddings/oleObject71.bin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12" Type="http://schemas.openxmlformats.org/officeDocument/2006/relationships/image" Target="../media/image7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8.wmf"/><Relationship Id="rId11" Type="http://schemas.openxmlformats.org/officeDocument/2006/relationships/oleObject" Target="../embeddings/oleObject70.bin"/><Relationship Id="rId5" Type="http://schemas.openxmlformats.org/officeDocument/2006/relationships/oleObject" Target="../embeddings/oleObject67.bin"/><Relationship Id="rId10" Type="http://schemas.openxmlformats.org/officeDocument/2006/relationships/image" Target="../media/image70.wmf"/><Relationship Id="rId4" Type="http://schemas.openxmlformats.org/officeDocument/2006/relationships/image" Target="../media/image67.wmf"/><Relationship Id="rId9" Type="http://schemas.openxmlformats.org/officeDocument/2006/relationships/oleObject" Target="../embeddings/oleObject69.bin"/><Relationship Id="rId14" Type="http://schemas.openxmlformats.org/officeDocument/2006/relationships/image" Target="../media/image7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13" Type="http://schemas.openxmlformats.org/officeDocument/2006/relationships/oleObject" Target="../embeddings/oleObject77.bin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7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9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4.wmf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73.bin"/><Relationship Id="rId15" Type="http://schemas.openxmlformats.org/officeDocument/2006/relationships/oleObject" Target="../embeddings/oleObject78.bin"/><Relationship Id="rId10" Type="http://schemas.openxmlformats.org/officeDocument/2006/relationships/image" Target="../media/image76.wmf"/><Relationship Id="rId4" Type="http://schemas.openxmlformats.org/officeDocument/2006/relationships/image" Target="../media/image73.wmf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78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80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8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17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6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31.bin"/><Relationship Id="rId18" Type="http://schemas.openxmlformats.org/officeDocument/2006/relationships/image" Target="../media/image34.wmf"/><Relationship Id="rId3" Type="http://schemas.openxmlformats.org/officeDocument/2006/relationships/oleObject" Target="../embeddings/oleObject26.bin"/><Relationship Id="rId21" Type="http://schemas.openxmlformats.org/officeDocument/2006/relationships/oleObject" Target="../embeddings/oleObject35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1.wmf"/><Relationship Id="rId1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3.wmf"/><Relationship Id="rId20" Type="http://schemas.openxmlformats.org/officeDocument/2006/relationships/image" Target="../media/image35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0.bin"/><Relationship Id="rId24" Type="http://schemas.openxmlformats.org/officeDocument/2006/relationships/image" Target="../media/image37.wmf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23" Type="http://schemas.openxmlformats.org/officeDocument/2006/relationships/oleObject" Target="../embeddings/oleObject36.bin"/><Relationship Id="rId10" Type="http://schemas.openxmlformats.org/officeDocument/2006/relationships/image" Target="../media/image30.wmf"/><Relationship Id="rId19" Type="http://schemas.openxmlformats.org/officeDocument/2006/relationships/oleObject" Target="../embeddings/oleObject34.bin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2.wmf"/><Relationship Id="rId22" Type="http://schemas.openxmlformats.org/officeDocument/2006/relationships/image" Target="../media/image3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7.1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Greatest Common Factor and Factoring by Grouping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3: Finding the GCF of a Polynomial (cont.)</a:t>
            </a:r>
          </a:p>
        </p:txBody>
      </p:sp>
      <p:sp>
        <p:nvSpPr>
          <p:cNvPr id="717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7170" name="Object 7"/>
          <p:cNvGraphicFramePr>
            <a:graphicFrameLocks noChangeAspect="1"/>
          </p:cNvGraphicFramePr>
          <p:nvPr/>
        </p:nvGraphicFramePr>
        <p:xfrm>
          <a:off x="533400" y="1260144"/>
          <a:ext cx="3670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3" imgW="3670200" imgH="380880" progId="Equation.DSMT4">
                  <p:embed/>
                </p:oleObj>
              </mc:Choice>
              <mc:Fallback>
                <p:oleObj name="Equation" r:id="rId3" imgW="3670200" imgH="3808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60144"/>
                        <a:ext cx="36703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088408" y="2438400"/>
          <a:ext cx="3162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5" imgW="3162240" imgH="380880" progId="Equation.DSMT4">
                  <p:embed/>
                </p:oleObj>
              </mc:Choice>
              <mc:Fallback>
                <p:oleObj name="Equation" r:id="rId5" imgW="31622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8408" y="2438400"/>
                        <a:ext cx="3162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4316104" y="2403144"/>
          <a:ext cx="3746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7" imgW="3746160" imgH="571320" progId="Equation.DSMT4">
                  <p:embed/>
                </p:oleObj>
              </mc:Choice>
              <mc:Fallback>
                <p:oleObj name="Equation" r:id="rId7" imgW="374616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6104" y="2403144"/>
                        <a:ext cx="3746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4: Factoring out a Common Binomial Factor</a:t>
            </a:r>
            <a:endParaRPr lang="en-US" sz="3200" i="1" smtClean="0">
              <a:solidFill>
                <a:schemeClr val="accent1"/>
              </a:solidFill>
            </a:endParaRPr>
          </a:p>
        </p:txBody>
      </p:sp>
      <p:sp>
        <p:nvSpPr>
          <p:cNvPr id="819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Factor each polynomial.</a:t>
            </a:r>
          </a:p>
          <a:p>
            <a:pPr marL="3175" indent="-3175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  <a:endParaRPr lang="en-US" i="0" dirty="0" smtClean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	</a:t>
            </a:r>
            <a:endParaRPr lang="en-US" i="0" dirty="0" smtClean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8194" name="Object 7"/>
          <p:cNvGraphicFramePr>
            <a:graphicFrameLocks noChangeAspect="1"/>
          </p:cNvGraphicFramePr>
          <p:nvPr/>
        </p:nvGraphicFramePr>
        <p:xfrm>
          <a:off x="533400" y="1787856"/>
          <a:ext cx="3683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3" imgW="3682800" imgH="482400" progId="Equation.DSMT4">
                  <p:embed/>
                </p:oleObj>
              </mc:Choice>
              <mc:Fallback>
                <p:oleObj name="Equation" r:id="rId3" imgW="3682800" imgH="482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87856"/>
                        <a:ext cx="3683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9"/>
          <p:cNvGraphicFramePr>
            <a:graphicFrameLocks noChangeAspect="1"/>
          </p:cNvGraphicFramePr>
          <p:nvPr/>
        </p:nvGraphicFramePr>
        <p:xfrm>
          <a:off x="533400" y="3299156"/>
          <a:ext cx="3365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5" imgW="3365280" imgH="469800" progId="Equation.DSMT4">
                  <p:embed/>
                </p:oleObj>
              </mc:Choice>
              <mc:Fallback>
                <p:oleObj name="Equation" r:id="rId5" imgW="3365280" imgH="469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99156"/>
                        <a:ext cx="33655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0" name="Rectangle 22"/>
          <p:cNvSpPr>
            <a:spLocks noChangeArrowheads="1"/>
          </p:cNvSpPr>
          <p:nvPr/>
        </p:nvSpPr>
        <p:spPr bwMode="auto">
          <a:xfrm>
            <a:off x="5029200" y="5105400"/>
            <a:ext cx="3505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Note:  1 is the understood coefficient of (2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– 3)</a:t>
            </a:r>
          </a:p>
        </p:txBody>
      </p:sp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2092656" y="2348552"/>
          <a:ext cx="3162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7" imgW="3162240" imgH="482400" progId="Equation.DSMT4">
                  <p:embed/>
                </p:oleObj>
              </mc:Choice>
              <mc:Fallback>
                <p:oleObj name="Equation" r:id="rId7" imgW="316224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2656" y="2348552"/>
                        <a:ext cx="3162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7"/>
          <p:cNvGraphicFramePr>
            <a:graphicFrameLocks noChangeAspect="1"/>
          </p:cNvGraphicFramePr>
          <p:nvPr/>
        </p:nvGraphicFramePr>
        <p:xfrm>
          <a:off x="5279408" y="2313296"/>
          <a:ext cx="2590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9" imgW="2590560" imgH="571320" progId="Equation.DSMT4">
                  <p:embed/>
                </p:oleObj>
              </mc:Choice>
              <mc:Fallback>
                <p:oleObj name="Equation" r:id="rId9" imgW="259056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9408" y="2313296"/>
                        <a:ext cx="2590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/>
          <p:cNvGraphicFramePr>
            <a:graphicFrameLocks noChangeAspect="1"/>
          </p:cNvGraphicFramePr>
          <p:nvPr/>
        </p:nvGraphicFramePr>
        <p:xfrm>
          <a:off x="2016456" y="3886200"/>
          <a:ext cx="2844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11" imgW="2844720" imgH="469800" progId="Equation.DSMT4">
                  <p:embed/>
                </p:oleObj>
              </mc:Choice>
              <mc:Fallback>
                <p:oleObj name="Equation" r:id="rId11" imgW="284472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6456" y="3886200"/>
                        <a:ext cx="2844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4890448" y="3886200"/>
          <a:ext cx="3416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13" imgW="3416040" imgH="469800" progId="Equation.DSMT4">
                  <p:embed/>
                </p:oleObj>
              </mc:Choice>
              <mc:Fallback>
                <p:oleObj name="Equation" r:id="rId13" imgW="341604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0448" y="3886200"/>
                        <a:ext cx="3416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4898408" y="4482152"/>
          <a:ext cx="245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15" imgW="2450880" imgH="469800" progId="Equation.DSMT4">
                  <p:embed/>
                </p:oleObj>
              </mc:Choice>
              <mc:Fallback>
                <p:oleObj name="Equation" r:id="rId15" imgW="245088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8408" y="4482152"/>
                        <a:ext cx="245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5: Factoring by Grouping</a:t>
            </a:r>
          </a:p>
        </p:txBody>
      </p:sp>
      <p:sp>
        <p:nvSpPr>
          <p:cNvPr id="922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6350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Factor each polynomial by grouping.</a:t>
            </a:r>
          </a:p>
          <a:p>
            <a:pPr marL="0" indent="6350">
              <a:lnSpc>
                <a:spcPct val="90000"/>
              </a:lnSpc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6350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  <a:endParaRPr lang="en-US" i="0" dirty="0" smtClean="0">
              <a:solidFill>
                <a:schemeClr val="tx1"/>
              </a:solidFill>
            </a:endParaRPr>
          </a:p>
          <a:p>
            <a:pPr marL="0" indent="6350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9218" name="Object 10"/>
          <p:cNvGraphicFramePr>
            <a:graphicFrameLocks noChangeAspect="1"/>
          </p:cNvGraphicFramePr>
          <p:nvPr/>
        </p:nvGraphicFramePr>
        <p:xfrm>
          <a:off x="557213" y="1787856"/>
          <a:ext cx="2844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3" imgW="2844720" imgH="355320" progId="Equation.DSMT4">
                  <p:embed/>
                </p:oleObj>
              </mc:Choice>
              <mc:Fallback>
                <p:oleObj name="Equation" r:id="rId3" imgW="2844720" imgH="35532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3" y="1787856"/>
                        <a:ext cx="2844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2" name="Rectangle 22"/>
          <p:cNvSpPr>
            <a:spLocks noChangeArrowheads="1"/>
          </p:cNvSpPr>
          <p:nvPr/>
        </p:nvSpPr>
        <p:spPr bwMode="auto">
          <a:xfrm>
            <a:off x="6172200" y="2702256"/>
            <a:ext cx="292608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Group terms that have a common monomial factor.</a:t>
            </a:r>
          </a:p>
        </p:txBody>
      </p:sp>
      <p:sp>
        <p:nvSpPr>
          <p:cNvPr id="9223" name="Rectangle 22"/>
          <p:cNvSpPr>
            <a:spLocks noChangeArrowheads="1"/>
          </p:cNvSpPr>
          <p:nvPr/>
        </p:nvSpPr>
        <p:spPr bwMode="auto">
          <a:xfrm>
            <a:off x="6172200" y="3886531"/>
            <a:ext cx="2514600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Using the distributive property.</a:t>
            </a:r>
          </a:p>
        </p:txBody>
      </p:sp>
      <p:sp>
        <p:nvSpPr>
          <p:cNvPr id="9224" name="Rectangle 22"/>
          <p:cNvSpPr>
            <a:spLocks noChangeArrowheads="1"/>
          </p:cNvSpPr>
          <p:nvPr/>
        </p:nvSpPr>
        <p:spPr bwMode="auto">
          <a:xfrm>
            <a:off x="6172200" y="5042231"/>
            <a:ext cx="2743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dirty="0">
                <a:solidFill>
                  <a:srgbClr val="008080"/>
                </a:solidFill>
              </a:rPr>
              <a:t>Note:</a:t>
            </a:r>
            <a:r>
              <a:rPr lang="en-US" sz="2000" b="1" i="1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 + 5 is a common binomial factor.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644856" y="2895600"/>
          <a:ext cx="2336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5" imgW="2336760" imgH="355320" progId="Equation.DSMT4">
                  <p:embed/>
                </p:oleObj>
              </mc:Choice>
              <mc:Fallback>
                <p:oleObj name="Equation" r:id="rId5" imgW="233676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856" y="2895600"/>
                        <a:ext cx="2336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2999096" y="2819400"/>
          <a:ext cx="3086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7" imgW="3085920" imgH="469800" progId="Equation.DSMT4">
                  <p:embed/>
                </p:oleObj>
              </mc:Choice>
              <mc:Fallback>
                <p:oleObj name="Equation" r:id="rId7" imgW="30859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9096" y="2819400"/>
                        <a:ext cx="3086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3012744" y="3935104"/>
          <a:ext cx="2806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9" imgW="2806560" imgH="469800" progId="Equation.DSMT4">
                  <p:embed/>
                </p:oleObj>
              </mc:Choice>
              <mc:Fallback>
                <p:oleObj name="Equation" r:id="rId9" imgW="28065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2744" y="3935104"/>
                        <a:ext cx="2806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7"/>
          <p:cNvGraphicFramePr>
            <a:graphicFrameLocks noChangeAspect="1"/>
          </p:cNvGraphicFramePr>
          <p:nvPr/>
        </p:nvGraphicFramePr>
        <p:xfrm>
          <a:off x="3007056" y="5037160"/>
          <a:ext cx="212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11" imgW="2120760" imgH="469800" progId="Equation.DSMT4">
                  <p:embed/>
                </p:oleObj>
              </mc:Choice>
              <mc:Fallback>
                <p:oleObj name="Equation" r:id="rId11" imgW="21207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7056" y="5037160"/>
                        <a:ext cx="2120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9223" grpId="0"/>
      <p:bldP spid="92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5: Factoring by Grouping (cont.)</a:t>
            </a:r>
          </a:p>
        </p:txBody>
      </p:sp>
      <p:sp>
        <p:nvSpPr>
          <p:cNvPr id="11274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  <a:defRPr/>
            </a:pPr>
            <a:endParaRPr lang="en-US" b="1" i="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>
              <a:buFont typeface="Courier New" pitchFamily="49" charset="0"/>
              <a:buNone/>
              <a:defRPr/>
            </a:pPr>
            <a:endParaRPr lang="en-US" b="1" i="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defRPr/>
            </a:pPr>
            <a:r>
              <a:rPr lang="en-US" i="0" dirty="0" smtClean="0">
                <a:solidFill>
                  <a:schemeClr val="tx1"/>
                </a:solidFill>
              </a:rPr>
              <a:t>This does not work because                                  However, these two expressions are </a:t>
            </a:r>
            <a:r>
              <a:rPr lang="en-US" b="1" i="0" dirty="0" smtClean="0">
                <a:solidFill>
                  <a:schemeClr val="tx1"/>
                </a:solidFill>
              </a:rPr>
              <a:t>opposites.  </a:t>
            </a:r>
            <a:r>
              <a:rPr lang="en-US" i="0" dirty="0" smtClean="0">
                <a:solidFill>
                  <a:schemeClr val="tx1"/>
                </a:solidFill>
              </a:rPr>
              <a:t>Thus we can find a common factor by factoring −5 instead of +5 from the last two terms. </a:t>
            </a:r>
          </a:p>
        </p:txBody>
      </p:sp>
      <p:graphicFrame>
        <p:nvGraphicFramePr>
          <p:cNvPr id="10242" name="Object 13"/>
          <p:cNvGraphicFramePr>
            <a:graphicFrameLocks noChangeAspect="1"/>
          </p:cNvGraphicFramePr>
          <p:nvPr/>
        </p:nvGraphicFramePr>
        <p:xfrm>
          <a:off x="550863" y="1281752"/>
          <a:ext cx="284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3" imgW="2844720" imgH="444240" progId="Equation.DSMT4">
                  <p:embed/>
                </p:oleObj>
              </mc:Choice>
              <mc:Fallback>
                <p:oleObj name="Equation" r:id="rId3" imgW="2844720" imgH="4442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3" y="1281752"/>
                        <a:ext cx="2844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15"/>
          <p:cNvGraphicFramePr>
            <a:graphicFrameLocks noChangeAspect="1"/>
          </p:cNvGraphicFramePr>
          <p:nvPr/>
        </p:nvGraphicFramePr>
        <p:xfrm>
          <a:off x="4600575" y="3351544"/>
          <a:ext cx="2527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5" imgW="2527200" imgH="469800" progId="Equation.DSMT4">
                  <p:embed/>
                </p:oleObj>
              </mc:Choice>
              <mc:Fallback>
                <p:oleObj name="Equation" r:id="rId5" imgW="2527200" imgH="4698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575" y="3351544"/>
                        <a:ext cx="25273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2008496" y="1828800"/>
          <a:ext cx="2336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7" imgW="2336760" imgH="444240" progId="Equation.DSMT4">
                  <p:embed/>
                </p:oleObj>
              </mc:Choice>
              <mc:Fallback>
                <p:oleObj name="Equation" r:id="rId7" imgW="233676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8496" y="1828800"/>
                        <a:ext cx="2336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4384344" y="1793544"/>
          <a:ext cx="3289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9" imgW="3288960" imgH="571320" progId="Equation.DSMT4">
                  <p:embed/>
                </p:oleObj>
              </mc:Choice>
              <mc:Fallback>
                <p:oleObj name="Equation" r:id="rId9" imgW="328896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4344" y="1793544"/>
                        <a:ext cx="3289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4384344" y="2438400"/>
          <a:ext cx="3060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11" imgW="3060360" imgH="469800" progId="Equation.DSMT4">
                  <p:embed/>
                </p:oleObj>
              </mc:Choice>
              <mc:Fallback>
                <p:oleObj name="Equation" r:id="rId11" imgW="30603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4344" y="2438400"/>
                        <a:ext cx="3060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5: Factoring by Grouping (cont.)</a:t>
            </a:r>
            <a:endParaRPr lang="en-US" sz="3200" smtClean="0"/>
          </a:p>
        </p:txBody>
      </p:sp>
      <p:sp>
        <p:nvSpPr>
          <p:cNvPr id="122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None/>
              <a:defRPr/>
            </a:pPr>
            <a:endParaRPr lang="en-US" b="1" i="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b="1" i="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b="1" i="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b="1" i="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defRPr/>
            </a:pPr>
            <a:r>
              <a:rPr lang="en-US" b="1" i="0" dirty="0" smtClean="0">
                <a:solidFill>
                  <a:schemeClr val="tx1"/>
                </a:solidFill>
              </a:rPr>
              <a:t>Solution: 				</a:t>
            </a:r>
          </a:p>
          <a:p>
            <a:pPr marL="0" indent="1588">
              <a:buFont typeface="Courier New" pitchFamily="49" charset="0"/>
              <a:buNone/>
              <a:defRPr/>
            </a:pPr>
            <a:r>
              <a:rPr lang="en-US" b="1" i="0" dirty="0" smtClean="0">
                <a:solidFill>
                  <a:schemeClr val="tx1"/>
                </a:solidFill>
              </a:rPr>
              <a:t>	      </a:t>
            </a:r>
            <a:r>
              <a:rPr lang="en-US" i="0" dirty="0" smtClean="0">
                <a:solidFill>
                  <a:schemeClr val="tx1"/>
                </a:solidFill>
              </a:rPr>
              <a:t>But                       and there is no common 	      factor.  So                              is </a:t>
            </a:r>
            <a:r>
              <a:rPr lang="en-US" b="1" i="0" dirty="0" smtClean="0">
                <a:solidFill>
                  <a:srgbClr val="FF0000"/>
                </a:solidFill>
              </a:rPr>
              <a:t>not factorable</a:t>
            </a:r>
            <a:r>
              <a:rPr lang="en-US" b="1" i="0" dirty="0" smtClean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11273" name="Rectangle 22"/>
          <p:cNvSpPr>
            <a:spLocks noChangeArrowheads="1"/>
          </p:cNvSpPr>
          <p:nvPr/>
        </p:nvSpPr>
        <p:spPr bwMode="auto">
          <a:xfrm>
            <a:off x="6705600" y="2599046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Success!</a:t>
            </a:r>
          </a:p>
        </p:txBody>
      </p:sp>
      <p:graphicFrame>
        <p:nvGraphicFramePr>
          <p:cNvPr id="11267" name="Object 9"/>
          <p:cNvGraphicFramePr>
            <a:graphicFrameLocks noChangeAspect="1"/>
          </p:cNvGraphicFramePr>
          <p:nvPr/>
        </p:nvGraphicFramePr>
        <p:xfrm>
          <a:off x="533400" y="3303896"/>
          <a:ext cx="2832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Equation" r:id="rId3" imgW="2831760" imgH="444240" progId="Equation.DSMT4">
                  <p:embed/>
                </p:oleObj>
              </mc:Choice>
              <mc:Fallback>
                <p:oleObj name="Equation" r:id="rId3" imgW="2831760" imgH="4442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303896"/>
                        <a:ext cx="28321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11"/>
          <p:cNvGraphicFramePr>
            <a:graphicFrameLocks noChangeAspect="1"/>
          </p:cNvGraphicFramePr>
          <p:nvPr/>
        </p:nvGraphicFramePr>
        <p:xfrm>
          <a:off x="2520950" y="4481821"/>
          <a:ext cx="1727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Equation" r:id="rId5" imgW="1726920" imgH="330120" progId="Equation.DSMT4">
                  <p:embed/>
                </p:oleObj>
              </mc:Choice>
              <mc:Fallback>
                <p:oleObj name="Equation" r:id="rId5" imgW="1726920" imgH="3301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0950" y="4481821"/>
                        <a:ext cx="1727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12"/>
          <p:cNvGraphicFramePr>
            <a:graphicFrameLocks noChangeAspect="1"/>
          </p:cNvGraphicFramePr>
          <p:nvPr/>
        </p:nvGraphicFramePr>
        <p:xfrm>
          <a:off x="3396942" y="4817732"/>
          <a:ext cx="2349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Equation" r:id="rId7" imgW="2349360" imgH="444240" progId="Equation.DSMT4">
                  <p:embed/>
                </p:oleObj>
              </mc:Choice>
              <mc:Fallback>
                <p:oleObj name="Equation" r:id="rId7" imgW="2349360" imgH="4442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6942" y="4817732"/>
                        <a:ext cx="2349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7"/>
          <p:cNvGraphicFramePr>
            <a:graphicFrameLocks noChangeAspect="1"/>
          </p:cNvGraphicFramePr>
          <p:nvPr/>
        </p:nvGraphicFramePr>
        <p:xfrm>
          <a:off x="1017896" y="1357952"/>
          <a:ext cx="2336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Equation" r:id="rId9" imgW="2336760" imgH="444240" progId="Equation.DSMT4">
                  <p:embed/>
                </p:oleObj>
              </mc:Choice>
              <mc:Fallback>
                <p:oleObj name="Equation" r:id="rId9" imgW="233676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7896" y="1357952"/>
                        <a:ext cx="2336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3401704" y="1309048"/>
          <a:ext cx="3289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name="Equation" r:id="rId11" imgW="3288960" imgH="571320" progId="Equation.DSMT4">
                  <p:embed/>
                </p:oleObj>
              </mc:Choice>
              <mc:Fallback>
                <p:oleObj name="Equation" r:id="rId11" imgW="3288960" imgH="571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1704" y="1309048"/>
                        <a:ext cx="3289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9"/>
          <p:cNvGraphicFramePr>
            <a:graphicFrameLocks noChangeAspect="1"/>
          </p:cNvGraphicFramePr>
          <p:nvPr/>
        </p:nvGraphicFramePr>
        <p:xfrm>
          <a:off x="3401704" y="1981200"/>
          <a:ext cx="2844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1" name="Equation" r:id="rId13" imgW="2844720" imgH="469800" progId="Equation.DSMT4">
                  <p:embed/>
                </p:oleObj>
              </mc:Choice>
              <mc:Fallback>
                <p:oleObj name="Equation" r:id="rId13" imgW="284472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1704" y="1981200"/>
                        <a:ext cx="2844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3416300" y="2563504"/>
          <a:ext cx="2146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2" name="Equation" r:id="rId15" imgW="2145960" imgH="469800" progId="Equation.DSMT4">
                  <p:embed/>
                </p:oleObj>
              </mc:Choice>
              <mc:Fallback>
                <p:oleObj name="Equation" r:id="rId15" imgW="214596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2563504"/>
                        <a:ext cx="2146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1994848" y="3886200"/>
          <a:ext cx="2324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3" name="Equation" r:id="rId17" imgW="2323800" imgH="444240" progId="Equation.DSMT4">
                  <p:embed/>
                </p:oleObj>
              </mc:Choice>
              <mc:Fallback>
                <p:oleObj name="Equation" r:id="rId17" imgW="232380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4848" y="3886200"/>
                        <a:ext cx="2324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4357048" y="3886200"/>
          <a:ext cx="2844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4" name="Equation" r:id="rId19" imgW="2844720" imgH="469800" progId="Equation.DSMT4">
                  <p:embed/>
                </p:oleObj>
              </mc:Choice>
              <mc:Fallback>
                <p:oleObj name="Equation" r:id="rId19" imgW="284472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048" y="3886200"/>
                        <a:ext cx="2844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5: Factoring by Grouping (cont.)</a:t>
            </a:r>
            <a:endParaRPr lang="en-US" sz="3200" smtClean="0"/>
          </a:p>
        </p:txBody>
      </p:sp>
      <p:sp>
        <p:nvSpPr>
          <p:cNvPr id="1331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None/>
              <a:defRPr/>
            </a:pPr>
            <a:endParaRPr lang="en-US" b="1" i="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</a:p>
          <a:p>
            <a:pPr marL="0" indent="1588">
              <a:buFont typeface="Courier New" pitchFamily="49" charset="0"/>
              <a:buNone/>
              <a:defRPr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defRPr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defRPr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defRPr/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  <a:r>
              <a:rPr lang="en-US" i="0" dirty="0" smtClean="0">
                <a:solidFill>
                  <a:schemeClr val="tx1"/>
                </a:solidFill>
              </a:rPr>
              <a:t> In the expression                                          there is no common factor in the first two terms. However, the first and third terms have a common factor so we rearrange the terms as follows: </a:t>
            </a:r>
            <a:r>
              <a:rPr lang="en-US" b="1" i="0" dirty="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2296" name="Rectangle 22"/>
          <p:cNvSpPr>
            <a:spLocks noChangeArrowheads="1"/>
          </p:cNvSpPr>
          <p:nvPr/>
        </p:nvSpPr>
        <p:spPr bwMode="auto">
          <a:xfrm>
            <a:off x="6553200" y="1869744"/>
            <a:ext cx="256032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dirty="0">
                <a:solidFill>
                  <a:srgbClr val="008080"/>
                </a:solidFill>
              </a:rPr>
              <a:t>Note:</a:t>
            </a:r>
            <a:r>
              <a:rPr lang="en-US" sz="2000" dirty="0">
                <a:solidFill>
                  <a:srgbClr val="008080"/>
                </a:solidFill>
              </a:rPr>
              <a:t> 1 is the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understood coefficient</a:t>
            </a:r>
          </a:p>
          <a:p>
            <a:r>
              <a:rPr lang="en-US" sz="2000" dirty="0">
                <a:solidFill>
                  <a:srgbClr val="008080"/>
                </a:solidFill>
              </a:rPr>
              <a:t>of (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 + 5).</a:t>
            </a:r>
          </a:p>
        </p:txBody>
      </p:sp>
      <p:graphicFrame>
        <p:nvGraphicFramePr>
          <p:cNvPr id="12290" name="Object 7"/>
          <p:cNvGraphicFramePr>
            <a:graphicFrameLocks noChangeAspect="1"/>
          </p:cNvGraphicFramePr>
          <p:nvPr/>
        </p:nvGraphicFramePr>
        <p:xfrm>
          <a:off x="561975" y="1336344"/>
          <a:ext cx="2527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3" imgW="2527200" imgH="368280" progId="Equation.DSMT4">
                  <p:embed/>
                </p:oleObj>
              </mc:Choice>
              <mc:Fallback>
                <p:oleObj name="Equation" r:id="rId3" imgW="2527200" imgH="3682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" y="1336344"/>
                        <a:ext cx="25273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10"/>
          <p:cNvGraphicFramePr>
            <a:graphicFrameLocks noChangeAspect="1"/>
          </p:cNvGraphicFramePr>
          <p:nvPr/>
        </p:nvGraphicFramePr>
        <p:xfrm>
          <a:off x="571500" y="3241344"/>
          <a:ext cx="3695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5" imgW="3695400" imgH="355320" progId="Equation.DSMT4">
                  <p:embed/>
                </p:oleObj>
              </mc:Choice>
              <mc:Fallback>
                <p:oleObj name="Equation" r:id="rId5" imgW="3695400" imgH="35532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3241344"/>
                        <a:ext cx="36957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11"/>
          <p:cNvGraphicFramePr>
            <a:graphicFrameLocks noChangeAspect="1"/>
          </p:cNvGraphicFramePr>
          <p:nvPr/>
        </p:nvGraphicFramePr>
        <p:xfrm>
          <a:off x="4478338" y="3998582"/>
          <a:ext cx="3200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7" imgW="3200400" imgH="355320" progId="Equation.DSMT4">
                  <p:embed/>
                </p:oleObj>
              </mc:Choice>
              <mc:Fallback>
                <p:oleObj name="Equation" r:id="rId7" imgW="3200400" imgH="3553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8338" y="3998582"/>
                        <a:ext cx="32004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1892300" y="1905000"/>
          <a:ext cx="2032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Equation" r:id="rId9" imgW="2031840" imgH="355320" progId="Equation.DSMT4">
                  <p:embed/>
                </p:oleObj>
              </mc:Choice>
              <mc:Fallback>
                <p:oleObj name="Equation" r:id="rId9" imgW="203184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905000"/>
                        <a:ext cx="2032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3970338" y="1855788"/>
          <a:ext cx="265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Equation" r:id="rId11" imgW="2654280" imgH="469800" progId="Equation.DSMT4">
                  <p:embed/>
                </p:oleObj>
              </mc:Choice>
              <mc:Fallback>
                <p:oleObj name="Equation" r:id="rId11" imgW="265428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0338" y="1855788"/>
                        <a:ext cx="265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8"/>
          <p:cNvGraphicFramePr>
            <a:graphicFrameLocks noChangeAspect="1"/>
          </p:cNvGraphicFramePr>
          <p:nvPr/>
        </p:nvGraphicFramePr>
        <p:xfrm>
          <a:off x="3970338" y="2430463"/>
          <a:ext cx="2133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13" imgW="2133360" imgH="469800" progId="Equation.DSMT4">
                  <p:embed/>
                </p:oleObj>
              </mc:Choice>
              <mc:Fallback>
                <p:oleObj name="Equation" r:id="rId13" imgW="21333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0338" y="2430463"/>
                        <a:ext cx="2133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5: Factoring by Grouping (cont.)</a:t>
            </a:r>
            <a:endParaRPr lang="en-US" sz="3200" smtClean="0"/>
          </a:p>
        </p:txBody>
      </p:sp>
      <p:sp>
        <p:nvSpPr>
          <p:cNvPr id="1331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1588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Now we see that </a:t>
            </a:r>
            <a:r>
              <a:rPr lang="en-US" dirty="0" smtClean="0">
                <a:solidFill>
                  <a:schemeClr val="tx1"/>
                </a:solidFill>
              </a:rPr>
              <a:t>5</a:t>
            </a:r>
            <a:r>
              <a:rPr lang="en-US" i="1" dirty="0" smtClean="0">
                <a:solidFill>
                  <a:schemeClr val="tx1"/>
                </a:solidFill>
              </a:rPr>
              <a:t>x</a:t>
            </a:r>
            <a:r>
              <a:rPr lang="en-US" i="0" dirty="0" smtClean="0">
                <a:solidFill>
                  <a:schemeClr val="tx1"/>
                </a:solidFill>
              </a:rPr>
              <a:t> − 3</a:t>
            </a:r>
            <a:r>
              <a:rPr lang="en-US" i="1" dirty="0" smtClean="0">
                <a:solidFill>
                  <a:schemeClr val="tx1"/>
                </a:solidFill>
              </a:rPr>
              <a:t>v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and 3</a:t>
            </a:r>
            <a:r>
              <a:rPr lang="en-US" i="1" dirty="0" smtClean="0">
                <a:solidFill>
                  <a:schemeClr val="tx1"/>
                </a:solidFill>
              </a:rPr>
              <a:t>v</a:t>
            </a:r>
            <a:r>
              <a:rPr lang="en-US" i="0" dirty="0" smtClean="0">
                <a:solidFill>
                  <a:schemeClr val="tx1"/>
                </a:solidFill>
              </a:rPr>
              <a:t> − 5</a:t>
            </a:r>
            <a:r>
              <a:rPr lang="en-US" i="1" dirty="0" smtClean="0">
                <a:solidFill>
                  <a:schemeClr val="tx1"/>
                </a:solidFill>
              </a:rPr>
              <a:t>x</a:t>
            </a:r>
            <a:r>
              <a:rPr lang="en-US" i="0" dirty="0" smtClean="0">
                <a:solidFill>
                  <a:schemeClr val="tx1"/>
                </a:solidFill>
              </a:rPr>
              <a:t> are opposites and we factor out −2</a:t>
            </a:r>
            <a:r>
              <a:rPr lang="en-US" i="1" dirty="0" smtClean="0">
                <a:solidFill>
                  <a:schemeClr val="tx1"/>
                </a:solidFill>
              </a:rPr>
              <a:t>u</a:t>
            </a:r>
            <a:r>
              <a:rPr lang="en-US" i="0" dirty="0" smtClean="0">
                <a:solidFill>
                  <a:schemeClr val="tx1"/>
                </a:solidFill>
              </a:rPr>
              <a:t> from the last two terms. The result is as follows: </a:t>
            </a:r>
          </a:p>
        </p:txBody>
      </p:sp>
      <p:sp>
        <p:nvSpPr>
          <p:cNvPr id="13318" name="Rectangle 22"/>
          <p:cNvSpPr>
            <a:spLocks noChangeArrowheads="1"/>
          </p:cNvSpPr>
          <p:nvPr/>
        </p:nvSpPr>
        <p:spPr bwMode="auto">
          <a:xfrm>
            <a:off x="6248400" y="5334000"/>
            <a:ext cx="2590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5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– 3</a:t>
            </a:r>
            <a:r>
              <a:rPr lang="en-US" sz="2000" i="1" dirty="0">
                <a:solidFill>
                  <a:srgbClr val="008080"/>
                </a:solidFill>
              </a:rPr>
              <a:t>v </a:t>
            </a:r>
            <a:r>
              <a:rPr lang="en-US" sz="2000" dirty="0">
                <a:solidFill>
                  <a:srgbClr val="008080"/>
                </a:solidFill>
              </a:rPr>
              <a:t>= –3</a:t>
            </a:r>
            <a:r>
              <a:rPr lang="en-US" sz="2000" i="1" dirty="0">
                <a:solidFill>
                  <a:srgbClr val="008080"/>
                </a:solidFill>
              </a:rPr>
              <a:t>v</a:t>
            </a:r>
            <a:r>
              <a:rPr lang="en-US" sz="2000" dirty="0">
                <a:solidFill>
                  <a:srgbClr val="008080"/>
                </a:solidFill>
              </a:rPr>
              <a:t> + 5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178256" y="1371600"/>
          <a:ext cx="3175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3" imgW="3174840" imgH="355320" progId="Equation.DSMT4">
                  <p:embed/>
                </p:oleObj>
              </mc:Choice>
              <mc:Fallback>
                <p:oleObj name="Equation" r:id="rId3" imgW="317484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8256" y="1371600"/>
                        <a:ext cx="3175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4384344" y="1371600"/>
          <a:ext cx="3454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5" imgW="3454200" imgH="355320" progId="Equation.DSMT4">
                  <p:embed/>
                </p:oleObj>
              </mc:Choice>
              <mc:Fallback>
                <p:oleObj name="Equation" r:id="rId5" imgW="345420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4344" y="1371600"/>
                        <a:ext cx="3454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4384344" y="1897040"/>
          <a:ext cx="349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7" imgW="3492360" imgH="380880" progId="Equation.DSMT4">
                  <p:embed/>
                </p:oleObj>
              </mc:Choice>
              <mc:Fallback>
                <p:oleObj name="Equation" r:id="rId7" imgW="34923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4344" y="1897040"/>
                        <a:ext cx="349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636896" y="3878240"/>
          <a:ext cx="3187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9" imgW="3187440" imgH="355320" progId="Equation.DSMT4">
                  <p:embed/>
                </p:oleObj>
              </mc:Choice>
              <mc:Fallback>
                <p:oleObj name="Equation" r:id="rId9" imgW="318744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896" y="3878240"/>
                        <a:ext cx="3187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3886200" y="3864592"/>
          <a:ext cx="3454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11" imgW="3454200" imgH="355320" progId="Equation.DSMT4">
                  <p:embed/>
                </p:oleObj>
              </mc:Choice>
              <mc:Fallback>
                <p:oleObj name="Equation" r:id="rId11" imgW="3454200" imgH="355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864592"/>
                        <a:ext cx="3454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3857956" y="4343400"/>
          <a:ext cx="387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13" imgW="3873240" imgH="469800" progId="Equation.DSMT4">
                  <p:embed/>
                </p:oleObj>
              </mc:Choice>
              <mc:Fallback>
                <p:oleObj name="Equation" r:id="rId13" imgW="387324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956" y="4343400"/>
                        <a:ext cx="387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3872552" y="4925704"/>
          <a:ext cx="2628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Equation" r:id="rId15" imgW="2628720" imgH="469800" progId="Equation.DSMT4">
                  <p:embed/>
                </p:oleObj>
              </mc:Choice>
              <mc:Fallback>
                <p:oleObj name="Equation" r:id="rId15" imgW="262872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2552" y="4925704"/>
                        <a:ext cx="2628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14340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sz="2400" dirty="0" smtClean="0"/>
          </a:p>
          <a:p>
            <a:pPr>
              <a:buFont typeface="Courier New" pitchFamily="49" charset="0"/>
              <a:buNone/>
            </a:pPr>
            <a:endParaRPr lang="en-US" sz="2400" dirty="0" smtClean="0"/>
          </a:p>
        </p:txBody>
      </p:sp>
      <p:sp>
        <p:nvSpPr>
          <p:cNvPr id="14341" name="Rectangle 4"/>
          <p:cNvSpPr>
            <a:spLocks/>
          </p:cNvSpPr>
          <p:nvPr/>
        </p:nvSpPr>
        <p:spPr bwMode="auto">
          <a:xfrm>
            <a:off x="457200" y="1280160"/>
            <a:ext cx="8229600" cy="2987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Factor each expression.</a:t>
            </a:r>
          </a:p>
        </p:txBody>
      </p:sp>
      <p:graphicFrame>
        <p:nvGraphicFramePr>
          <p:cNvPr id="14338" name="Object 5"/>
          <p:cNvGraphicFramePr>
            <a:graphicFrameLocks noChangeAspect="1"/>
          </p:cNvGraphicFramePr>
          <p:nvPr/>
        </p:nvGraphicFramePr>
        <p:xfrm>
          <a:off x="548640" y="1945944"/>
          <a:ext cx="7264400" cy="214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Equation" r:id="rId3" imgW="7264080" imgH="2145960" progId="Equation.DSMT4">
                  <p:embed/>
                </p:oleObj>
              </mc:Choice>
              <mc:Fallback>
                <p:oleObj name="Equation" r:id="rId3" imgW="7264080" imgH="21459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945944"/>
                        <a:ext cx="7264400" cy="214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15362" name="Object 4"/>
          <p:cNvGraphicFramePr>
            <a:graphicFrameLocks noChangeAspect="1"/>
          </p:cNvGraphicFramePr>
          <p:nvPr/>
        </p:nvGraphicFramePr>
        <p:xfrm>
          <a:off x="571500" y="1295400"/>
          <a:ext cx="6972300" cy="240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Equation" r:id="rId3" imgW="6972120" imgH="2400120" progId="Equation.DSMT4">
                  <p:embed/>
                </p:oleObj>
              </mc:Choice>
              <mc:Fallback>
                <p:oleObj name="Equation" r:id="rId3" imgW="6972120" imgH="24001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1295400"/>
                        <a:ext cx="6972300" cy="2400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Find the greatest common factor of a set of terms.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Factor polynomials by finding the greatest common monomial factor.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Factor polynomials by grouping.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Greatest Common Factor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6350">
              <a:buFont typeface="Courier New" pitchFamily="49" charset="0"/>
              <a:buNone/>
              <a:tabLst>
                <a:tab pos="457200" algn="l"/>
              </a:tabLst>
            </a:pPr>
            <a:endParaRPr lang="en-US" i="0" smtClean="0">
              <a:solidFill>
                <a:schemeClr val="tx1"/>
              </a:solidFill>
            </a:endParaRPr>
          </a:p>
          <a:p>
            <a:pPr marL="0" indent="6350">
              <a:buFont typeface="Courier New" pitchFamily="49" charset="0"/>
              <a:buNone/>
              <a:tabLst>
                <a:tab pos="457200" algn="l"/>
              </a:tabLst>
            </a:pPr>
            <a:endParaRPr lang="en-US" i="0" smtClean="0">
              <a:solidFill>
                <a:schemeClr val="tx1"/>
              </a:solidFill>
            </a:endParaRPr>
          </a:p>
        </p:txBody>
      </p:sp>
      <p:sp>
        <p:nvSpPr>
          <p:cNvPr id="6" name="Rectangle 43"/>
          <p:cNvSpPr>
            <a:spLocks/>
          </p:cNvSpPr>
          <p:nvPr/>
        </p:nvSpPr>
        <p:spPr bwMode="auto">
          <a:xfrm>
            <a:off x="457200" y="1280160"/>
            <a:ext cx="8229600" cy="458946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813" indent="-23813" algn="ctr" eaLnBrk="0" hangingPunct="0">
              <a:lnSpc>
                <a:spcPct val="90000"/>
              </a:lnSpc>
              <a:buFont typeface="Courier New" pitchFamily="49" charset="0"/>
              <a:buNone/>
              <a:defRPr/>
            </a:pPr>
            <a:r>
              <a:rPr lang="en-US" sz="2800" b="1" dirty="0">
                <a:solidFill>
                  <a:srgbClr val="000000"/>
                </a:solidFill>
              </a:rPr>
              <a:t>Procedure for Finding the GCF of a Set of Terms</a:t>
            </a:r>
          </a:p>
          <a:p>
            <a:pPr>
              <a:spcBef>
                <a:spcPts val="1200"/>
              </a:spcBef>
              <a:tabLst>
                <a:tab pos="46355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</a:rPr>
              <a:t>1.</a:t>
            </a:r>
            <a:r>
              <a:rPr lang="en-US" sz="2800" dirty="0">
                <a:solidFill>
                  <a:srgbClr val="000000"/>
                </a:solidFill>
              </a:rPr>
              <a:t>	Find the prime factorization of all integers and 	integer coefficients.</a:t>
            </a:r>
          </a:p>
          <a:p>
            <a:pPr>
              <a:tabLst>
                <a:tab pos="46355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</a:rPr>
              <a:t>2.</a:t>
            </a:r>
            <a:r>
              <a:rPr lang="en-US" sz="2800" dirty="0">
                <a:solidFill>
                  <a:srgbClr val="000000"/>
                </a:solidFill>
              </a:rPr>
              <a:t>	List all factors common to all terms, including 	variables.</a:t>
            </a:r>
          </a:p>
          <a:p>
            <a:pPr>
              <a:tabLst>
                <a:tab pos="46355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</a:rPr>
              <a:t>3.</a:t>
            </a:r>
            <a:r>
              <a:rPr lang="en-US" sz="2800" dirty="0">
                <a:solidFill>
                  <a:srgbClr val="000000"/>
                </a:solidFill>
              </a:rPr>
              <a:t>	Choose the greatest power of each factor common 	to all terms.</a:t>
            </a:r>
          </a:p>
          <a:p>
            <a:pPr>
              <a:tabLst>
                <a:tab pos="46355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</a:rPr>
              <a:t>4.</a:t>
            </a:r>
            <a:r>
              <a:rPr lang="en-US" sz="2800" dirty="0">
                <a:solidFill>
                  <a:srgbClr val="000000"/>
                </a:solidFill>
              </a:rPr>
              <a:t>	Multiply these powers to find the GCF. </a:t>
            </a:r>
          </a:p>
          <a:p>
            <a:pPr>
              <a:tabLst>
                <a:tab pos="463550" algn="l"/>
              </a:tabLst>
              <a:defRPr/>
            </a:pPr>
            <a:r>
              <a:rPr lang="en-US" sz="2800" dirty="0">
                <a:solidFill>
                  <a:srgbClr val="000000"/>
                </a:solidFill>
              </a:rPr>
              <a:t>	(</a:t>
            </a:r>
            <a:r>
              <a:rPr lang="en-US" sz="2800" b="1" dirty="0">
                <a:solidFill>
                  <a:srgbClr val="000000"/>
                </a:solidFill>
              </a:rPr>
              <a:t>Note: </a:t>
            </a:r>
            <a:r>
              <a:rPr lang="en-US" sz="2800" dirty="0">
                <a:solidFill>
                  <a:srgbClr val="000000"/>
                </a:solidFill>
              </a:rPr>
              <a:t>If there is no common prime factor or 	variable, then the GCF is 1.)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1: Finding the GCF</a:t>
            </a:r>
            <a:endParaRPr lang="en-US" sz="3200" i="1" smtClean="0">
              <a:solidFill>
                <a:schemeClr val="accent1"/>
              </a:solidFill>
            </a:endParaRPr>
          </a:p>
        </p:txBody>
      </p:sp>
      <p:sp>
        <p:nvSpPr>
          <p:cNvPr id="205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1588" indent="-1588"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i="0" dirty="0" smtClean="0">
                <a:solidFill>
                  <a:schemeClr val="tx1"/>
                </a:solidFill>
              </a:rPr>
              <a:t>Find the GCF for each of the following sets of algebraic terms.</a:t>
            </a:r>
          </a:p>
          <a:p>
            <a:pPr>
              <a:buFont typeface="Courier New" pitchFamily="49" charset="0"/>
              <a:buNone/>
              <a:defRPr/>
            </a:pPr>
            <a:r>
              <a:rPr lang="en-US" b="1" i="0" dirty="0" smtClean="0">
                <a:solidFill>
                  <a:schemeClr val="tx1"/>
                </a:solidFill>
              </a:rPr>
              <a:t>a.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30, 45, 75 </a:t>
            </a:r>
          </a:p>
          <a:p>
            <a:pPr>
              <a:buFont typeface="Courier New" pitchFamily="49" charset="0"/>
              <a:buNone/>
              <a:defRPr/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  <a:r>
              <a:rPr lang="en-US" i="0" dirty="0" smtClean="0">
                <a:solidFill>
                  <a:schemeClr val="tx1"/>
                </a:solidFill>
              </a:rPr>
              <a:t> Find the prime factorization of each number:</a:t>
            </a:r>
          </a:p>
          <a:p>
            <a:pPr>
              <a:buFont typeface="Courier New" pitchFamily="49" charset="0"/>
              <a:buNone/>
              <a:defRPr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defRPr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defRPr/>
            </a:pPr>
            <a:r>
              <a:rPr lang="en-US" i="0" dirty="0" smtClean="0">
                <a:solidFill>
                  <a:schemeClr val="tx1"/>
                </a:solidFill>
              </a:rPr>
              <a:t>The common factors are 3 and 5 and the greatest power of each common to all numbers is 1.</a:t>
            </a:r>
          </a:p>
        </p:txBody>
      </p:sp>
      <p:graphicFrame>
        <p:nvGraphicFramePr>
          <p:cNvPr id="1026" name="Object 6"/>
          <p:cNvGraphicFramePr>
            <a:graphicFrameLocks noChangeAspect="1"/>
          </p:cNvGraphicFramePr>
          <p:nvPr/>
        </p:nvGraphicFramePr>
        <p:xfrm>
          <a:off x="1752600" y="3520744"/>
          <a:ext cx="571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5715000" imgH="469800" progId="Equation.DSMT4">
                  <p:embed/>
                </p:oleObj>
              </mc:Choice>
              <mc:Fallback>
                <p:oleObj name="Equation" r:id="rId3" imgW="5715000" imgH="469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520744"/>
                        <a:ext cx="57150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7"/>
          <p:cNvGraphicFramePr>
            <a:graphicFrameLocks noChangeAspect="1"/>
          </p:cNvGraphicFramePr>
          <p:nvPr/>
        </p:nvGraphicFramePr>
        <p:xfrm>
          <a:off x="533400" y="5362244"/>
          <a:ext cx="3314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5" imgW="3314520" imgH="469800" progId="Equation.DSMT4">
                  <p:embed/>
                </p:oleObj>
              </mc:Choice>
              <mc:Fallback>
                <p:oleObj name="Equation" r:id="rId5" imgW="3314520" imgH="469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362244"/>
                        <a:ext cx="33147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1: Finding the GCF (cont.)</a:t>
            </a:r>
          </a:p>
        </p:txBody>
      </p:sp>
      <p:sp>
        <p:nvSpPr>
          <p:cNvPr id="2055" name="AutoShape 3"/>
          <p:cNvSpPr>
            <a:spLocks noGrp="1" noChangeAspect="1" noChangeArrowheads="1"/>
          </p:cNvSpPr>
          <p:nvPr>
            <p:ph idx="1"/>
          </p:nvPr>
        </p:nvSpPr>
        <p:spPr>
          <a:xfrm>
            <a:off x="457200" y="1097280"/>
            <a:ext cx="8229600" cy="4572000"/>
          </a:xfrm>
          <a:prstGeom prst="rect">
            <a:avLst/>
          </a:prstGeom>
        </p:spPr>
        <p:txBody>
          <a:bodyPr/>
          <a:lstStyle/>
          <a:p>
            <a:pPr marL="1588" indent="-1588">
              <a:buFont typeface="Courier New" pitchFamily="49" charset="0"/>
              <a:buNone/>
              <a:tabLst>
                <a:tab pos="463550" algn="l"/>
              </a:tabLst>
            </a:pPr>
            <a:endParaRPr lang="en-US" b="1" dirty="0" smtClean="0"/>
          </a:p>
          <a:p>
            <a:pPr marL="1588" indent="-15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  <a:r>
              <a:rPr lang="en-US" i="0" dirty="0" smtClean="0">
                <a:solidFill>
                  <a:schemeClr val="tx1"/>
                </a:solidFill>
              </a:rPr>
              <a:t>Writing each integer coefficient in prime factored form gives:</a:t>
            </a:r>
          </a:p>
          <a:p>
            <a:pPr marL="1588" indent="-1588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  <a:p>
            <a:pPr marL="1588" indent="-1588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  <a:p>
            <a:pPr marL="1588" indent="-1588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  <a:p>
            <a:pPr marL="1588" indent="-15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The common factors are 5, </a:t>
            </a:r>
            <a:r>
              <a:rPr lang="en-US" i="1" dirty="0" smtClean="0">
                <a:solidFill>
                  <a:schemeClr val="tx1"/>
                </a:solidFill>
              </a:rPr>
              <a:t>x</a:t>
            </a:r>
            <a:r>
              <a:rPr lang="en-US" i="0" dirty="0" smtClean="0">
                <a:solidFill>
                  <a:schemeClr val="tx1"/>
                </a:solidFill>
              </a:rPr>
              <a:t>, and </a:t>
            </a:r>
            <a:r>
              <a:rPr lang="en-US" i="1" dirty="0" smtClean="0">
                <a:solidFill>
                  <a:schemeClr val="tx1"/>
                </a:solidFill>
              </a:rPr>
              <a:t>y</a:t>
            </a:r>
            <a:r>
              <a:rPr lang="en-US" i="0" dirty="0" smtClean="0">
                <a:solidFill>
                  <a:schemeClr val="tx1"/>
                </a:solidFill>
              </a:rPr>
              <a:t> and after finding the greatest power of each common to all three terms, we have   </a:t>
            </a:r>
          </a:p>
          <a:p>
            <a:pPr marL="1588" indent="-1588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20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7614635"/>
              </p:ext>
            </p:extLst>
          </p:nvPr>
        </p:nvGraphicFramePr>
        <p:xfrm>
          <a:off x="508000" y="1171575"/>
          <a:ext cx="3403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" imgW="3403440" imgH="469800" progId="Equation.DSMT4">
                  <p:embed/>
                </p:oleObj>
              </mc:Choice>
              <mc:Fallback>
                <p:oleObj name="Equation" r:id="rId3" imgW="3403440" imgH="469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1171575"/>
                        <a:ext cx="34036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4318593"/>
              </p:ext>
            </p:extLst>
          </p:nvPr>
        </p:nvGraphicFramePr>
        <p:xfrm>
          <a:off x="1800225" y="5016500"/>
          <a:ext cx="1955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5" imgW="1955520" imgH="469800" progId="Equation.DSMT4">
                  <p:embed/>
                </p:oleObj>
              </mc:Choice>
              <mc:Fallback>
                <p:oleObj name="Equation" r:id="rId5" imgW="1955520" imgH="469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0225" y="5016500"/>
                        <a:ext cx="19558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10"/>
          <p:cNvGraphicFramePr>
            <a:graphicFrameLocks noChangeAspect="1"/>
          </p:cNvGraphicFramePr>
          <p:nvPr/>
        </p:nvGraphicFramePr>
        <p:xfrm>
          <a:off x="568325" y="5542271"/>
          <a:ext cx="4114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7" imgW="4114800" imgH="469800" progId="Equation.DSMT4">
                  <p:embed/>
                </p:oleObj>
              </mc:Choice>
              <mc:Fallback>
                <p:oleObj name="Equation" r:id="rId7" imgW="4114800" imgH="4698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325" y="5542271"/>
                        <a:ext cx="41148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3546144" y="2528248"/>
          <a:ext cx="2743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9" imgW="2743200" imgH="444240" progId="Equation.DSMT4">
                  <p:embed/>
                </p:oleObj>
              </mc:Choice>
              <mc:Fallback>
                <p:oleObj name="Equation" r:id="rId9" imgW="27432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6144" y="2528248"/>
                        <a:ext cx="2743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7"/>
          <p:cNvGraphicFramePr>
            <a:graphicFrameLocks noChangeAspect="1"/>
          </p:cNvGraphicFramePr>
          <p:nvPr/>
        </p:nvGraphicFramePr>
        <p:xfrm>
          <a:off x="3579504" y="3075296"/>
          <a:ext cx="2565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11" imgW="2565360" imgH="444240" progId="Equation.DSMT4">
                  <p:embed/>
                </p:oleObj>
              </mc:Choice>
              <mc:Fallback>
                <p:oleObj name="Equation" r:id="rId11" imgW="256536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9504" y="3075296"/>
                        <a:ext cx="2565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429000" y="3595048"/>
          <a:ext cx="2832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13" imgW="2831760" imgH="444240" progId="Equation.DSMT4">
                  <p:embed/>
                </p:oleObj>
              </mc:Choice>
              <mc:Fallback>
                <p:oleObj name="Equation" r:id="rId13" imgW="283176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595048"/>
                        <a:ext cx="2832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Finding the GCF of a Polynomial</a:t>
            </a:r>
            <a:endParaRPr lang="en-US" sz="3200" i="1" smtClean="0"/>
          </a:p>
        </p:txBody>
      </p:sp>
      <p:sp>
        <p:nvSpPr>
          <p:cNvPr id="30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Factor each polynomial by factoring out the greatest common monomial factor.</a:t>
            </a:r>
          </a:p>
          <a:p>
            <a:pPr indent="1588">
              <a:tabLst>
                <a:tab pos="46355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a.	</a:t>
            </a:r>
            <a:r>
              <a:rPr lang="en-US" i="0" dirty="0" smtClean="0">
                <a:solidFill>
                  <a:srgbClr val="0000FF"/>
                </a:solidFill>
              </a:rPr>
              <a:t>6</a:t>
            </a:r>
            <a:r>
              <a:rPr lang="pt-BR" i="1" dirty="0" smtClean="0">
                <a:solidFill>
                  <a:srgbClr val="0000FF"/>
                </a:solidFill>
              </a:rPr>
              <a:t>n</a:t>
            </a:r>
            <a:r>
              <a:rPr lang="en-US" i="0" dirty="0" smtClean="0">
                <a:solidFill>
                  <a:srgbClr val="0000FF"/>
                </a:solidFill>
              </a:rPr>
              <a:t> + 30 </a:t>
            </a: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r>
              <a:rPr lang="pt-BR" b="1" i="0" dirty="0" smtClean="0">
                <a:solidFill>
                  <a:schemeClr val="tx1"/>
                </a:solidFill>
              </a:rPr>
              <a:t>Solution:   </a:t>
            </a:r>
            <a:r>
              <a:rPr lang="pt-BR" i="0" dirty="0" smtClean="0">
                <a:solidFill>
                  <a:srgbClr val="0000FF"/>
                </a:solidFill>
              </a:rPr>
              <a:t>6</a:t>
            </a:r>
            <a:r>
              <a:rPr lang="pt-BR" i="1" dirty="0" smtClean="0">
                <a:solidFill>
                  <a:srgbClr val="0000FF"/>
                </a:solidFill>
              </a:rPr>
              <a:t>n</a:t>
            </a:r>
            <a:r>
              <a:rPr lang="pt-BR" i="0" dirty="0" smtClean="0">
                <a:solidFill>
                  <a:srgbClr val="0000FF"/>
                </a:solidFill>
              </a:rPr>
              <a:t> + 30</a:t>
            </a:r>
            <a:endParaRPr lang="pt-BR" i="0" dirty="0" smtClean="0">
              <a:solidFill>
                <a:srgbClr val="00007D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pt-BR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3074" name="Object 13"/>
          <p:cNvGraphicFramePr>
            <a:graphicFrameLocks noChangeAspect="1"/>
          </p:cNvGraphicFramePr>
          <p:nvPr/>
        </p:nvGraphicFramePr>
        <p:xfrm>
          <a:off x="533400" y="3331192"/>
          <a:ext cx="1346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3" imgW="1346040" imgH="380880" progId="Equation.DSMT4">
                  <p:embed/>
                </p:oleObj>
              </mc:Choice>
              <mc:Fallback>
                <p:oleObj name="Equation" r:id="rId3" imgW="1346040" imgH="3808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331192"/>
                        <a:ext cx="1346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0" name="Rectangle 22"/>
          <p:cNvSpPr>
            <a:spLocks noChangeArrowheads="1"/>
          </p:cNvSpPr>
          <p:nvPr/>
        </p:nvSpPr>
        <p:spPr bwMode="auto">
          <a:xfrm>
            <a:off x="6781800" y="3712192"/>
            <a:ext cx="2133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dirty="0">
                <a:solidFill>
                  <a:srgbClr val="008080"/>
                </a:solidFill>
              </a:rPr>
              <a:t>Note: </a:t>
            </a:r>
            <a:r>
              <a:rPr lang="en-US" sz="2000" dirty="0">
                <a:solidFill>
                  <a:srgbClr val="008080"/>
                </a:solidFill>
              </a:rPr>
              <a:t>+1 is the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coefficient of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graphicFrame>
        <p:nvGraphicFramePr>
          <p:cNvPr id="3076" name="Object 15"/>
          <p:cNvGraphicFramePr>
            <a:graphicFrameLocks noChangeAspect="1"/>
          </p:cNvGraphicFramePr>
          <p:nvPr/>
        </p:nvGraphicFramePr>
        <p:xfrm>
          <a:off x="557213" y="4332905"/>
          <a:ext cx="1955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5" imgW="1955520" imgH="380880" progId="Equation.DSMT4">
                  <p:embed/>
                </p:oleObj>
              </mc:Choice>
              <mc:Fallback>
                <p:oleObj name="Equation" r:id="rId5" imgW="1955520" imgH="3808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3" y="4332905"/>
                        <a:ext cx="1955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2057400" y="3783652"/>
          <a:ext cx="850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7" imgW="850680" imgH="368280" progId="Equation.DSMT4">
                  <p:embed/>
                </p:oleObj>
              </mc:Choice>
              <mc:Fallback>
                <p:oleObj name="Equation" r:id="rId7" imgW="85068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783652"/>
                        <a:ext cx="850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7"/>
          <p:cNvGraphicFramePr>
            <a:graphicFrameLocks noChangeAspect="1"/>
          </p:cNvGraphicFramePr>
          <p:nvPr/>
        </p:nvGraphicFramePr>
        <p:xfrm>
          <a:off x="2963840" y="3774744"/>
          <a:ext cx="2095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9" imgW="2095200" imgH="482400" progId="Equation.DSMT4">
                  <p:embed/>
                </p:oleObj>
              </mc:Choice>
              <mc:Fallback>
                <p:oleObj name="Equation" r:id="rId9" imgW="2095200" imgH="482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3840" y="3774744"/>
                        <a:ext cx="2095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/>
          <p:cNvGraphicFramePr>
            <a:graphicFrameLocks noChangeAspect="1"/>
          </p:cNvGraphicFramePr>
          <p:nvPr/>
        </p:nvGraphicFramePr>
        <p:xfrm>
          <a:off x="5091752" y="3733800"/>
          <a:ext cx="1536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11" imgW="1536480" imgH="571320" progId="Equation.DSMT4">
                  <p:embed/>
                </p:oleObj>
              </mc:Choice>
              <mc:Fallback>
                <p:oleObj name="Equation" r:id="rId11" imgW="1536480" imgH="571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1752" y="3733800"/>
                        <a:ext cx="1536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2043752" y="4850452"/>
          <a:ext cx="1460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13" imgW="1460160" imgH="380880" progId="Equation.DSMT4">
                  <p:embed/>
                </p:oleObj>
              </mc:Choice>
              <mc:Fallback>
                <p:oleObj name="Equation" r:id="rId13" imgW="146016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752" y="4850452"/>
                        <a:ext cx="1460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3595048" y="4834720"/>
          <a:ext cx="2578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15" imgW="2577960" imgH="482400" progId="Equation.DSMT4">
                  <p:embed/>
                </p:oleObj>
              </mc:Choice>
              <mc:Fallback>
                <p:oleObj name="Equation" r:id="rId15" imgW="2577960" imgH="482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5048" y="4834720"/>
                        <a:ext cx="2578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6234752" y="4834720"/>
          <a:ext cx="1727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17" imgW="1726920" imgH="482400" progId="Equation.DSMT4">
                  <p:embed/>
                </p:oleObj>
              </mc:Choice>
              <mc:Fallback>
                <p:oleObj name="Equation" r:id="rId17" imgW="1726920" imgH="482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4752" y="4834720"/>
                        <a:ext cx="1727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3225800" y="2717800"/>
            <a:ext cx="20505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dirty="0" smtClean="0">
                <a:solidFill>
                  <a:srgbClr val="00007D"/>
                </a:solidFill>
              </a:rPr>
              <a:t>=</a:t>
            </a:r>
            <a:r>
              <a:rPr lang="pt-BR" sz="2800" dirty="0" smtClean="0"/>
              <a:t> </a:t>
            </a:r>
            <a:r>
              <a:rPr lang="pt-BR" sz="2800" dirty="0" smtClean="0">
                <a:solidFill>
                  <a:srgbClr val="FF0000"/>
                </a:solidFill>
              </a:rPr>
              <a:t>6</a:t>
            </a:r>
            <a:r>
              <a:rPr lang="pt-BR" sz="2800" dirty="0" smtClean="0"/>
              <a:t> </a:t>
            </a:r>
            <a:r>
              <a:rPr lang="pt-BR" sz="2800" dirty="0" smtClean="0">
                <a:solidFill>
                  <a:srgbClr val="00007D"/>
                </a:solidFill>
              </a:rPr>
              <a:t>⋅ </a:t>
            </a:r>
            <a:r>
              <a:rPr lang="pt-BR" sz="2800" i="1" dirty="0" smtClean="0">
                <a:solidFill>
                  <a:srgbClr val="00007D"/>
                </a:solidFill>
              </a:rPr>
              <a:t>n</a:t>
            </a:r>
            <a:r>
              <a:rPr lang="pt-BR" sz="2800" dirty="0" smtClean="0">
                <a:solidFill>
                  <a:srgbClr val="00007D"/>
                </a:solidFill>
              </a:rPr>
              <a:t> + </a:t>
            </a:r>
            <a:r>
              <a:rPr lang="pt-BR" sz="2800" dirty="0" smtClean="0">
                <a:solidFill>
                  <a:srgbClr val="FF0000"/>
                </a:solidFill>
              </a:rPr>
              <a:t>6</a:t>
            </a:r>
            <a:r>
              <a:rPr lang="pt-BR" sz="2800" dirty="0" smtClean="0"/>
              <a:t> </a:t>
            </a:r>
            <a:r>
              <a:rPr lang="pt-BR" sz="2800" dirty="0" smtClean="0">
                <a:solidFill>
                  <a:srgbClr val="00007D"/>
                </a:solidFill>
              </a:rPr>
              <a:t>⋅ 5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5224964" y="2705100"/>
            <a:ext cx="15568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dirty="0" smtClean="0">
                <a:solidFill>
                  <a:srgbClr val="00007D"/>
                </a:solidFill>
              </a:rPr>
              <a:t>= </a:t>
            </a:r>
            <a:r>
              <a:rPr lang="pt-BR" sz="2800" dirty="0" smtClean="0">
                <a:solidFill>
                  <a:srgbClr val="FF0000"/>
                </a:solidFill>
              </a:rPr>
              <a:t>6</a:t>
            </a:r>
            <a:r>
              <a:rPr lang="pt-BR" sz="2800" dirty="0" smtClean="0">
                <a:solidFill>
                  <a:srgbClr val="00007D"/>
                </a:solidFill>
              </a:rPr>
              <a:t>(</a:t>
            </a:r>
            <a:r>
              <a:rPr lang="pt-BR" sz="2800" i="1" dirty="0" smtClean="0">
                <a:solidFill>
                  <a:srgbClr val="00007D"/>
                </a:solidFill>
              </a:rPr>
              <a:t>n</a:t>
            </a:r>
            <a:r>
              <a:rPr lang="pt-BR" sz="2800" dirty="0" smtClean="0">
                <a:solidFill>
                  <a:srgbClr val="00007D"/>
                </a:solidFill>
              </a:rPr>
              <a:t> + 5)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2: Finding the GCF of a Polynomial (cont.)</a:t>
            </a:r>
          </a:p>
        </p:txBody>
      </p:sp>
      <p:sp>
        <p:nvSpPr>
          <p:cNvPr id="410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b="1" dirty="0" smtClean="0"/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The GCF is       and we can factor as follows:</a:t>
            </a: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spcBef>
                <a:spcPts val="18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However, the leading coefficient is negative and we can also factor as follows: </a:t>
            </a:r>
          </a:p>
        </p:txBody>
      </p:sp>
      <p:graphicFrame>
        <p:nvGraphicFramePr>
          <p:cNvPr id="4098" name="Object 49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3" imgW="914400" imgH="336960" progId="Equation.DSMT4">
                  <p:embed/>
                </p:oleObj>
              </mc:Choice>
              <mc:Fallback>
                <p:oleObj name="Equation" r:id="rId3" imgW="914400" imgH="33696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13"/>
          <p:cNvGraphicFramePr>
            <a:graphicFrameLocks noChangeAspect="1"/>
          </p:cNvGraphicFramePr>
          <p:nvPr/>
        </p:nvGraphicFramePr>
        <p:xfrm>
          <a:off x="533400" y="1211571"/>
          <a:ext cx="2311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5" imgW="2311200" imgH="380880" progId="Equation.DSMT4">
                  <p:embed/>
                </p:oleObj>
              </mc:Choice>
              <mc:Fallback>
                <p:oleObj name="Equation" r:id="rId5" imgW="2311200" imgH="3808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11571"/>
                        <a:ext cx="23114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14"/>
          <p:cNvGraphicFramePr>
            <a:graphicFrameLocks noChangeAspect="1"/>
          </p:cNvGraphicFramePr>
          <p:nvPr/>
        </p:nvGraphicFramePr>
        <p:xfrm>
          <a:off x="2146300" y="1779896"/>
          <a:ext cx="1816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7" imgW="1815840" imgH="380880" progId="Equation.DSMT4">
                  <p:embed/>
                </p:oleObj>
              </mc:Choice>
              <mc:Fallback>
                <p:oleObj name="Equation" r:id="rId7" imgW="1815840" imgH="3808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1779896"/>
                        <a:ext cx="1816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6" name="Rectangle 22"/>
          <p:cNvSpPr>
            <a:spLocks noChangeArrowheads="1"/>
          </p:cNvSpPr>
          <p:nvPr/>
        </p:nvSpPr>
        <p:spPr bwMode="auto">
          <a:xfrm>
            <a:off x="4114800" y="1806575"/>
            <a:ext cx="466344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 common monomial factor other than 1.</a:t>
            </a:r>
          </a:p>
        </p:txBody>
      </p:sp>
      <p:graphicFrame>
        <p:nvGraphicFramePr>
          <p:cNvPr id="4101" name="Object 15"/>
          <p:cNvGraphicFramePr>
            <a:graphicFrameLocks noChangeAspect="1"/>
          </p:cNvGraphicFramePr>
          <p:nvPr/>
        </p:nvGraphicFramePr>
        <p:xfrm>
          <a:off x="544513" y="2549856"/>
          <a:ext cx="2819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9" imgW="2819160" imgH="380880" progId="Equation.DSMT4">
                  <p:embed/>
                </p:oleObj>
              </mc:Choice>
              <mc:Fallback>
                <p:oleObj name="Equation" r:id="rId9" imgW="2819160" imgH="3808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513" y="2549856"/>
                        <a:ext cx="28194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16"/>
          <p:cNvGraphicFramePr>
            <a:graphicFrameLocks noChangeAspect="1"/>
          </p:cNvGraphicFramePr>
          <p:nvPr/>
        </p:nvGraphicFramePr>
        <p:xfrm>
          <a:off x="2085975" y="3640469"/>
          <a:ext cx="48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11" imgW="482400" imgH="380880" progId="Equation.DSMT4">
                  <p:embed/>
                </p:oleObj>
              </mc:Choice>
              <mc:Fallback>
                <p:oleObj name="Equation" r:id="rId11" imgW="482400" imgH="3808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5975" y="3640469"/>
                        <a:ext cx="482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1090304" y="4198960"/>
          <a:ext cx="2311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13" imgW="2311200" imgH="380880" progId="Equation.DSMT4">
                  <p:embed/>
                </p:oleObj>
              </mc:Choice>
              <mc:Fallback>
                <p:oleObj name="Equation" r:id="rId13" imgW="23112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0304" y="4198960"/>
                        <a:ext cx="2311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9"/>
          <p:cNvGraphicFramePr>
            <a:graphicFrameLocks noChangeAspect="1"/>
          </p:cNvGraphicFramePr>
          <p:nvPr/>
        </p:nvGraphicFramePr>
        <p:xfrm>
          <a:off x="3469944" y="4169392"/>
          <a:ext cx="2717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15" imgW="2717640" imgH="571320" progId="Equation.DSMT4">
                  <p:embed/>
                </p:oleObj>
              </mc:Choice>
              <mc:Fallback>
                <p:oleObj name="Equation" r:id="rId15" imgW="271764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9944" y="4169392"/>
                        <a:ext cx="2717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2: Finding the GCF of a Polynomial (cont.)</a:t>
            </a:r>
          </a:p>
        </p:txBody>
      </p:sp>
      <p:sp>
        <p:nvSpPr>
          <p:cNvPr id="5124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dirty="0" smtClean="0"/>
          </a:p>
          <a:p>
            <a:pPr marL="0" indent="1588">
              <a:spcBef>
                <a:spcPts val="24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Both answers are correct. However, we will see later that having a positive leading coefficient for the polynomial in parentheses may make that polynomial easier to factor.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779896" y="1406856"/>
          <a:ext cx="2311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3" imgW="2311200" imgH="380880" progId="Equation.DSMT4">
                  <p:embed/>
                </p:oleObj>
              </mc:Choice>
              <mc:Fallback>
                <p:oleObj name="Equation" r:id="rId3" imgW="23112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9896" y="1406856"/>
                        <a:ext cx="2311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4142096" y="1371600"/>
          <a:ext cx="2717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5" imgW="2717640" imgH="571320" progId="Equation.DSMT4">
                  <p:embed/>
                </p:oleObj>
              </mc:Choice>
              <mc:Fallback>
                <p:oleObj name="Equation" r:id="rId5" imgW="271764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2096" y="1371600"/>
                        <a:ext cx="2717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3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3: Finding the GCF of a Polynomial</a:t>
            </a:r>
          </a:p>
        </p:txBody>
      </p:sp>
      <p:sp>
        <p:nvSpPr>
          <p:cNvPr id="6154" name="Rectangle 3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Factor each polynomial by finding the GCF.</a:t>
            </a: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 </a:t>
            </a: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lnSpc>
                <a:spcPct val="20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6146" name="Object 7"/>
          <p:cNvGraphicFramePr>
            <a:graphicFrameLocks noChangeAspect="1"/>
          </p:cNvGraphicFramePr>
          <p:nvPr/>
        </p:nvGraphicFramePr>
        <p:xfrm>
          <a:off x="533400" y="1668440"/>
          <a:ext cx="2044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3" imgW="2044440" imgH="380880" progId="Equation.DSMT4">
                  <p:embed/>
                </p:oleObj>
              </mc:Choice>
              <mc:Fallback>
                <p:oleObj name="Equation" r:id="rId3" imgW="2044440" imgH="3808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668440"/>
                        <a:ext cx="2044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9"/>
          <p:cNvGraphicFramePr>
            <a:graphicFrameLocks noChangeAspect="1"/>
          </p:cNvGraphicFramePr>
          <p:nvPr/>
        </p:nvGraphicFramePr>
        <p:xfrm>
          <a:off x="544513" y="2946377"/>
          <a:ext cx="2247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5" imgW="2247840" imgH="444240" progId="Equation.DSMT4">
                  <p:embed/>
                </p:oleObj>
              </mc:Choice>
              <mc:Fallback>
                <p:oleObj name="Equation" r:id="rId5" imgW="2247840" imgH="4442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513" y="2946377"/>
                        <a:ext cx="2247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11"/>
          <p:cNvGraphicFramePr>
            <a:graphicFrameLocks noChangeAspect="1"/>
          </p:cNvGraphicFramePr>
          <p:nvPr/>
        </p:nvGraphicFramePr>
        <p:xfrm>
          <a:off x="568325" y="4330677"/>
          <a:ext cx="3670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7" imgW="3670200" imgH="444240" progId="Equation.DSMT4">
                  <p:embed/>
                </p:oleObj>
              </mc:Choice>
              <mc:Fallback>
                <p:oleObj name="Equation" r:id="rId7" imgW="3670200" imgH="4442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325" y="4330677"/>
                        <a:ext cx="3670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5" name="Rectangle 22"/>
          <p:cNvSpPr>
            <a:spLocks noChangeArrowheads="1"/>
          </p:cNvSpPr>
          <p:nvPr/>
        </p:nvSpPr>
        <p:spPr bwMode="auto">
          <a:xfrm>
            <a:off x="5638800" y="2184377"/>
            <a:ext cx="2819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</a:t>
            </a:r>
          </a:p>
        </p:txBody>
      </p:sp>
      <p:graphicFrame>
        <p:nvGraphicFramePr>
          <p:cNvPr id="6152" name="Object 13"/>
          <p:cNvGraphicFramePr>
            <a:graphicFrameLocks noChangeAspect="1"/>
          </p:cNvGraphicFramePr>
          <p:nvPr/>
        </p:nvGraphicFramePr>
        <p:xfrm>
          <a:off x="6753225" y="2271690"/>
          <a:ext cx="13335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9" imgW="1333440" imgH="228600" progId="Equation.DSMT4">
                  <p:embed/>
                </p:oleObj>
              </mc:Choice>
              <mc:Fallback>
                <p:oleObj name="Equation" r:id="rId9" imgW="1333440" imgH="2286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3225" y="2271690"/>
                        <a:ext cx="13335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6" name="Rectangle 22"/>
          <p:cNvSpPr>
            <a:spLocks noChangeArrowheads="1"/>
          </p:cNvSpPr>
          <p:nvPr/>
        </p:nvSpPr>
        <p:spPr bwMode="auto">
          <a:xfrm>
            <a:off x="5562600" y="4546577"/>
            <a:ext cx="3124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by factoring out a negative term, in this case </a:t>
            </a:r>
          </a:p>
          <a:p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7</a:t>
            </a:r>
            <a:r>
              <a:rPr lang="en-US" sz="2000" i="1" dirty="0">
                <a:solidFill>
                  <a:srgbClr val="008080"/>
                </a:solidFill>
              </a:rPr>
              <a:t>by</a:t>
            </a:r>
            <a:r>
              <a:rPr lang="en-US" sz="2000" dirty="0">
                <a:solidFill>
                  <a:srgbClr val="008080"/>
                </a:solidFill>
              </a:rPr>
              <a:t>, the leading coefficient in parentheses is positive.</a:t>
            </a:r>
          </a:p>
        </p:txBody>
      </p:sp>
      <p:graphicFrame>
        <p:nvGraphicFramePr>
          <p:cNvPr id="2" name="Object 9"/>
          <p:cNvGraphicFramePr>
            <a:graphicFrameLocks noChangeAspect="1"/>
          </p:cNvGraphicFramePr>
          <p:nvPr/>
        </p:nvGraphicFramePr>
        <p:xfrm>
          <a:off x="1994848" y="2196152"/>
          <a:ext cx="1549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11" imgW="1549080" imgH="380880" progId="Equation.DSMT4">
                  <p:embed/>
                </p:oleObj>
              </mc:Choice>
              <mc:Fallback>
                <p:oleObj name="Equation" r:id="rId11" imgW="154908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4848" y="2196152"/>
                        <a:ext cx="1549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"/>
          <p:cNvGraphicFramePr>
            <a:graphicFrameLocks noChangeAspect="1"/>
          </p:cNvGraphicFramePr>
          <p:nvPr/>
        </p:nvGraphicFramePr>
        <p:xfrm>
          <a:off x="3581400" y="2147248"/>
          <a:ext cx="1892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13" imgW="1892160" imgH="571320" progId="Equation.DSMT4">
                  <p:embed/>
                </p:oleObj>
              </mc:Choice>
              <mc:Fallback>
                <p:oleObj name="Equation" r:id="rId13" imgW="1892160" imgH="571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147248"/>
                        <a:ext cx="1892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1"/>
          <p:cNvGraphicFramePr>
            <a:graphicFrameLocks noChangeAspect="1"/>
          </p:cNvGraphicFramePr>
          <p:nvPr/>
        </p:nvGraphicFramePr>
        <p:xfrm>
          <a:off x="574344" y="3643952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15" imgW="1384200" imgH="304560" progId="Equation.DSMT4">
                  <p:embed/>
                </p:oleObj>
              </mc:Choice>
              <mc:Fallback>
                <p:oleObj name="Equation" r:id="rId15" imgW="1384200" imgH="3045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344" y="3643952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2"/>
          <p:cNvGraphicFramePr>
            <a:graphicFrameLocks noChangeAspect="1"/>
          </p:cNvGraphicFramePr>
          <p:nvPr/>
        </p:nvGraphicFramePr>
        <p:xfrm>
          <a:off x="2174544" y="3567752"/>
          <a:ext cx="175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17" imgW="1752480" imgH="444240" progId="Equation.DSMT4">
                  <p:embed/>
                </p:oleObj>
              </mc:Choice>
              <mc:Fallback>
                <p:oleObj name="Equation" r:id="rId17" imgW="175248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4544" y="3567752"/>
                        <a:ext cx="175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3984008" y="3554104"/>
          <a:ext cx="1879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19" imgW="1879560" imgH="482400" progId="Equation.DSMT4">
                  <p:embed/>
                </p:oleObj>
              </mc:Choice>
              <mc:Fallback>
                <p:oleObj name="Equation" r:id="rId19" imgW="1879560" imgH="482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4008" y="3554104"/>
                        <a:ext cx="1879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/>
        </p:nvGraphicFramePr>
        <p:xfrm>
          <a:off x="2171700" y="4953000"/>
          <a:ext cx="3162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21" imgW="3162240" imgH="444240" progId="Equation.DSMT4">
                  <p:embed/>
                </p:oleObj>
              </mc:Choice>
              <mc:Fallback>
                <p:oleObj name="Equation" r:id="rId21" imgW="316224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4953000"/>
                        <a:ext cx="3162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/>
        </p:nvGraphicFramePr>
        <p:xfrm>
          <a:off x="2209800" y="5513696"/>
          <a:ext cx="2946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23" imgW="2946240" imgH="571320" progId="Equation.DSMT4">
                  <p:embed/>
                </p:oleObj>
              </mc:Choice>
              <mc:Fallback>
                <p:oleObj name="Equation" r:id="rId23" imgW="2946240" imgH="5713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513696"/>
                        <a:ext cx="2946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5" grpId="0"/>
      <p:bldP spid="6156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599</Words>
  <Application>Microsoft Office PowerPoint</Application>
  <PresentationFormat>On-screen Show (4:3)</PresentationFormat>
  <Paragraphs>117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Calibri</vt:lpstr>
      <vt:lpstr>Courier New</vt:lpstr>
      <vt:lpstr>Arial</vt:lpstr>
      <vt:lpstr>Symbol</vt:lpstr>
      <vt:lpstr>Office Theme</vt:lpstr>
      <vt:lpstr>Equation</vt:lpstr>
      <vt:lpstr>Section 7.1</vt:lpstr>
      <vt:lpstr>Objectives</vt:lpstr>
      <vt:lpstr>Greatest Common Factor</vt:lpstr>
      <vt:lpstr>Example 1: Finding the GCF</vt:lpstr>
      <vt:lpstr>Example 1: Finding the GCF (cont.)</vt:lpstr>
      <vt:lpstr>Example 2: Finding the GCF of a Polynomial</vt:lpstr>
      <vt:lpstr>Example 2: Finding the GCF of a Polynomial (cont.)</vt:lpstr>
      <vt:lpstr>Example 2: Finding the GCF of a Polynomial (cont.)</vt:lpstr>
      <vt:lpstr>Example 3: Finding the GCF of a Polynomial</vt:lpstr>
      <vt:lpstr>Example 3: Finding the GCF of a Polynomial (cont.)</vt:lpstr>
      <vt:lpstr>Example 4: Factoring out a Common Binomial Factor</vt:lpstr>
      <vt:lpstr>Example 5: Factoring by Grouping</vt:lpstr>
      <vt:lpstr>Example 5: Factoring by Grouping (cont.)</vt:lpstr>
      <vt:lpstr>Example 5: Factoring by Grouping (cont.)</vt:lpstr>
      <vt:lpstr>Example 5: Factoring by Grouping (cont.)</vt:lpstr>
      <vt:lpstr>Example 5: Factoring by Grouping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39</cp:revision>
  <dcterms:created xsi:type="dcterms:W3CDTF">2013-04-26T14:43:13Z</dcterms:created>
  <dcterms:modified xsi:type="dcterms:W3CDTF">2017-08-02T12:10:39Z</dcterms:modified>
</cp:coreProperties>
</file>