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5"/>
  </p:notesMasterIdLst>
  <p:handoutMasterIdLst>
    <p:handoutMasterId r:id="rId16"/>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Lst>
  <p:sldSz cx="9144000" cy="6858000" type="screen4x3"/>
  <p:notesSz cx="6858000" cy="9144000"/>
  <p:embeddedFontLst>
    <p:embeddedFont>
      <p:font typeface="Calibri" panose="020F0502020204030204" pitchFamily="34" charset="0"/>
      <p:regular r:id="rId17"/>
      <p:bold r:id="rId18"/>
      <p:italic r:id="rId19"/>
      <p:boldItalic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1F497D"/>
    <a:srgbClr val="000000"/>
    <a:srgbClr val="0000FF"/>
    <a:srgbClr val="008080"/>
    <a:srgbClr val="FFFFCC"/>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1728"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7771400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0D6CEE-8293-4E88-92DB-AB37B5733504}"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D59188-9E34-4F5E-87DC-63F36BBEE333}" type="slidenum">
              <a:rPr lang="en-US" smtClean="0"/>
              <a:pPr/>
              <a:t>‹#›</a:t>
            </a:fld>
            <a:endParaRPr lang="en-US"/>
          </a:p>
        </p:txBody>
      </p:sp>
    </p:spTree>
    <p:extLst>
      <p:ext uri="{BB962C8B-B14F-4D97-AF65-F5344CB8AC3E}">
        <p14:creationId xmlns:p14="http://schemas.microsoft.com/office/powerpoint/2010/main" val="1642401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10.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1.wmf"/><Relationship Id="rId5" Type="http://schemas.openxmlformats.org/officeDocument/2006/relationships/oleObject" Target="../embeddings/oleObject20.bin"/><Relationship Id="rId4" Type="http://schemas.openxmlformats.org/officeDocument/2006/relationships/image" Target="../media/image20.wmf"/></Relationships>
</file>

<file path=ppt/slides/_rels/slide11.xml.rels><?xml version="1.0" encoding="UTF-8" standalone="yes"?>
<Relationships xmlns="http://schemas.openxmlformats.org/package/2006/relationships"><Relationship Id="rId8" Type="http://schemas.openxmlformats.org/officeDocument/2006/relationships/image" Target="../media/image25.wmf"/><Relationship Id="rId13" Type="http://schemas.openxmlformats.org/officeDocument/2006/relationships/oleObject" Target="../embeddings/oleObject27.bin"/><Relationship Id="rId3" Type="http://schemas.openxmlformats.org/officeDocument/2006/relationships/oleObject" Target="../embeddings/oleObject22.bin"/><Relationship Id="rId7" Type="http://schemas.openxmlformats.org/officeDocument/2006/relationships/oleObject" Target="../embeddings/oleObject24.bin"/><Relationship Id="rId12" Type="http://schemas.openxmlformats.org/officeDocument/2006/relationships/image" Target="../media/image27.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4.wmf"/><Relationship Id="rId11" Type="http://schemas.openxmlformats.org/officeDocument/2006/relationships/oleObject" Target="../embeddings/oleObject26.bin"/><Relationship Id="rId5" Type="http://schemas.openxmlformats.org/officeDocument/2006/relationships/oleObject" Target="../embeddings/oleObject23.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5.bin"/><Relationship Id="rId14" Type="http://schemas.openxmlformats.org/officeDocument/2006/relationships/image" Target="../media/image28.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29.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3.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8.wmf"/><Relationship Id="rId5" Type="http://schemas.openxmlformats.org/officeDocument/2006/relationships/oleObject" Target="../embeddings/oleObject7.bin"/><Relationship Id="rId4" Type="http://schemas.openxmlformats.org/officeDocument/2006/relationships/image" Target="../media/image7.wmf"/></Relationships>
</file>

<file path=ppt/slides/_rels/slide6.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1.wmf"/><Relationship Id="rId5" Type="http://schemas.openxmlformats.org/officeDocument/2006/relationships/oleObject" Target="../embeddings/oleObject10.bin"/><Relationship Id="rId4" Type="http://schemas.openxmlformats.org/officeDocument/2006/relationships/image" Target="../media/image10.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4.wmf"/><Relationship Id="rId5" Type="http://schemas.openxmlformats.org/officeDocument/2006/relationships/oleObject" Target="../embeddings/oleObject13.bin"/><Relationship Id="rId4" Type="http://schemas.openxmlformats.org/officeDocument/2006/relationships/image" Target="../media/image13.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6.wmf"/><Relationship Id="rId5" Type="http://schemas.openxmlformats.org/officeDocument/2006/relationships/oleObject" Target="../embeddings/oleObject15.bin"/><Relationship Id="rId4" Type="http://schemas.openxmlformats.org/officeDocument/2006/relationships/image" Target="../media/image15.wmf"/></Relationships>
</file>

<file path=ppt/slides/_rels/slide9.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oleObject" Target="../embeddings/oleObject16.bin"/><Relationship Id="rId7"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8.wmf"/><Relationship Id="rId5" Type="http://schemas.openxmlformats.org/officeDocument/2006/relationships/oleObject" Target="../embeddings/oleObject17.bin"/><Relationship Id="rId4" Type="http://schemas.openxmlformats.org/officeDocument/2006/relationships/image" Target="../media/image1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7.2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smtClean="0">
                <a:solidFill>
                  <a:srgbClr val="1F497D"/>
                </a:solidFill>
              </a:rPr>
              <a:t>Factoring Trinomials:</a:t>
            </a:r>
            <a:endParaRPr lang="en-US" b="1" i="1" dirty="0">
              <a:solidFill>
                <a:srgbClr val="1F497D"/>
              </a:solidFill>
            </a:endParaRPr>
          </a:p>
        </p:txBody>
      </p:sp>
      <p:graphicFrame>
        <p:nvGraphicFramePr>
          <p:cNvPr id="13314" name="Object 4"/>
          <p:cNvGraphicFramePr>
            <a:graphicFrameLocks noChangeAspect="1"/>
          </p:cNvGraphicFramePr>
          <p:nvPr/>
        </p:nvGraphicFramePr>
        <p:xfrm>
          <a:off x="3606800" y="4138613"/>
          <a:ext cx="1752600" cy="431800"/>
        </p:xfrm>
        <a:graphic>
          <a:graphicData uri="http://schemas.openxmlformats.org/presentationml/2006/ole">
            <mc:AlternateContent xmlns:mc="http://schemas.openxmlformats.org/markup-compatibility/2006">
              <mc:Choice xmlns:v="urn:schemas-microsoft-com:vml" Requires="v">
                <p:oleObj spid="_x0000_s13316" name="Equation" r:id="rId3" imgW="1752480" imgH="431640" progId="Equation.DSMT4">
                  <p:embed/>
                </p:oleObj>
              </mc:Choice>
              <mc:Fallback>
                <p:oleObj name="Equation" r:id="rId3" imgW="1752480" imgH="4316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06800" y="4138613"/>
                        <a:ext cx="17526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p:cNvSpPr>
          <p:nvPr>
            <p:ph type="title"/>
          </p:nvPr>
        </p:nvSpPr>
        <p:spPr>
          <a:prstGeom prst="rect">
            <a:avLst/>
          </a:prstGeom>
        </p:spPr>
        <p:txBody>
          <a:bodyPr/>
          <a:lstStyle/>
          <a:p>
            <a:pPr>
              <a:lnSpc>
                <a:spcPts val="3000"/>
              </a:lnSpc>
            </a:pPr>
            <a:r>
              <a:rPr lang="en-US" sz="3200" smtClean="0">
                <a:solidFill>
                  <a:schemeClr val="accent1"/>
                </a:solidFill>
              </a:rPr>
              <a:t>Example 2: Finding a Common Monomial Factor (cont.)</a:t>
            </a:r>
            <a:endParaRPr lang="en-US" sz="3200" i="1" smtClean="0">
              <a:solidFill>
                <a:schemeClr val="accent1"/>
              </a:solidFill>
            </a:endParaRPr>
          </a:p>
        </p:txBody>
      </p:sp>
      <p:sp>
        <p:nvSpPr>
          <p:cNvPr id="10247" name="Rectangle 3"/>
          <p:cNvSpPr>
            <a:spLocks noGrp="1"/>
          </p:cNvSpPr>
          <p:nvPr>
            <p:ph idx="1"/>
          </p:nvPr>
        </p:nvSpPr>
        <p:spPr>
          <a:prstGeom prst="rect">
            <a:avLst/>
          </a:prstGeom>
        </p:spPr>
        <p:txBody>
          <a:bodyPr/>
          <a:lstStyle/>
          <a:p>
            <a:pPr marL="0" indent="1588">
              <a:spcBef>
                <a:spcPts val="1800"/>
              </a:spcBef>
              <a:buFont typeface="Courier New" pitchFamily="49" charset="0"/>
              <a:buNone/>
              <a:tabLst>
                <a:tab pos="463550" algn="l"/>
              </a:tabLst>
              <a:defRPr/>
            </a:pPr>
            <a:r>
              <a:rPr lang="en-US" i="0" dirty="0" smtClean="0">
                <a:solidFill>
                  <a:schemeClr val="tx1"/>
                </a:solidFill>
              </a:rPr>
              <a:t>Now factor the trinomial </a:t>
            </a:r>
            <a:r>
              <a:rPr lang="en-US" i="1" dirty="0" smtClean="0">
                <a:solidFill>
                  <a:srgbClr val="0000CC"/>
                </a:solidFill>
              </a:rPr>
              <a:t>x</a:t>
            </a:r>
            <a:r>
              <a:rPr lang="en-US" i="0" baseline="30000" dirty="0" smtClean="0">
                <a:solidFill>
                  <a:srgbClr val="0000CC"/>
                </a:solidFill>
              </a:rPr>
              <a:t>2</a:t>
            </a:r>
            <a:r>
              <a:rPr lang="en-US" i="0" dirty="0" smtClean="0">
                <a:solidFill>
                  <a:srgbClr val="0000CC"/>
                </a:solidFill>
              </a:rPr>
              <a:t> – 3</a:t>
            </a:r>
            <a:r>
              <a:rPr lang="en-US" i="1" dirty="0" smtClean="0">
                <a:solidFill>
                  <a:srgbClr val="0000CC"/>
                </a:solidFill>
              </a:rPr>
              <a:t>x</a:t>
            </a:r>
            <a:r>
              <a:rPr lang="en-US" i="0" dirty="0" smtClean="0">
                <a:solidFill>
                  <a:srgbClr val="0000CC"/>
                </a:solidFill>
              </a:rPr>
              <a:t> + 2</a:t>
            </a:r>
            <a:r>
              <a:rPr lang="en-US" i="0" dirty="0" smtClean="0">
                <a:solidFill>
                  <a:schemeClr val="tx1"/>
                </a:solidFill>
              </a:rPr>
              <a:t>.  Look for factors of +2 that add up to −3. Since (−1)(−2) = +2 and </a:t>
            </a:r>
          </a:p>
          <a:p>
            <a:pPr marL="0" indent="1588">
              <a:buFont typeface="Courier New" pitchFamily="49" charset="0"/>
              <a:buNone/>
              <a:tabLst>
                <a:tab pos="463550" algn="l"/>
              </a:tabLst>
              <a:defRPr/>
            </a:pPr>
            <a:r>
              <a:rPr lang="en-US" i="0" dirty="0" smtClean="0">
                <a:solidFill>
                  <a:schemeClr val="tx1"/>
                </a:solidFill>
              </a:rPr>
              <a:t>(−1) + (−2) = −3, we have</a:t>
            </a:r>
          </a:p>
          <a:p>
            <a:pPr marL="3175" indent="-3175">
              <a:buFont typeface="Courier New" pitchFamily="49" charset="0"/>
              <a:buNone/>
              <a:defRPr/>
            </a:pPr>
            <a:endParaRPr lang="en-US" b="1" dirty="0" smtClean="0"/>
          </a:p>
          <a:p>
            <a:pPr marL="3175" indent="-3175">
              <a:buFont typeface="Courier New" pitchFamily="49" charset="0"/>
              <a:buNone/>
              <a:defRPr/>
            </a:pPr>
            <a:endParaRPr lang="en-US" b="1" dirty="0" smtClean="0"/>
          </a:p>
          <a:p>
            <a:pPr marL="3175" indent="-3175">
              <a:buFont typeface="Courier New" pitchFamily="49" charset="0"/>
              <a:buNone/>
              <a:defRPr/>
            </a:pPr>
            <a:endParaRPr lang="en-US" b="1" dirty="0" smtClean="0"/>
          </a:p>
          <a:p>
            <a:pPr marL="3175" indent="-3175">
              <a:buFont typeface="Courier New" pitchFamily="49" charset="0"/>
              <a:buNone/>
              <a:defRPr/>
            </a:pPr>
            <a:endParaRPr lang="en-US" b="1" dirty="0" smtClean="0"/>
          </a:p>
          <a:p>
            <a:pPr marL="3175" indent="-3175">
              <a:buFont typeface="Courier New" pitchFamily="49" charset="0"/>
              <a:buNone/>
              <a:defRPr/>
            </a:pPr>
            <a:endParaRPr lang="en-US" i="0" dirty="0" smtClean="0">
              <a:solidFill>
                <a:schemeClr val="tx1"/>
              </a:solidFill>
            </a:endParaRPr>
          </a:p>
        </p:txBody>
      </p:sp>
      <p:sp>
        <p:nvSpPr>
          <p:cNvPr id="10245" name="Rectangle 22"/>
          <p:cNvSpPr>
            <a:spLocks noChangeArrowheads="1"/>
          </p:cNvSpPr>
          <p:nvPr/>
        </p:nvSpPr>
        <p:spPr bwMode="auto">
          <a:xfrm>
            <a:off x="6019800" y="3777302"/>
            <a:ext cx="2362200" cy="400050"/>
          </a:xfrm>
          <a:prstGeom prst="rect">
            <a:avLst/>
          </a:prstGeom>
          <a:noFill/>
          <a:ln w="9525">
            <a:noFill/>
            <a:miter lim="800000"/>
            <a:headEnd/>
            <a:tailEnd/>
          </a:ln>
        </p:spPr>
        <p:txBody>
          <a:bodyPr>
            <a:spAutoFit/>
          </a:bodyPr>
          <a:lstStyle/>
          <a:p>
            <a:r>
              <a:rPr lang="en-US" sz="2000" dirty="0">
                <a:solidFill>
                  <a:srgbClr val="008080"/>
                </a:solidFill>
              </a:rPr>
              <a:t>Completely factored.</a:t>
            </a:r>
          </a:p>
        </p:txBody>
      </p:sp>
      <p:graphicFrame>
        <p:nvGraphicFramePr>
          <p:cNvPr id="2" name="Object 3"/>
          <p:cNvGraphicFramePr>
            <a:graphicFrameLocks noChangeAspect="1"/>
          </p:cNvGraphicFramePr>
          <p:nvPr/>
        </p:nvGraphicFramePr>
        <p:xfrm>
          <a:off x="865496" y="3083256"/>
          <a:ext cx="2324100" cy="381000"/>
        </p:xfrm>
        <a:graphic>
          <a:graphicData uri="http://schemas.openxmlformats.org/presentationml/2006/ole">
            <mc:AlternateContent xmlns:mc="http://schemas.openxmlformats.org/markup-compatibility/2006">
              <mc:Choice xmlns:v="urn:schemas-microsoft-com:vml" Requires="v">
                <p:oleObj spid="_x0000_s10249" name="Equation" r:id="rId3" imgW="2323800" imgH="380880" progId="Equation.DSMT4">
                  <p:embed/>
                </p:oleObj>
              </mc:Choice>
              <mc:Fallback>
                <p:oleObj name="Equation" r:id="rId3" imgW="232380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5496" y="3083256"/>
                        <a:ext cx="2324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3209925" y="3034352"/>
          <a:ext cx="2387600" cy="571500"/>
        </p:xfrm>
        <a:graphic>
          <a:graphicData uri="http://schemas.openxmlformats.org/presentationml/2006/ole">
            <mc:AlternateContent xmlns:mc="http://schemas.openxmlformats.org/markup-compatibility/2006">
              <mc:Choice xmlns:v="urn:schemas-microsoft-com:vml" Requires="v">
                <p:oleObj spid="_x0000_s10250" name="Equation" r:id="rId5" imgW="2387520" imgH="571320" progId="Equation.DSMT4">
                  <p:embed/>
                </p:oleObj>
              </mc:Choice>
              <mc:Fallback>
                <p:oleObj name="Equation" r:id="rId5" imgW="2387520" imgH="571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9925" y="3034352"/>
                        <a:ext cx="23876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3209925" y="3721100"/>
          <a:ext cx="2616200" cy="469900"/>
        </p:xfrm>
        <a:graphic>
          <a:graphicData uri="http://schemas.openxmlformats.org/presentationml/2006/ole">
            <mc:AlternateContent xmlns:mc="http://schemas.openxmlformats.org/markup-compatibility/2006">
              <mc:Choice xmlns:v="urn:schemas-microsoft-com:vml" Requires="v">
                <p:oleObj spid="_x0000_s10251" name="Equation" r:id="rId7" imgW="2616120" imgH="469800" progId="Equation.DSMT4">
                  <p:embed/>
                </p:oleObj>
              </mc:Choice>
              <mc:Fallback>
                <p:oleObj name="Equation" r:id="rId7" imgW="261612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09925" y="3721100"/>
                        <a:ext cx="2616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2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Rectangle 2"/>
          <p:cNvSpPr>
            <a:spLocks noGrp="1"/>
          </p:cNvSpPr>
          <p:nvPr>
            <p:ph type="title"/>
          </p:nvPr>
        </p:nvSpPr>
        <p:spPr>
          <a:prstGeom prst="rect">
            <a:avLst/>
          </a:prstGeom>
        </p:spPr>
        <p:txBody>
          <a:bodyPr/>
          <a:lstStyle/>
          <a:p>
            <a:pPr>
              <a:lnSpc>
                <a:spcPts val="3000"/>
              </a:lnSpc>
            </a:pPr>
            <a:r>
              <a:rPr lang="en-US" sz="3200" smtClean="0">
                <a:solidFill>
                  <a:schemeClr val="accent1"/>
                </a:solidFill>
              </a:rPr>
              <a:t>Example 2: Finding a Common Monomial Factor (cont.)</a:t>
            </a:r>
            <a:endParaRPr lang="en-US" sz="3200" i="1" smtClean="0">
              <a:solidFill>
                <a:schemeClr val="accent1"/>
              </a:solidFill>
            </a:endParaRPr>
          </a:p>
        </p:txBody>
      </p:sp>
      <p:sp>
        <p:nvSpPr>
          <p:cNvPr id="10247" name="Rectangle 3"/>
          <p:cNvSpPr>
            <a:spLocks noGrp="1"/>
          </p:cNvSpPr>
          <p:nvPr>
            <p:ph idx="1"/>
          </p:nvPr>
        </p:nvSpPr>
        <p:spPr>
          <a:prstGeom prst="rect">
            <a:avLst/>
          </a:prstGeom>
        </p:spPr>
        <p:txBody>
          <a:bodyPr/>
          <a:lstStyle/>
          <a:p>
            <a:pPr marL="3175" indent="-3175">
              <a:buFont typeface="Courier New" pitchFamily="49" charset="0"/>
              <a:buNone/>
              <a:defRPr/>
            </a:pPr>
            <a:endParaRPr lang="en-US" b="1" dirty="0" smtClean="0"/>
          </a:p>
          <a:p>
            <a:pPr marL="3175" indent="-3175">
              <a:buFont typeface="Courier New" pitchFamily="49" charset="0"/>
              <a:buNone/>
              <a:defRPr/>
            </a:pPr>
            <a:r>
              <a:rPr lang="en-US" b="1" i="0" dirty="0" smtClean="0">
                <a:solidFill>
                  <a:schemeClr val="tx1"/>
                </a:solidFill>
              </a:rPr>
              <a:t>Solution:</a:t>
            </a:r>
            <a:r>
              <a:rPr lang="en-US" i="0" dirty="0" smtClean="0">
                <a:solidFill>
                  <a:schemeClr val="tx1"/>
                </a:solidFill>
              </a:rPr>
              <a:t> First factor out the GCF, 10</a:t>
            </a:r>
            <a:r>
              <a:rPr lang="en-US" i="1" dirty="0" smtClean="0">
                <a:solidFill>
                  <a:schemeClr val="tx1"/>
                </a:solidFill>
              </a:rPr>
              <a:t>y</a:t>
            </a:r>
            <a:r>
              <a:rPr lang="en-US" i="0" baseline="30000" dirty="0" smtClean="0">
                <a:solidFill>
                  <a:schemeClr val="tx1"/>
                </a:solidFill>
              </a:rPr>
              <a:t>3</a:t>
            </a:r>
            <a:r>
              <a:rPr lang="en-US" i="0" dirty="0" smtClean="0">
                <a:solidFill>
                  <a:schemeClr val="tx1"/>
                </a:solidFill>
              </a:rPr>
              <a:t>. </a:t>
            </a:r>
          </a:p>
          <a:p>
            <a:pPr marL="3175" indent="-3175">
              <a:buFont typeface="Courier New" pitchFamily="49" charset="0"/>
              <a:buNone/>
              <a:defRPr/>
            </a:pPr>
            <a:endParaRPr lang="en-US" i="0" dirty="0" smtClean="0">
              <a:solidFill>
                <a:schemeClr val="tx1"/>
              </a:solidFill>
            </a:endParaRPr>
          </a:p>
          <a:p>
            <a:pPr marL="3175" indent="-3175">
              <a:spcBef>
                <a:spcPts val="2400"/>
              </a:spcBef>
              <a:buFont typeface="Courier New" pitchFamily="49" charset="0"/>
              <a:buNone/>
              <a:defRPr/>
            </a:pPr>
            <a:r>
              <a:rPr lang="en-US" i="0" dirty="0" smtClean="0">
                <a:solidFill>
                  <a:schemeClr val="tx1"/>
                </a:solidFill>
              </a:rPr>
              <a:t>Now factor the trinomial </a:t>
            </a:r>
            <a:r>
              <a:rPr lang="en-US" i="1" dirty="0" smtClean="0">
                <a:solidFill>
                  <a:srgbClr val="00007D"/>
                </a:solidFill>
              </a:rPr>
              <a:t>y</a:t>
            </a:r>
            <a:r>
              <a:rPr lang="en-US" i="0" baseline="30000" dirty="0" smtClean="0">
                <a:solidFill>
                  <a:srgbClr val="00007D"/>
                </a:solidFill>
              </a:rPr>
              <a:t>2</a:t>
            </a:r>
            <a:r>
              <a:rPr lang="en-US" i="0" dirty="0" smtClean="0">
                <a:solidFill>
                  <a:srgbClr val="00007D"/>
                </a:solidFill>
              </a:rPr>
              <a:t> – 2</a:t>
            </a:r>
            <a:r>
              <a:rPr lang="en-US" i="1" dirty="0" smtClean="0">
                <a:solidFill>
                  <a:srgbClr val="00007D"/>
                </a:solidFill>
              </a:rPr>
              <a:t>y</a:t>
            </a:r>
            <a:r>
              <a:rPr lang="en-US" i="0" dirty="0" smtClean="0">
                <a:solidFill>
                  <a:srgbClr val="00007D"/>
                </a:solidFill>
              </a:rPr>
              <a:t> – 8</a:t>
            </a:r>
            <a:r>
              <a:rPr lang="en-US" i="0" dirty="0" smtClean="0">
                <a:solidFill>
                  <a:schemeClr val="tx1"/>
                </a:solidFill>
              </a:rPr>
              <a:t>.  Look for factors of −8 that add up to −2. Since (−4)(+2) = −8 and (−4) + (+2) = −2, we have</a:t>
            </a:r>
          </a:p>
          <a:p>
            <a:pPr marL="0" indent="6350">
              <a:lnSpc>
                <a:spcPct val="90000"/>
              </a:lnSpc>
              <a:buFont typeface="Courier New" pitchFamily="49" charset="0"/>
              <a:buNone/>
              <a:defRPr/>
            </a:pPr>
            <a:endParaRPr lang="en-US" b="1" i="0" dirty="0" smtClean="0">
              <a:solidFill>
                <a:schemeClr val="tx1"/>
              </a:solidFill>
            </a:endParaRPr>
          </a:p>
          <a:p>
            <a:pPr marL="0" indent="6350">
              <a:lnSpc>
                <a:spcPct val="90000"/>
              </a:lnSpc>
              <a:buFont typeface="Courier New" pitchFamily="49" charset="0"/>
              <a:buNone/>
              <a:defRPr/>
            </a:pPr>
            <a:endParaRPr lang="en-US" b="1" i="0" dirty="0" smtClean="0">
              <a:solidFill>
                <a:schemeClr val="tx1"/>
              </a:solidFill>
            </a:endParaRPr>
          </a:p>
          <a:p>
            <a:pPr marL="3175" indent="-3175">
              <a:buFont typeface="Courier New" pitchFamily="49" charset="0"/>
              <a:buNone/>
              <a:defRPr/>
            </a:pPr>
            <a:endParaRPr lang="en-US" i="0" dirty="0" smtClean="0">
              <a:solidFill>
                <a:schemeClr val="tx1"/>
              </a:solidFill>
            </a:endParaRPr>
          </a:p>
          <a:p>
            <a:pPr marL="3175" indent="-3175">
              <a:buFont typeface="Courier New" pitchFamily="49" charset="0"/>
              <a:buNone/>
              <a:defRPr/>
            </a:pPr>
            <a:endParaRPr lang="en-US" i="0" dirty="0" smtClean="0">
              <a:solidFill>
                <a:schemeClr val="tx1"/>
              </a:solidFill>
            </a:endParaRPr>
          </a:p>
        </p:txBody>
      </p:sp>
      <p:graphicFrame>
        <p:nvGraphicFramePr>
          <p:cNvPr id="11266" name="Object 11"/>
          <p:cNvGraphicFramePr>
            <a:graphicFrameLocks noChangeAspect="1"/>
          </p:cNvGraphicFramePr>
          <p:nvPr/>
        </p:nvGraphicFramePr>
        <p:xfrm>
          <a:off x="544513" y="1183944"/>
          <a:ext cx="3136900" cy="444500"/>
        </p:xfrm>
        <a:graphic>
          <a:graphicData uri="http://schemas.openxmlformats.org/presentationml/2006/ole">
            <mc:AlternateContent xmlns:mc="http://schemas.openxmlformats.org/markup-compatibility/2006">
              <mc:Choice xmlns:v="urn:schemas-microsoft-com:vml" Requires="v">
                <p:oleObj spid="_x0000_s11280" name="Equation" r:id="rId3" imgW="3136680" imgH="444240" progId="Equation.DSMT4">
                  <p:embed/>
                </p:oleObj>
              </mc:Choice>
              <mc:Fallback>
                <p:oleObj name="Equation" r:id="rId3" imgW="3136680" imgH="444240"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513" y="1183944"/>
                        <a:ext cx="31369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5"/>
          <p:cNvGraphicFramePr>
            <a:graphicFrameLocks noChangeAspect="1"/>
          </p:cNvGraphicFramePr>
          <p:nvPr/>
        </p:nvGraphicFramePr>
        <p:xfrm>
          <a:off x="1981200" y="2438400"/>
          <a:ext cx="2641600" cy="444500"/>
        </p:xfrm>
        <a:graphic>
          <a:graphicData uri="http://schemas.openxmlformats.org/presentationml/2006/ole">
            <mc:AlternateContent xmlns:mc="http://schemas.openxmlformats.org/markup-compatibility/2006">
              <mc:Choice xmlns:v="urn:schemas-microsoft-com:vml" Requires="v">
                <p:oleObj spid="_x0000_s11281" name="Equation" r:id="rId5" imgW="2641320" imgH="444240" progId="Equation.DSMT4">
                  <p:embed/>
                </p:oleObj>
              </mc:Choice>
              <mc:Fallback>
                <p:oleObj name="Equation" r:id="rId5" imgW="2641320" imgH="4442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1200" y="2438400"/>
                        <a:ext cx="2641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4699000" y="2403144"/>
          <a:ext cx="2692400" cy="571500"/>
        </p:xfrm>
        <a:graphic>
          <a:graphicData uri="http://schemas.openxmlformats.org/presentationml/2006/ole">
            <mc:AlternateContent xmlns:mc="http://schemas.openxmlformats.org/markup-compatibility/2006">
              <mc:Choice xmlns:v="urn:schemas-microsoft-com:vml" Requires="v">
                <p:oleObj spid="_x0000_s11282" name="Equation" r:id="rId7" imgW="2692080" imgH="571320" progId="Equation.DSMT4">
                  <p:embed/>
                </p:oleObj>
              </mc:Choice>
              <mc:Fallback>
                <p:oleObj name="Equation" r:id="rId7" imgW="2692080" imgH="57132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99000" y="2403144"/>
                        <a:ext cx="2692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2030104" y="4724400"/>
          <a:ext cx="2641600" cy="444500"/>
        </p:xfrm>
        <a:graphic>
          <a:graphicData uri="http://schemas.openxmlformats.org/presentationml/2006/ole">
            <mc:AlternateContent xmlns:mc="http://schemas.openxmlformats.org/markup-compatibility/2006">
              <mc:Choice xmlns:v="urn:schemas-microsoft-com:vml" Requires="v">
                <p:oleObj spid="_x0000_s11283" name="Equation" r:id="rId9" imgW="2641320" imgH="444240" progId="Equation.DSMT4">
                  <p:embed/>
                </p:oleObj>
              </mc:Choice>
              <mc:Fallback>
                <p:oleObj name="Equation" r:id="rId9" imgW="2641320" imgH="44424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30104" y="4724400"/>
                        <a:ext cx="2641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4711700" y="4686300"/>
          <a:ext cx="2692400" cy="571500"/>
        </p:xfrm>
        <a:graphic>
          <a:graphicData uri="http://schemas.openxmlformats.org/presentationml/2006/ole">
            <mc:AlternateContent xmlns:mc="http://schemas.openxmlformats.org/markup-compatibility/2006">
              <mc:Choice xmlns:v="urn:schemas-microsoft-com:vml" Requires="v">
                <p:oleObj spid="_x0000_s11284" name="Equation" r:id="rId11" imgW="2692080" imgH="571320" progId="Equation.DSMT4">
                  <p:embed/>
                </p:oleObj>
              </mc:Choice>
              <mc:Fallback>
                <p:oleObj name="Equation" r:id="rId11" imgW="2692080" imgH="57132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11700" y="4686300"/>
                        <a:ext cx="2692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4711700" y="5360988"/>
          <a:ext cx="2946400" cy="482600"/>
        </p:xfrm>
        <a:graphic>
          <a:graphicData uri="http://schemas.openxmlformats.org/presentationml/2006/ole">
            <mc:AlternateContent xmlns:mc="http://schemas.openxmlformats.org/markup-compatibility/2006">
              <mc:Choice xmlns:v="urn:schemas-microsoft-com:vml" Requires="v">
                <p:oleObj spid="_x0000_s11285" name="Equation" r:id="rId13" imgW="2946240" imgH="482400" progId="Equation.DSMT4">
                  <p:embed/>
                </p:oleObj>
              </mc:Choice>
              <mc:Fallback>
                <p:oleObj name="Equation" r:id="rId13" imgW="2946240" imgH="4824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11700" y="5360988"/>
                        <a:ext cx="2946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p:cNvSpPr>
          <p:nvPr>
            <p:ph type="title"/>
          </p:nvPr>
        </p:nvSpPr>
        <p:spPr>
          <a:prstGeom prst="rect">
            <a:avLst/>
          </a:prstGeom>
        </p:spPr>
        <p:txBody>
          <a:bodyPr/>
          <a:lstStyle/>
          <a:p>
            <a:r>
              <a:rPr lang="en-US" sz="3200" smtClean="0">
                <a:solidFill>
                  <a:schemeClr val="accent1"/>
                </a:solidFill>
              </a:rPr>
              <a:t>Finding a Common Monomial Factor First</a:t>
            </a:r>
          </a:p>
        </p:txBody>
      </p:sp>
      <p:sp>
        <p:nvSpPr>
          <p:cNvPr id="12292" name="Rectangle 3"/>
          <p:cNvSpPr>
            <a:spLocks noGrp="1"/>
          </p:cNvSpPr>
          <p:nvPr>
            <p:ph idx="1"/>
          </p:nvPr>
        </p:nvSpPr>
        <p:spPr>
          <a:prstGeom prst="rect">
            <a:avLst/>
          </a:prstGeom>
        </p:spPr>
        <p:txBody>
          <a:bodyPr/>
          <a:lstStyle/>
          <a:p>
            <a:pPr>
              <a:buFont typeface="Courier New" pitchFamily="49" charset="0"/>
              <a:buNone/>
            </a:pPr>
            <a:endParaRPr lang="en-US" i="0" dirty="0" smtClean="0">
              <a:solidFill>
                <a:schemeClr val="tx1"/>
              </a:solidFill>
            </a:endParaRPr>
          </a:p>
          <a:p>
            <a:pPr>
              <a:buFont typeface="Courier New" pitchFamily="49" charset="0"/>
              <a:buNone/>
            </a:pPr>
            <a:endParaRPr lang="en-US" i="0" dirty="0" smtClean="0">
              <a:solidFill>
                <a:schemeClr val="tx1"/>
              </a:solidFill>
            </a:endParaRPr>
          </a:p>
        </p:txBody>
      </p:sp>
      <p:sp>
        <p:nvSpPr>
          <p:cNvPr id="12293" name="Rectangle 73"/>
          <p:cNvSpPr>
            <a:spLocks/>
          </p:cNvSpPr>
          <p:nvPr/>
        </p:nvSpPr>
        <p:spPr bwMode="auto">
          <a:xfrm>
            <a:off x="457200" y="1280160"/>
            <a:ext cx="8229600" cy="4665663"/>
          </a:xfrm>
          <a:prstGeom prst="rect">
            <a:avLst/>
          </a:prstGeom>
          <a:noFill/>
          <a:ln w="28575">
            <a:solidFill>
              <a:srgbClr val="FF0008"/>
            </a:solidFill>
            <a:miter lim="800000"/>
            <a:headEnd/>
            <a:tailEnd/>
          </a:ln>
        </p:spPr>
        <p:txBody>
          <a:bodyPr bIns="137160">
            <a:spAutoFit/>
          </a:bodyPr>
          <a:lstStyle/>
          <a:p>
            <a:pPr algn="ctr" eaLnBrk="0" hangingPunct="0">
              <a:spcBef>
                <a:spcPct val="20000"/>
              </a:spcBef>
              <a:buFont typeface="Courier New" pitchFamily="49" charset="0"/>
              <a:buNone/>
            </a:pPr>
            <a:r>
              <a:rPr lang="en-US" sz="2800" b="1" dirty="0">
                <a:solidFill>
                  <a:srgbClr val="000000"/>
                </a:solidFill>
              </a:rPr>
              <a:t>Notes</a:t>
            </a:r>
          </a:p>
          <a:p>
            <a:pPr eaLnBrk="0" hangingPunct="0">
              <a:spcBef>
                <a:spcPct val="20000"/>
              </a:spcBef>
              <a:buFont typeface="Courier New" pitchFamily="49" charset="0"/>
              <a:buNone/>
            </a:pPr>
            <a:r>
              <a:rPr lang="en-US" sz="2800" dirty="0">
                <a:solidFill>
                  <a:srgbClr val="000000"/>
                </a:solidFill>
              </a:rPr>
              <a:t>When factoring polynomials, always look for a common monomial factor first. Then, if there is one, remember to include this common monomial factor as part of the answer. Not all polynomials are factorable. For example, no matter what combinations are </a:t>
            </a:r>
            <a:r>
              <a:rPr lang="en-US" sz="2800" dirty="0" smtClean="0">
                <a:solidFill>
                  <a:srgbClr val="000000"/>
                </a:solidFill>
              </a:rPr>
              <a:t>tried</a:t>
            </a:r>
            <a:br>
              <a:rPr lang="en-US" sz="2800" dirty="0" smtClean="0">
                <a:solidFill>
                  <a:srgbClr val="000000"/>
                </a:solidFill>
              </a:rPr>
            </a:br>
            <a:r>
              <a:rPr lang="en-US" sz="2800" dirty="0" smtClean="0">
                <a:solidFill>
                  <a:srgbClr val="000000"/>
                </a:solidFill>
              </a:rPr>
              <a:t>                    does </a:t>
            </a:r>
            <a:r>
              <a:rPr lang="en-US" sz="2800" dirty="0">
                <a:solidFill>
                  <a:srgbClr val="000000"/>
                </a:solidFill>
              </a:rPr>
              <a:t>not have two binomial factors with integer coefficients. (There are no factors of +4 that will add to +3.) We say that the polynomial is </a:t>
            </a:r>
            <a:r>
              <a:rPr lang="en-US" sz="2800" b="1" dirty="0">
                <a:solidFill>
                  <a:srgbClr val="000000"/>
                </a:solidFill>
              </a:rPr>
              <a:t>not factorable (or irreducible or prime). </a:t>
            </a:r>
            <a:endParaRPr lang="en-US" sz="2800" dirty="0">
              <a:solidFill>
                <a:srgbClr val="000000"/>
              </a:solidFill>
            </a:endParaRPr>
          </a:p>
        </p:txBody>
      </p:sp>
      <p:graphicFrame>
        <p:nvGraphicFramePr>
          <p:cNvPr id="12290" name="Object 7"/>
          <p:cNvGraphicFramePr>
            <a:graphicFrameLocks noChangeAspect="1"/>
          </p:cNvGraphicFramePr>
          <p:nvPr>
            <p:extLst>
              <p:ext uri="{D42A27DB-BD31-4B8C-83A1-F6EECF244321}">
                <p14:modId xmlns:p14="http://schemas.microsoft.com/office/powerpoint/2010/main" val="1986163698"/>
              </p:ext>
            </p:extLst>
          </p:nvPr>
        </p:nvGraphicFramePr>
        <p:xfrm>
          <a:off x="536575" y="3962400"/>
          <a:ext cx="1524000" cy="381000"/>
        </p:xfrm>
        <a:graphic>
          <a:graphicData uri="http://schemas.openxmlformats.org/presentationml/2006/ole">
            <mc:AlternateContent xmlns:mc="http://schemas.openxmlformats.org/markup-compatibility/2006">
              <mc:Choice xmlns:v="urn:schemas-microsoft-com:vml" Requires="v">
                <p:oleObj spid="_x0000_s12292" name="Equation" r:id="rId3" imgW="1523880" imgH="380880" progId="Equation.DSMT4">
                  <p:embed/>
                </p:oleObj>
              </mc:Choice>
              <mc:Fallback>
                <p:oleObj name="Equation" r:id="rId3" imgW="1523880" imgH="38088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6575" y="3962400"/>
                        <a:ext cx="15240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z="3200" smtClean="0">
                <a:solidFill>
                  <a:schemeClr val="accent1"/>
                </a:solidFill>
              </a:rPr>
              <a:t>Finding a Common Monomial Factor First</a:t>
            </a:r>
            <a:endParaRPr lang="en-US" sz="3200" smtClean="0"/>
          </a:p>
        </p:txBody>
      </p:sp>
      <p:sp>
        <p:nvSpPr>
          <p:cNvPr id="16387" name="Content Placeholder 2"/>
          <p:cNvSpPr>
            <a:spLocks noGrp="1"/>
          </p:cNvSpPr>
          <p:nvPr>
            <p:ph idx="1"/>
          </p:nvPr>
        </p:nvSpPr>
        <p:spPr/>
        <p:txBody>
          <a:bodyPr/>
          <a:lstStyle/>
          <a:p>
            <a:pPr>
              <a:buFont typeface="Courier New" pitchFamily="49" charset="0"/>
              <a:buNone/>
            </a:pPr>
            <a:endParaRPr lang="en-US" b="1" i="0" dirty="0" smtClean="0">
              <a:solidFill>
                <a:schemeClr val="tx1"/>
              </a:solidFill>
            </a:endParaRPr>
          </a:p>
          <a:p>
            <a:pPr>
              <a:buFont typeface="Courier New" pitchFamily="49" charset="0"/>
              <a:buNone/>
            </a:pPr>
            <a:endParaRPr lang="en-US" b="1" i="0" dirty="0" smtClean="0">
              <a:solidFill>
                <a:schemeClr val="tx1"/>
              </a:solidFill>
            </a:endParaRPr>
          </a:p>
        </p:txBody>
      </p:sp>
      <p:sp>
        <p:nvSpPr>
          <p:cNvPr id="16388" name="Rectangle 73"/>
          <p:cNvSpPr>
            <a:spLocks/>
          </p:cNvSpPr>
          <p:nvPr/>
        </p:nvSpPr>
        <p:spPr bwMode="auto">
          <a:xfrm>
            <a:off x="457200" y="1358900"/>
            <a:ext cx="8229600" cy="1993900"/>
          </a:xfrm>
          <a:prstGeom prst="rect">
            <a:avLst/>
          </a:prstGeom>
          <a:noFill/>
          <a:ln w="28575">
            <a:solidFill>
              <a:srgbClr val="FF0008"/>
            </a:solidFill>
            <a:miter lim="800000"/>
            <a:headEnd/>
            <a:tailEnd/>
          </a:ln>
        </p:spPr>
        <p:txBody>
          <a:bodyPr bIns="137160">
            <a:spAutoFit/>
          </a:bodyPr>
          <a:lstStyle/>
          <a:p>
            <a:pPr algn="ctr" eaLnBrk="0" hangingPunct="0">
              <a:spcBef>
                <a:spcPct val="20000"/>
              </a:spcBef>
              <a:buFont typeface="Courier New" pitchFamily="49" charset="0"/>
              <a:buNone/>
            </a:pPr>
            <a:r>
              <a:rPr lang="en-US" sz="2800" b="1" dirty="0">
                <a:solidFill>
                  <a:srgbClr val="000000"/>
                </a:solidFill>
              </a:rPr>
              <a:t>Notes (cont.)</a:t>
            </a:r>
          </a:p>
          <a:p>
            <a:pPr eaLnBrk="0" hangingPunct="0">
              <a:spcBef>
                <a:spcPct val="20000"/>
              </a:spcBef>
              <a:buFont typeface="Courier New" pitchFamily="49" charset="0"/>
              <a:buNone/>
            </a:pPr>
            <a:r>
              <a:rPr lang="en-US" sz="2800" b="1" dirty="0">
                <a:solidFill>
                  <a:srgbClr val="000000"/>
                </a:solidFill>
              </a:rPr>
              <a:t>A polynomial is not factorable if it cannot be factored as the product of polynomials with integer coefficients.</a:t>
            </a:r>
            <a:endParaRPr lang="en-US" sz="2800" dirty="0">
              <a:solidFill>
                <a:srgbClr val="00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1"/>
          <p:cNvSpPr>
            <a:spLocks noGrp="1"/>
          </p:cNvSpPr>
          <p:nvPr>
            <p:ph type="title"/>
          </p:nvPr>
        </p:nvSpPr>
        <p:spPr/>
        <p:txBody>
          <a:bodyPr/>
          <a:lstStyle/>
          <a:p>
            <a:pPr eaLnBrk="1" hangingPunct="1"/>
            <a:r>
              <a:rPr lang="en-US" sz="3200" smtClean="0">
                <a:solidFill>
                  <a:schemeClr val="accent1"/>
                </a:solidFill>
              </a:rPr>
              <a:t>Objectives</a:t>
            </a:r>
          </a:p>
        </p:txBody>
      </p:sp>
      <p:sp>
        <p:nvSpPr>
          <p:cNvPr id="2052" name="Content Placeholder 2"/>
          <p:cNvSpPr>
            <a:spLocks noGrp="1"/>
          </p:cNvSpPr>
          <p:nvPr>
            <p:ph idx="1"/>
          </p:nvPr>
        </p:nvSpPr>
        <p:spPr>
          <a:xfrm>
            <a:off x="457200" y="1280160"/>
            <a:ext cx="8229600" cy="2332946"/>
          </a:xfrm>
        </p:spPr>
        <p:txBody>
          <a:bodyPr>
            <a:spAutoFit/>
          </a:bodyPr>
          <a:lstStyle/>
          <a:p>
            <a:pPr marL="463550" indent="-463550">
              <a:buFont typeface="Courier New" pitchFamily="49" charset="0"/>
              <a:buChar char="o"/>
            </a:pPr>
            <a:r>
              <a:rPr lang="en-US" i="0" dirty="0" smtClean="0">
                <a:solidFill>
                  <a:schemeClr val="tx1"/>
                </a:solidFill>
              </a:rPr>
              <a:t>Factor trinomials with leading coefficient 1 (of the form                    ).</a:t>
            </a:r>
          </a:p>
          <a:p>
            <a:pPr marL="463550" indent="-463550">
              <a:buFont typeface="Courier New" pitchFamily="49" charset="0"/>
              <a:buChar char="o"/>
            </a:pPr>
            <a:r>
              <a:rPr lang="en-US" i="0" dirty="0" smtClean="0">
                <a:solidFill>
                  <a:schemeClr val="tx1"/>
                </a:solidFill>
              </a:rPr>
              <a:t>Factor out a common monomial factor and then factor the remaining factor, a trinomial with leading coefficient 1. </a:t>
            </a:r>
          </a:p>
        </p:txBody>
      </p:sp>
      <p:graphicFrame>
        <p:nvGraphicFramePr>
          <p:cNvPr id="2050" name="Object 4"/>
          <p:cNvGraphicFramePr>
            <a:graphicFrameLocks noChangeAspect="1"/>
          </p:cNvGraphicFramePr>
          <p:nvPr>
            <p:extLst>
              <p:ext uri="{D42A27DB-BD31-4B8C-83A1-F6EECF244321}">
                <p14:modId xmlns:p14="http://schemas.microsoft.com/office/powerpoint/2010/main" val="3034410273"/>
              </p:ext>
            </p:extLst>
          </p:nvPr>
        </p:nvGraphicFramePr>
        <p:xfrm>
          <a:off x="1778000" y="1752600"/>
          <a:ext cx="1498600" cy="381000"/>
        </p:xfrm>
        <a:graphic>
          <a:graphicData uri="http://schemas.openxmlformats.org/presentationml/2006/ole">
            <mc:AlternateContent xmlns:mc="http://schemas.openxmlformats.org/markup-compatibility/2006">
              <mc:Choice xmlns:v="urn:schemas-microsoft-com:vml" Requires="v">
                <p:oleObj spid="_x0000_s2052" name="Equation" r:id="rId3" imgW="1498320" imgH="380880" progId="Equation.DSMT4">
                  <p:embed/>
                </p:oleObj>
              </mc:Choice>
              <mc:Fallback>
                <p:oleObj name="Equation" r:id="rId3" imgW="1498320" imgH="3808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8000" y="1752600"/>
                        <a:ext cx="14986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2"/>
          <p:cNvSpPr>
            <a:spLocks noGrp="1"/>
          </p:cNvSpPr>
          <p:nvPr>
            <p:ph type="title"/>
          </p:nvPr>
        </p:nvSpPr>
        <p:spPr>
          <a:prstGeom prst="rect">
            <a:avLst/>
          </a:prstGeom>
        </p:spPr>
        <p:txBody>
          <a:bodyPr/>
          <a:lstStyle/>
          <a:p>
            <a:r>
              <a:rPr lang="en-US" sz="3200" smtClean="0">
                <a:solidFill>
                  <a:schemeClr val="accent1"/>
                </a:solidFill>
              </a:rPr>
              <a:t>Example 1: Factoring with Leading Coefficient 1</a:t>
            </a:r>
            <a:endParaRPr lang="en-US" sz="3200" i="1" smtClean="0">
              <a:solidFill>
                <a:schemeClr val="accent1"/>
              </a:solidFill>
            </a:endParaRPr>
          </a:p>
        </p:txBody>
      </p:sp>
      <p:sp>
        <p:nvSpPr>
          <p:cNvPr id="3078" name="Rectangle 3"/>
          <p:cNvSpPr>
            <a:spLocks noGrp="1"/>
          </p:cNvSpPr>
          <p:nvPr>
            <p:ph idx="1"/>
          </p:nvPr>
        </p:nvSpPr>
        <p:spPr>
          <a:prstGeom prst="rect">
            <a:avLst/>
          </a:prstGeom>
        </p:spPr>
        <p:txBody>
          <a:bodyPr/>
          <a:lstStyle/>
          <a:p>
            <a:pPr marL="1588" indent="-1588">
              <a:buFont typeface="Courier New" pitchFamily="49" charset="0"/>
              <a:buNone/>
              <a:tabLst>
                <a:tab pos="463550" algn="l"/>
              </a:tabLst>
            </a:pPr>
            <a:r>
              <a:rPr lang="en-US" i="0" dirty="0" smtClean="0">
                <a:solidFill>
                  <a:schemeClr val="tx1"/>
                </a:solidFill>
              </a:rPr>
              <a:t>Factor the following trinomials.</a:t>
            </a:r>
          </a:p>
          <a:p>
            <a:pPr marL="1588" indent="-1588">
              <a:buFont typeface="Courier New" pitchFamily="49" charset="0"/>
              <a:buNone/>
              <a:tabLst>
                <a:tab pos="463550" algn="l"/>
              </a:tabLst>
            </a:pPr>
            <a:endParaRPr lang="en-US" i="0" dirty="0" smtClean="0">
              <a:solidFill>
                <a:schemeClr val="tx1"/>
              </a:solidFill>
            </a:endParaRPr>
          </a:p>
          <a:p>
            <a:pPr marL="1588" indent="-1588">
              <a:buFont typeface="Courier New" pitchFamily="49" charset="0"/>
              <a:buNone/>
              <a:tabLst>
                <a:tab pos="463550" algn="l"/>
              </a:tabLst>
            </a:pPr>
            <a:r>
              <a:rPr lang="en-US" b="1" i="0" dirty="0" smtClean="0">
                <a:solidFill>
                  <a:schemeClr val="tx1"/>
                </a:solidFill>
              </a:rPr>
              <a:t>Solution:</a:t>
            </a:r>
            <a:r>
              <a:rPr lang="en-US" i="0" dirty="0" smtClean="0">
                <a:solidFill>
                  <a:schemeClr val="tx1"/>
                </a:solidFill>
              </a:rPr>
              <a:t> 12 has three pairs of positive integer factors as illustrated in the following table.  Of these 3 pairs, only 2 + 6 is equal to 8: </a:t>
            </a:r>
          </a:p>
          <a:p>
            <a:pPr marL="1588" indent="-1588">
              <a:buFont typeface="Courier New" pitchFamily="49" charset="0"/>
              <a:buNone/>
              <a:tabLst>
                <a:tab pos="463550" algn="l"/>
              </a:tabLst>
            </a:pPr>
            <a:r>
              <a:rPr lang="en-US" i="0" dirty="0" smtClean="0">
                <a:solidFill>
                  <a:schemeClr val="tx1"/>
                </a:solidFill>
              </a:rPr>
              <a:t>               Factors of 12 </a:t>
            </a:r>
          </a:p>
          <a:p>
            <a:pPr marL="1588" indent="-1588">
              <a:buFont typeface="Courier New" pitchFamily="49" charset="0"/>
              <a:buNone/>
              <a:tabLst>
                <a:tab pos="463550" algn="l"/>
              </a:tabLst>
            </a:pPr>
            <a:r>
              <a:rPr lang="en-US" i="0" dirty="0" smtClean="0">
                <a:solidFill>
                  <a:schemeClr val="tx1"/>
                </a:solidFill>
              </a:rPr>
              <a:t>			       1	       12</a:t>
            </a:r>
          </a:p>
          <a:p>
            <a:pPr marL="1588" indent="-1588">
              <a:buFont typeface="Courier New" pitchFamily="49" charset="0"/>
              <a:buNone/>
              <a:tabLst>
                <a:tab pos="463550" algn="l"/>
              </a:tabLst>
            </a:pPr>
            <a:r>
              <a:rPr lang="en-US" i="0" dirty="0" smtClean="0">
                <a:solidFill>
                  <a:schemeClr val="tx1"/>
                </a:solidFill>
              </a:rPr>
              <a:t>			       2	        6</a:t>
            </a:r>
          </a:p>
          <a:p>
            <a:pPr marL="1588" indent="-1588">
              <a:buFont typeface="Courier New" pitchFamily="49" charset="0"/>
              <a:buNone/>
              <a:tabLst>
                <a:tab pos="463550" algn="l"/>
              </a:tabLst>
            </a:pPr>
            <a:r>
              <a:rPr lang="en-US" i="0" dirty="0" smtClean="0">
                <a:solidFill>
                  <a:schemeClr val="tx1"/>
                </a:solidFill>
              </a:rPr>
              <a:t>			       3	        4</a:t>
            </a:r>
          </a:p>
          <a:p>
            <a:pPr marL="1588" indent="-1588">
              <a:buFont typeface="Courier New" pitchFamily="49" charset="0"/>
              <a:buNone/>
              <a:tabLst>
                <a:tab pos="463550" algn="l"/>
              </a:tabLst>
            </a:pPr>
            <a:endParaRPr lang="en-US" i="0" dirty="0" smtClean="0">
              <a:solidFill>
                <a:schemeClr val="tx1"/>
              </a:solidFill>
            </a:endParaRPr>
          </a:p>
          <a:p>
            <a:pPr marL="1588" indent="-1588">
              <a:buFont typeface="Courier New" pitchFamily="49" charset="0"/>
              <a:buNone/>
              <a:tabLst>
                <a:tab pos="463550" algn="l"/>
              </a:tabLst>
            </a:pPr>
            <a:endParaRPr lang="en-US" i="0" dirty="0" smtClean="0">
              <a:solidFill>
                <a:schemeClr val="tx1"/>
              </a:solidFill>
            </a:endParaRPr>
          </a:p>
        </p:txBody>
      </p:sp>
      <p:graphicFrame>
        <p:nvGraphicFramePr>
          <p:cNvPr id="3074" name="Object 6"/>
          <p:cNvGraphicFramePr>
            <a:graphicFrameLocks noChangeAspect="1"/>
          </p:cNvGraphicFramePr>
          <p:nvPr/>
        </p:nvGraphicFramePr>
        <p:xfrm>
          <a:off x="568325" y="1807192"/>
          <a:ext cx="2171700" cy="381000"/>
        </p:xfrm>
        <a:graphic>
          <a:graphicData uri="http://schemas.openxmlformats.org/presentationml/2006/ole">
            <mc:AlternateContent xmlns:mc="http://schemas.openxmlformats.org/markup-compatibility/2006">
              <mc:Choice xmlns:v="urn:schemas-microsoft-com:vml" Requires="v">
                <p:oleObj spid="_x0000_s3080" name="Equation" r:id="rId3" imgW="2171520" imgH="380880" progId="Equation.DSMT4">
                  <p:embed/>
                </p:oleObj>
              </mc:Choice>
              <mc:Fallback>
                <p:oleObj name="Equation" r:id="rId3" imgW="2171520" imgH="38088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8325" y="1807192"/>
                        <a:ext cx="21717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8" name="Straight Connector 7"/>
          <p:cNvCxnSpPr/>
          <p:nvPr/>
        </p:nvCxnSpPr>
        <p:spPr>
          <a:xfrm>
            <a:off x="1574800" y="4164629"/>
            <a:ext cx="22098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1714501" y="5040929"/>
            <a:ext cx="1752600" cy="3175"/>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3075" name="Object 7"/>
          <p:cNvGraphicFramePr>
            <a:graphicFrameLocks noChangeAspect="1"/>
          </p:cNvGraphicFramePr>
          <p:nvPr/>
        </p:nvGraphicFramePr>
        <p:xfrm>
          <a:off x="4241800" y="4773613"/>
          <a:ext cx="1193800" cy="292100"/>
        </p:xfrm>
        <a:graphic>
          <a:graphicData uri="http://schemas.openxmlformats.org/presentationml/2006/ole">
            <mc:AlternateContent xmlns:mc="http://schemas.openxmlformats.org/markup-compatibility/2006">
              <mc:Choice xmlns:v="urn:schemas-microsoft-com:vml" Requires="v">
                <p:oleObj spid="_x0000_s3081" name="Equation" r:id="rId5" imgW="1193760" imgH="291960" progId="Equation.DSMT4">
                  <p:embed/>
                </p:oleObj>
              </mc:Choice>
              <mc:Fallback>
                <p:oleObj name="Equation" r:id="rId5" imgW="1193760" imgH="29196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41800" y="4773613"/>
                        <a:ext cx="1193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8"/>
          <p:cNvGraphicFramePr>
            <a:graphicFrameLocks noChangeAspect="1"/>
          </p:cNvGraphicFramePr>
          <p:nvPr/>
        </p:nvGraphicFramePr>
        <p:xfrm>
          <a:off x="4114800" y="5383829"/>
          <a:ext cx="4660900" cy="482600"/>
        </p:xfrm>
        <a:graphic>
          <a:graphicData uri="http://schemas.openxmlformats.org/presentationml/2006/ole">
            <mc:AlternateContent xmlns:mc="http://schemas.openxmlformats.org/markup-compatibility/2006">
              <mc:Choice xmlns:v="urn:schemas-microsoft-com:vml" Requires="v">
                <p:oleObj spid="_x0000_s3082" name="Equation" r:id="rId7" imgW="4660560" imgH="482400" progId="Equation.DSMT4">
                  <p:embed/>
                </p:oleObj>
              </mc:Choice>
              <mc:Fallback>
                <p:oleObj name="Equation" r:id="rId7" imgW="4660560" imgH="482400" progId="Equation.DSMT4">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14800" y="5383829"/>
                        <a:ext cx="46609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5" name="Straight Arrow Connector 14"/>
          <p:cNvCxnSpPr/>
          <p:nvPr/>
        </p:nvCxnSpPr>
        <p:spPr>
          <a:xfrm>
            <a:off x="3657600" y="4951412"/>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8">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8">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78">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8">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07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p:cNvSpPr>
          <p:nvPr>
            <p:ph type="title"/>
          </p:nvPr>
        </p:nvSpPr>
        <p:spPr>
          <a:prstGeom prst="rect">
            <a:avLst/>
          </a:prstGeom>
        </p:spPr>
        <p:txBody>
          <a:bodyPr/>
          <a:lstStyle/>
          <a:p>
            <a:r>
              <a:rPr lang="en-US" sz="3200" dirty="0" smtClean="0">
                <a:solidFill>
                  <a:schemeClr val="accent1"/>
                </a:solidFill>
              </a:rPr>
              <a:t>Example 1: Factoring with Leading Coefficient 1 (cont.)</a:t>
            </a:r>
          </a:p>
        </p:txBody>
      </p:sp>
      <p:sp>
        <p:nvSpPr>
          <p:cNvPr id="4100" name="AutoShape 3"/>
          <p:cNvSpPr>
            <a:spLocks noGrp="1" noChangeAspect="1" noChangeArrowheads="1"/>
          </p:cNvSpPr>
          <p:nvPr>
            <p:ph idx="1"/>
          </p:nvPr>
        </p:nvSpPr>
        <p:spPr>
          <a:prstGeom prst="rect">
            <a:avLst/>
          </a:prstGeom>
        </p:spPr>
        <p:txBody>
          <a:bodyPr/>
          <a:lstStyle/>
          <a:p>
            <a:pPr marL="1588" indent="-1588">
              <a:buFont typeface="Courier New" pitchFamily="49" charset="0"/>
              <a:buNone/>
              <a:tabLst>
                <a:tab pos="463550" algn="l"/>
              </a:tabLst>
            </a:pPr>
            <a:r>
              <a:rPr lang="en-US" b="1" i="0" dirty="0" smtClean="0">
                <a:solidFill>
                  <a:schemeClr val="tx1"/>
                </a:solidFill>
              </a:rPr>
              <a:t>Note: </a:t>
            </a:r>
            <a:r>
              <a:rPr lang="en-US" i="0" dirty="0" smtClean="0">
                <a:solidFill>
                  <a:schemeClr val="tx1"/>
                </a:solidFill>
              </a:rPr>
              <a:t>If the middle term had been −8</a:t>
            </a:r>
            <a:r>
              <a:rPr lang="en-US" i="1" dirty="0" smtClean="0">
                <a:solidFill>
                  <a:schemeClr val="tx1"/>
                </a:solidFill>
              </a:rPr>
              <a:t>x</a:t>
            </a:r>
            <a:r>
              <a:rPr lang="en-US" i="0" dirty="0" smtClean="0">
                <a:solidFill>
                  <a:schemeClr val="tx1"/>
                </a:solidFill>
              </a:rPr>
              <a:t>, then we would have wanted pairs of negative integer factors to find a sum of −8.</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p:cNvSpPr>
          <p:nvPr>
            <p:ph type="title"/>
          </p:nvPr>
        </p:nvSpPr>
        <p:spPr>
          <a:prstGeom prst="rect">
            <a:avLst/>
          </a:prstGeom>
        </p:spPr>
        <p:txBody>
          <a:bodyPr/>
          <a:lstStyle/>
          <a:p>
            <a:r>
              <a:rPr lang="en-US" dirty="0" smtClean="0">
                <a:solidFill>
                  <a:schemeClr val="accent1"/>
                </a:solidFill>
              </a:rPr>
              <a:t>Example 1: Factoring with Leading Coefficient 1 (cont.)</a:t>
            </a:r>
            <a:endParaRPr lang="en-US" sz="3200" dirty="0" smtClean="0">
              <a:solidFill>
                <a:schemeClr val="accent1"/>
              </a:solidFill>
            </a:endParaRPr>
          </a:p>
        </p:txBody>
      </p:sp>
      <p:sp>
        <p:nvSpPr>
          <p:cNvPr id="5124" name="Content Placeholder 2"/>
          <p:cNvSpPr>
            <a:spLocks noGrp="1"/>
          </p:cNvSpPr>
          <p:nvPr>
            <p:ph idx="1"/>
          </p:nvPr>
        </p:nvSpPr>
        <p:spPr>
          <a:xfrm>
            <a:off x="457200" y="1600200"/>
            <a:ext cx="8229600" cy="4251960"/>
          </a:xfrm>
        </p:spPr>
        <p:txBody>
          <a:bodyPr/>
          <a:lstStyle/>
          <a:p>
            <a:pPr marL="1588" indent="-1588">
              <a:spcBef>
                <a:spcPts val="2400"/>
              </a:spcBef>
              <a:tabLst>
                <a:tab pos="463550" algn="l"/>
              </a:tabLst>
            </a:pPr>
            <a:r>
              <a:rPr lang="en-US" b="1" dirty="0" smtClean="0"/>
              <a:t>Solution: </a:t>
            </a:r>
            <a:r>
              <a:rPr lang="en-US" dirty="0" smtClean="0">
                <a:solidFill>
                  <a:schemeClr val="tx1"/>
                </a:solidFill>
              </a:rPr>
              <a:t>We want a pair of integer factors of −20 whose sum is −8. In this case, one of the factors must be positive and the other negative.</a:t>
            </a:r>
          </a:p>
          <a:p>
            <a:pPr marL="0" indent="1588">
              <a:buFont typeface="Courier New" pitchFamily="49" charset="0"/>
              <a:buNone/>
            </a:pPr>
            <a:endParaRPr lang="en-US" i="0" dirty="0" smtClean="0">
              <a:solidFill>
                <a:schemeClr val="tx1"/>
              </a:solidFill>
            </a:endParaRPr>
          </a:p>
        </p:txBody>
      </p:sp>
      <p:grpSp>
        <p:nvGrpSpPr>
          <p:cNvPr id="14" name="Group 13"/>
          <p:cNvGrpSpPr/>
          <p:nvPr/>
        </p:nvGrpSpPr>
        <p:grpSpPr>
          <a:xfrm>
            <a:off x="3200400" y="3388968"/>
            <a:ext cx="2209800" cy="2560320"/>
            <a:chOff x="3200400" y="3388968"/>
            <a:chExt cx="2209800" cy="2560320"/>
          </a:xfrm>
        </p:grpSpPr>
        <p:cxnSp>
          <p:nvCxnSpPr>
            <p:cNvPr id="12" name="Straight Connector 11"/>
            <p:cNvCxnSpPr/>
            <p:nvPr/>
          </p:nvCxnSpPr>
          <p:spPr>
            <a:xfrm>
              <a:off x="3200400" y="3398221"/>
              <a:ext cx="2209800" cy="3175"/>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2924334" y="4655634"/>
              <a:ext cx="2560320" cy="26988"/>
            </a:xfrm>
            <a:prstGeom prst="line">
              <a:avLst/>
            </a:prstGeom>
            <a:ln w="28575"/>
          </p:spPr>
          <p:style>
            <a:lnRef idx="1">
              <a:schemeClr val="accent1"/>
            </a:lnRef>
            <a:fillRef idx="0">
              <a:schemeClr val="accent1"/>
            </a:fillRef>
            <a:effectRef idx="0">
              <a:schemeClr val="accent1"/>
            </a:effectRef>
            <a:fontRef idx="minor">
              <a:schemeClr val="tx1"/>
            </a:fontRef>
          </p:style>
        </p:cxnSp>
      </p:grpSp>
      <p:graphicFrame>
        <p:nvGraphicFramePr>
          <p:cNvPr id="5122" name="Object 9"/>
          <p:cNvGraphicFramePr>
            <a:graphicFrameLocks noChangeAspect="1"/>
          </p:cNvGraphicFramePr>
          <p:nvPr/>
        </p:nvGraphicFramePr>
        <p:xfrm>
          <a:off x="3512498" y="3505200"/>
          <a:ext cx="1409700" cy="2514600"/>
        </p:xfrm>
        <a:graphic>
          <a:graphicData uri="http://schemas.openxmlformats.org/presentationml/2006/ole">
            <mc:AlternateContent xmlns:mc="http://schemas.openxmlformats.org/markup-compatibility/2006">
              <mc:Choice xmlns:v="urn:schemas-microsoft-com:vml" Requires="v">
                <p:oleObj spid="_x0000_s5128" name="Equation" r:id="rId3" imgW="1409400" imgH="2514600" progId="Equation.DSMT4">
                  <p:embed/>
                </p:oleObj>
              </mc:Choice>
              <mc:Fallback>
                <p:oleObj name="Equation" r:id="rId3" imgW="1409400" imgH="251460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12498" y="3505200"/>
                        <a:ext cx="1409700" cy="2514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3" name="Object 10"/>
          <p:cNvGraphicFramePr>
            <a:graphicFrameLocks noChangeAspect="1"/>
          </p:cNvGraphicFramePr>
          <p:nvPr/>
        </p:nvGraphicFramePr>
        <p:xfrm>
          <a:off x="5835650" y="4714853"/>
          <a:ext cx="1892300" cy="444500"/>
        </p:xfrm>
        <a:graphic>
          <a:graphicData uri="http://schemas.openxmlformats.org/presentationml/2006/ole">
            <mc:AlternateContent xmlns:mc="http://schemas.openxmlformats.org/markup-compatibility/2006">
              <mc:Choice xmlns:v="urn:schemas-microsoft-com:vml" Requires="v">
                <p:oleObj spid="_x0000_s5129" name="Equation" r:id="rId5" imgW="1892160" imgH="444240" progId="Equation.DSMT4">
                  <p:embed/>
                </p:oleObj>
              </mc:Choice>
              <mc:Fallback>
                <p:oleObj name="Equation" r:id="rId5" imgW="1892160" imgH="444240" progId="Equation.DSMT4">
                  <p:embed/>
                  <p:pic>
                    <p:nvPicPr>
                      <p:cNvPr id="0" name="Object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35650" y="4714853"/>
                        <a:ext cx="1892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8" name="Straight Arrow Connector 7"/>
          <p:cNvCxnSpPr/>
          <p:nvPr/>
        </p:nvCxnSpPr>
        <p:spPr>
          <a:xfrm>
            <a:off x="5257800" y="4929804"/>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3124200" y="2887653"/>
            <a:ext cx="2164054" cy="492443"/>
          </a:xfrm>
          <a:prstGeom prst="rect">
            <a:avLst/>
          </a:prstGeom>
        </p:spPr>
        <p:txBody>
          <a:bodyPr wrap="none">
            <a:spAutoFit/>
          </a:bodyPr>
          <a:lstStyle/>
          <a:p>
            <a:r>
              <a:rPr lang="en-US" sz="2600" dirty="0" smtClean="0"/>
              <a:t>Factors of −20 </a:t>
            </a:r>
            <a:endParaRPr lang="en-US" sz="2600" dirty="0"/>
          </a:p>
        </p:txBody>
      </p:sp>
      <p:graphicFrame>
        <p:nvGraphicFramePr>
          <p:cNvPr id="2" name="Object 9"/>
          <p:cNvGraphicFramePr>
            <a:graphicFrameLocks noChangeAspect="1"/>
          </p:cNvGraphicFramePr>
          <p:nvPr/>
        </p:nvGraphicFramePr>
        <p:xfrm>
          <a:off x="548640" y="1164608"/>
          <a:ext cx="2171700" cy="444500"/>
        </p:xfrm>
        <a:graphic>
          <a:graphicData uri="http://schemas.openxmlformats.org/presentationml/2006/ole">
            <mc:AlternateContent xmlns:mc="http://schemas.openxmlformats.org/markup-compatibility/2006">
              <mc:Choice xmlns:v="urn:schemas-microsoft-com:vml" Requires="v">
                <p:oleObj spid="_x0000_s5130" name="Equation" r:id="rId7" imgW="2171520" imgH="444240" progId="Equation.DSMT4">
                  <p:embed/>
                </p:oleObj>
              </mc:Choice>
              <mc:Fallback>
                <p:oleObj name="Equation" r:id="rId7" imgW="2171520" imgH="4442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8640" y="1164608"/>
                        <a:ext cx="21717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2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p:cNvSpPr>
          <p:nvPr>
            <p:ph type="title"/>
          </p:nvPr>
        </p:nvSpPr>
        <p:spPr>
          <a:prstGeom prst="rect">
            <a:avLst/>
          </a:prstGeom>
        </p:spPr>
        <p:txBody>
          <a:bodyPr/>
          <a:lstStyle/>
          <a:p>
            <a:pPr>
              <a:lnSpc>
                <a:spcPts val="3000"/>
              </a:lnSpc>
            </a:pPr>
            <a:r>
              <a:rPr lang="en-US" sz="3200" dirty="0" smtClean="0">
                <a:solidFill>
                  <a:schemeClr val="accent1"/>
                </a:solidFill>
              </a:rPr>
              <a:t>Example 1: Factoring with Leading Coefficient 1 (cont.)</a:t>
            </a:r>
          </a:p>
        </p:txBody>
      </p:sp>
      <p:sp>
        <p:nvSpPr>
          <p:cNvPr id="6149" name="Rectangle 3"/>
          <p:cNvSpPr>
            <a:spLocks noGrp="1"/>
          </p:cNvSpPr>
          <p:nvPr>
            <p:ph idx="1"/>
          </p:nvPr>
        </p:nvSpPr>
        <p:spPr>
          <a:prstGeom prst="rect">
            <a:avLst/>
          </a:prstGeom>
        </p:spPr>
        <p:txBody>
          <a:bodyPr/>
          <a:lstStyle/>
          <a:p>
            <a:pPr marL="0" indent="1588">
              <a:buFont typeface="Courier New" pitchFamily="49" charset="0"/>
              <a:buNone/>
              <a:tabLst>
                <a:tab pos="463550" algn="l"/>
              </a:tabLst>
            </a:pPr>
            <a:r>
              <a:rPr lang="en-US" i="0" dirty="0" smtClean="0">
                <a:solidFill>
                  <a:schemeClr val="tx1"/>
                </a:solidFill>
              </a:rPr>
              <a:t>We have listed all the pairs of integer factors of −20. You can see that 2 and −10 are the only two whose sum is −8. Thus listing all the pairs is not necessary.  This stage is called the </a:t>
            </a:r>
            <a:r>
              <a:rPr lang="en-US" b="1" i="0" dirty="0" smtClean="0">
                <a:solidFill>
                  <a:schemeClr val="tx1"/>
                </a:solidFill>
              </a:rPr>
              <a:t>trial-and-error stage.  </a:t>
            </a:r>
            <a:r>
              <a:rPr lang="en-US" i="0" dirty="0" smtClean="0">
                <a:solidFill>
                  <a:schemeClr val="tx1"/>
                </a:solidFill>
              </a:rPr>
              <a:t>That is, you can </a:t>
            </a:r>
            <a:r>
              <a:rPr lang="en-US" b="1" i="0" dirty="0" smtClean="0">
                <a:solidFill>
                  <a:schemeClr val="tx1"/>
                </a:solidFill>
              </a:rPr>
              <a:t>try</a:t>
            </a:r>
            <a:r>
              <a:rPr lang="en-US" i="0" dirty="0" smtClean="0">
                <a:solidFill>
                  <a:schemeClr val="tx1"/>
                </a:solidFill>
              </a:rPr>
              <a:t> different pairs (mentally or by making a list) until you find the correct pair. If such a pair does not exist, the polynomial is </a:t>
            </a:r>
            <a:r>
              <a:rPr lang="en-US" b="1" i="0" dirty="0" smtClean="0">
                <a:solidFill>
                  <a:schemeClr val="tx1"/>
                </a:solidFill>
              </a:rPr>
              <a:t>not factorable. </a:t>
            </a:r>
          </a:p>
          <a:p>
            <a:pPr marL="0" indent="1588">
              <a:lnSpc>
                <a:spcPct val="150000"/>
              </a:lnSpc>
              <a:buFont typeface="Courier New" pitchFamily="49" charset="0"/>
              <a:buNone/>
              <a:tabLst>
                <a:tab pos="463550" algn="l"/>
              </a:tabLst>
            </a:pPr>
            <a:r>
              <a:rPr lang="en-US" i="0" dirty="0" smtClean="0">
                <a:solidFill>
                  <a:schemeClr val="tx1"/>
                </a:solidFill>
              </a:rPr>
              <a:t>In this case, we have </a:t>
            </a:r>
          </a:p>
          <a:p>
            <a:pPr marL="0" indent="1588">
              <a:buFont typeface="Courier New" pitchFamily="49" charset="0"/>
              <a:buNone/>
              <a:tabLst>
                <a:tab pos="463550" algn="l"/>
              </a:tabLst>
            </a:pPr>
            <a:endParaRPr lang="en-US" i="0" dirty="0" smtClean="0">
              <a:solidFill>
                <a:schemeClr val="tx1"/>
              </a:solidFill>
            </a:endParaRPr>
          </a:p>
        </p:txBody>
      </p:sp>
      <p:graphicFrame>
        <p:nvGraphicFramePr>
          <p:cNvPr id="6146" name="Object 49"/>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6153" name="Equation" r:id="rId3" imgW="914400" imgH="336960" progId="Equation.DSMT4">
                  <p:embed/>
                </p:oleObj>
              </mc:Choice>
              <mc:Fallback>
                <p:oleObj name="Equation" r:id="rId3" imgW="914400" imgH="336960" progId="Equation.DSMT4">
                  <p:embed/>
                  <p:pic>
                    <p:nvPicPr>
                      <p:cNvPr id="0" name="Object 4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p:cNvGraphicFramePr>
            <a:graphicFrameLocks noChangeAspect="1"/>
          </p:cNvGraphicFramePr>
          <p:nvPr/>
        </p:nvGraphicFramePr>
        <p:xfrm>
          <a:off x="2819400" y="5181600"/>
          <a:ext cx="1663700" cy="444500"/>
        </p:xfrm>
        <a:graphic>
          <a:graphicData uri="http://schemas.openxmlformats.org/presentationml/2006/ole">
            <mc:AlternateContent xmlns:mc="http://schemas.openxmlformats.org/markup-compatibility/2006">
              <mc:Choice xmlns:v="urn:schemas-microsoft-com:vml" Requires="v">
                <p:oleObj spid="_x0000_s6154" name="Equation" r:id="rId5" imgW="1663560" imgH="444240" progId="Equation.DSMT4">
                  <p:embed/>
                </p:oleObj>
              </mc:Choice>
              <mc:Fallback>
                <p:oleObj name="Equation" r:id="rId5" imgW="1663560" imgH="444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19400" y="5181600"/>
                        <a:ext cx="1663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4544704" y="5189560"/>
          <a:ext cx="2286000" cy="469900"/>
        </p:xfrm>
        <a:graphic>
          <a:graphicData uri="http://schemas.openxmlformats.org/presentationml/2006/ole">
            <mc:AlternateContent xmlns:mc="http://schemas.openxmlformats.org/markup-compatibility/2006">
              <mc:Choice xmlns:v="urn:schemas-microsoft-com:vml" Requires="v">
                <p:oleObj spid="_x0000_s6155" name="Equation" r:id="rId7" imgW="2286000" imgH="469800" progId="Equation.DSMT4">
                  <p:embed/>
                </p:oleObj>
              </mc:Choice>
              <mc:Fallback>
                <p:oleObj name="Equation" r:id="rId7" imgW="228600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44704" y="5189560"/>
                        <a:ext cx="2286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p:cNvSpPr>
          <p:nvPr>
            <p:ph type="title"/>
          </p:nvPr>
        </p:nvSpPr>
        <p:spPr>
          <a:prstGeom prst="rect">
            <a:avLst/>
          </a:prstGeom>
        </p:spPr>
        <p:txBody>
          <a:bodyPr/>
          <a:lstStyle/>
          <a:p>
            <a:pPr>
              <a:lnSpc>
                <a:spcPts val="3000"/>
              </a:lnSpc>
            </a:pPr>
            <a:r>
              <a:rPr lang="en-US" sz="3200" smtClean="0">
                <a:solidFill>
                  <a:schemeClr val="accent1"/>
                </a:solidFill>
              </a:rPr>
              <a:t>Example 1: Factoring with Leading Coefficient 1 (cont.)</a:t>
            </a:r>
          </a:p>
        </p:txBody>
      </p:sp>
      <p:sp>
        <p:nvSpPr>
          <p:cNvPr id="7172" name="Rectangle 3"/>
          <p:cNvSpPr>
            <a:spLocks noGrp="1"/>
          </p:cNvSpPr>
          <p:nvPr>
            <p:ph idx="1"/>
          </p:nvPr>
        </p:nvSpPr>
        <p:spPr>
          <a:prstGeom prst="rect">
            <a:avLst/>
          </a:prstGeom>
        </p:spPr>
        <p:txBody>
          <a:bodyPr/>
          <a:lstStyle/>
          <a:p>
            <a:pPr marL="0" indent="1588">
              <a:buFont typeface="Courier New" pitchFamily="49" charset="0"/>
              <a:buNone/>
              <a:tabLst>
                <a:tab pos="463550" algn="l"/>
              </a:tabLst>
            </a:pPr>
            <a:r>
              <a:rPr lang="en-US" i="0" smtClean="0">
                <a:solidFill>
                  <a:schemeClr val="tx1"/>
                </a:solidFill>
              </a:rPr>
              <a:t>Note that by the commutative property of multiplication, the order of the factors does not matter. That is, we can also write </a:t>
            </a:r>
          </a:p>
        </p:txBody>
      </p:sp>
      <p:graphicFrame>
        <p:nvGraphicFramePr>
          <p:cNvPr id="2" name="Object 3"/>
          <p:cNvGraphicFramePr>
            <a:graphicFrameLocks noChangeAspect="1"/>
          </p:cNvGraphicFramePr>
          <p:nvPr/>
        </p:nvGraphicFramePr>
        <p:xfrm>
          <a:off x="2577152" y="2889912"/>
          <a:ext cx="1663700" cy="444500"/>
        </p:xfrm>
        <a:graphic>
          <a:graphicData uri="http://schemas.openxmlformats.org/presentationml/2006/ole">
            <mc:AlternateContent xmlns:mc="http://schemas.openxmlformats.org/markup-compatibility/2006">
              <mc:Choice xmlns:v="urn:schemas-microsoft-com:vml" Requires="v">
                <p:oleObj spid="_x0000_s7175" name="Equation" r:id="rId3" imgW="1663560" imgH="444240" progId="Equation.DSMT4">
                  <p:embed/>
                </p:oleObj>
              </mc:Choice>
              <mc:Fallback>
                <p:oleObj name="Equation" r:id="rId3" imgW="1663560" imgH="444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77152" y="2889912"/>
                        <a:ext cx="1663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4280848" y="2889912"/>
          <a:ext cx="2286000" cy="469900"/>
        </p:xfrm>
        <a:graphic>
          <a:graphicData uri="http://schemas.openxmlformats.org/presentationml/2006/ole">
            <mc:AlternateContent xmlns:mc="http://schemas.openxmlformats.org/markup-compatibility/2006">
              <mc:Choice xmlns:v="urn:schemas-microsoft-com:vml" Requires="v">
                <p:oleObj spid="_x0000_s7176" name="Equation" r:id="rId5" imgW="2286000" imgH="469800" progId="Equation.DSMT4">
                  <p:embed/>
                </p:oleObj>
              </mc:Choice>
              <mc:Fallback>
                <p:oleObj name="Equation" r:id="rId5" imgW="228600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80848" y="2889912"/>
                        <a:ext cx="2286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
          <p:cNvSpPr>
            <a:spLocks noGrp="1"/>
          </p:cNvSpPr>
          <p:nvPr>
            <p:ph type="title"/>
          </p:nvPr>
        </p:nvSpPr>
        <p:spPr>
          <a:prstGeom prst="rect">
            <a:avLst/>
          </a:prstGeom>
        </p:spPr>
        <p:txBody>
          <a:bodyPr/>
          <a:lstStyle/>
          <a:p>
            <a:r>
              <a:rPr lang="en-US" sz="3200" smtClean="0">
                <a:solidFill>
                  <a:schemeClr val="accent1"/>
                </a:solidFill>
              </a:rPr>
              <a:t>Factoring Trinomials with Leading Coefficient 1</a:t>
            </a:r>
          </a:p>
        </p:txBody>
      </p:sp>
      <p:sp>
        <p:nvSpPr>
          <p:cNvPr id="8197" name="Rectangle 3"/>
          <p:cNvSpPr>
            <a:spLocks noGrp="1"/>
          </p:cNvSpPr>
          <p:nvPr>
            <p:ph idx="1"/>
          </p:nvPr>
        </p:nvSpPr>
        <p:spPr>
          <a:prstGeom prst="rect">
            <a:avLst/>
          </a:prstGeom>
        </p:spPr>
        <p:txBody>
          <a:bodyPr/>
          <a:lstStyle/>
          <a:p>
            <a:pPr marL="0" indent="1588">
              <a:buFont typeface="Courier New" pitchFamily="49" charset="0"/>
              <a:buNone/>
              <a:tabLst>
                <a:tab pos="463550" algn="l"/>
              </a:tabLst>
            </a:pPr>
            <a:endParaRPr lang="en-US" i="0" smtClean="0">
              <a:solidFill>
                <a:schemeClr val="tx1"/>
              </a:solidFill>
            </a:endParaRPr>
          </a:p>
          <a:p>
            <a:pPr marL="0" indent="1588">
              <a:buFont typeface="Courier New" pitchFamily="49" charset="0"/>
              <a:buNone/>
              <a:tabLst>
                <a:tab pos="463550" algn="l"/>
              </a:tabLst>
            </a:pPr>
            <a:endParaRPr lang="en-US" i="0" smtClean="0">
              <a:solidFill>
                <a:schemeClr val="tx1"/>
              </a:solidFill>
            </a:endParaRPr>
          </a:p>
        </p:txBody>
      </p:sp>
      <p:sp>
        <p:nvSpPr>
          <p:cNvPr id="4" name="Rectangle 43"/>
          <p:cNvSpPr>
            <a:spLocks/>
          </p:cNvSpPr>
          <p:nvPr/>
        </p:nvSpPr>
        <p:spPr bwMode="auto">
          <a:xfrm>
            <a:off x="457200" y="1280160"/>
            <a:ext cx="8229600" cy="4468813"/>
          </a:xfrm>
          <a:prstGeom prst="rect">
            <a:avLst/>
          </a:prstGeom>
          <a:solidFill>
            <a:srgbClr val="FFFFCC"/>
          </a:solidFill>
          <a:ln w="28575">
            <a:solidFill>
              <a:srgbClr val="000000"/>
            </a:solidFill>
            <a:miter lim="800000"/>
            <a:headEnd/>
            <a:tailEnd/>
          </a:ln>
        </p:spPr>
        <p:txBody>
          <a:bodyPr>
            <a:spAutoFit/>
          </a:bodyPr>
          <a:lstStyle/>
          <a:p>
            <a:pPr marL="23813" indent="-23813" algn="ctr" eaLnBrk="0" hangingPunct="0">
              <a:lnSpc>
                <a:spcPct val="90000"/>
              </a:lnSpc>
              <a:buFont typeface="Courier New" pitchFamily="49" charset="0"/>
              <a:buNone/>
              <a:defRPr/>
            </a:pPr>
            <a:r>
              <a:rPr lang="en-US" sz="2800" b="1" dirty="0">
                <a:solidFill>
                  <a:srgbClr val="000000"/>
                </a:solidFill>
              </a:rPr>
              <a:t>To Factor Trinomials of the Form </a:t>
            </a:r>
          </a:p>
          <a:p>
            <a:pPr marL="23813" indent="-23813" algn="ctr" eaLnBrk="0" hangingPunct="0">
              <a:lnSpc>
                <a:spcPct val="90000"/>
              </a:lnSpc>
              <a:buFont typeface="Courier New" pitchFamily="49" charset="0"/>
              <a:buNone/>
              <a:defRPr/>
            </a:pPr>
            <a:endParaRPr lang="en-US" sz="2800" i="1" dirty="0"/>
          </a:p>
          <a:p>
            <a:pPr>
              <a:tabLst>
                <a:tab pos="463550" algn="l"/>
              </a:tabLst>
              <a:defRPr/>
            </a:pPr>
            <a:r>
              <a:rPr lang="en-US" sz="2800" dirty="0">
                <a:solidFill>
                  <a:srgbClr val="000000"/>
                </a:solidFill>
              </a:rPr>
              <a:t>To factor                      if possible, find an integer pair of factors of </a:t>
            </a:r>
            <a:r>
              <a:rPr lang="en-US" sz="2800" i="1" dirty="0">
                <a:solidFill>
                  <a:srgbClr val="000000"/>
                </a:solidFill>
              </a:rPr>
              <a:t>c</a:t>
            </a:r>
            <a:r>
              <a:rPr lang="en-US" sz="2800" dirty="0">
                <a:solidFill>
                  <a:srgbClr val="000000"/>
                </a:solidFill>
              </a:rPr>
              <a:t> whose sum is </a:t>
            </a:r>
            <a:r>
              <a:rPr lang="en-US" sz="2800" i="1" dirty="0">
                <a:solidFill>
                  <a:srgbClr val="000000"/>
                </a:solidFill>
              </a:rPr>
              <a:t>b</a:t>
            </a:r>
            <a:r>
              <a:rPr lang="en-US" sz="2800" dirty="0">
                <a:solidFill>
                  <a:srgbClr val="000000"/>
                </a:solidFill>
              </a:rPr>
              <a:t>.</a:t>
            </a:r>
          </a:p>
          <a:p>
            <a:pPr>
              <a:spcBef>
                <a:spcPts val="600"/>
              </a:spcBef>
              <a:tabLst>
                <a:tab pos="463550" algn="l"/>
              </a:tabLst>
              <a:defRPr/>
            </a:pPr>
            <a:r>
              <a:rPr lang="en-US" sz="2800" b="1" dirty="0">
                <a:solidFill>
                  <a:srgbClr val="000000"/>
                </a:solidFill>
              </a:rPr>
              <a:t>1.</a:t>
            </a:r>
            <a:r>
              <a:rPr lang="en-US" sz="2800" dirty="0">
                <a:solidFill>
                  <a:srgbClr val="000000"/>
                </a:solidFill>
              </a:rPr>
              <a:t>	If </a:t>
            </a:r>
            <a:r>
              <a:rPr lang="en-US" sz="2800" i="1" dirty="0">
                <a:solidFill>
                  <a:srgbClr val="000000"/>
                </a:solidFill>
              </a:rPr>
              <a:t>c</a:t>
            </a:r>
            <a:r>
              <a:rPr lang="en-US" sz="2800" dirty="0">
                <a:solidFill>
                  <a:srgbClr val="000000"/>
                </a:solidFill>
              </a:rPr>
              <a:t> is positive, then both factors must have the 	same sign. </a:t>
            </a:r>
          </a:p>
          <a:p>
            <a:pPr>
              <a:tabLst>
                <a:tab pos="463550" algn="l"/>
              </a:tabLst>
              <a:defRPr/>
            </a:pPr>
            <a:r>
              <a:rPr lang="en-US" sz="2800" dirty="0">
                <a:solidFill>
                  <a:srgbClr val="000000"/>
                </a:solidFill>
              </a:rPr>
              <a:t>	</a:t>
            </a:r>
            <a:r>
              <a:rPr lang="en-US" sz="2800" b="1" dirty="0">
                <a:solidFill>
                  <a:srgbClr val="000000"/>
                </a:solidFill>
              </a:rPr>
              <a:t>a.</a:t>
            </a:r>
            <a:r>
              <a:rPr lang="en-US" sz="2800" dirty="0">
                <a:solidFill>
                  <a:srgbClr val="000000"/>
                </a:solidFill>
              </a:rPr>
              <a:t>	Both will be positive if </a:t>
            </a:r>
            <a:r>
              <a:rPr lang="en-US" sz="2800" i="1" dirty="0">
                <a:solidFill>
                  <a:srgbClr val="000000"/>
                </a:solidFill>
              </a:rPr>
              <a:t>b</a:t>
            </a:r>
            <a:r>
              <a:rPr lang="en-US" sz="2800" dirty="0">
                <a:solidFill>
                  <a:srgbClr val="000000"/>
                </a:solidFill>
              </a:rPr>
              <a:t> is positive. </a:t>
            </a:r>
          </a:p>
          <a:p>
            <a:pPr>
              <a:tabLst>
                <a:tab pos="463550" algn="l"/>
              </a:tabLst>
              <a:defRPr/>
            </a:pPr>
            <a:r>
              <a:rPr lang="en-US" sz="2800" dirty="0">
                <a:solidFill>
                  <a:srgbClr val="000000"/>
                </a:solidFill>
              </a:rPr>
              <a:t>	</a:t>
            </a:r>
            <a:r>
              <a:rPr lang="en-US" sz="2800" b="1" dirty="0">
                <a:solidFill>
                  <a:srgbClr val="000000"/>
                </a:solidFill>
              </a:rPr>
              <a:t>b.</a:t>
            </a:r>
            <a:r>
              <a:rPr lang="en-US" sz="2800" dirty="0">
                <a:solidFill>
                  <a:srgbClr val="000000"/>
                </a:solidFill>
              </a:rPr>
              <a:t>	Both will be negative if </a:t>
            </a:r>
            <a:r>
              <a:rPr lang="en-US" sz="2800" i="1" dirty="0">
                <a:solidFill>
                  <a:srgbClr val="000000"/>
                </a:solidFill>
              </a:rPr>
              <a:t>b</a:t>
            </a:r>
            <a:r>
              <a:rPr lang="en-US" sz="2800" dirty="0">
                <a:solidFill>
                  <a:srgbClr val="000000"/>
                </a:solidFill>
              </a:rPr>
              <a:t> is negative.</a:t>
            </a:r>
          </a:p>
          <a:p>
            <a:pPr>
              <a:spcBef>
                <a:spcPts val="600"/>
              </a:spcBef>
              <a:tabLst>
                <a:tab pos="463550" algn="l"/>
              </a:tabLst>
              <a:defRPr/>
            </a:pPr>
            <a:r>
              <a:rPr lang="en-US" sz="2800" b="1" dirty="0">
                <a:solidFill>
                  <a:srgbClr val="000000"/>
                </a:solidFill>
              </a:rPr>
              <a:t>2.</a:t>
            </a:r>
            <a:r>
              <a:rPr lang="en-US" sz="2800" dirty="0">
                <a:solidFill>
                  <a:srgbClr val="000000"/>
                </a:solidFill>
              </a:rPr>
              <a:t>	If </a:t>
            </a:r>
            <a:r>
              <a:rPr lang="en-US" sz="2800" i="1" dirty="0">
                <a:solidFill>
                  <a:srgbClr val="000000"/>
                </a:solidFill>
              </a:rPr>
              <a:t>c</a:t>
            </a:r>
            <a:r>
              <a:rPr lang="en-US" sz="2800" dirty="0">
                <a:solidFill>
                  <a:srgbClr val="000000"/>
                </a:solidFill>
              </a:rPr>
              <a:t> is negative, then one factor must be positive and 	the other negative.</a:t>
            </a:r>
          </a:p>
        </p:txBody>
      </p:sp>
      <p:graphicFrame>
        <p:nvGraphicFramePr>
          <p:cNvPr id="8194" name="Object 4"/>
          <p:cNvGraphicFramePr>
            <a:graphicFrameLocks noChangeAspect="1"/>
          </p:cNvGraphicFramePr>
          <p:nvPr/>
        </p:nvGraphicFramePr>
        <p:xfrm>
          <a:off x="3657600" y="1621808"/>
          <a:ext cx="1549400" cy="381000"/>
        </p:xfrm>
        <a:graphic>
          <a:graphicData uri="http://schemas.openxmlformats.org/presentationml/2006/ole">
            <mc:AlternateContent xmlns:mc="http://schemas.openxmlformats.org/markup-compatibility/2006">
              <mc:Choice xmlns:v="urn:schemas-microsoft-com:vml" Requires="v">
                <p:oleObj spid="_x0000_s8198" name="Equation" r:id="rId3" imgW="1549080" imgH="380880" progId="Equation.DSMT4">
                  <p:embed/>
                </p:oleObj>
              </mc:Choice>
              <mc:Fallback>
                <p:oleObj name="Equation" r:id="rId3" imgW="1549080" imgH="3808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1621808"/>
                        <a:ext cx="15494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5" name="Object 5"/>
          <p:cNvGraphicFramePr>
            <a:graphicFrameLocks noChangeAspect="1"/>
          </p:cNvGraphicFramePr>
          <p:nvPr/>
        </p:nvGraphicFramePr>
        <p:xfrm>
          <a:off x="1851025" y="2071071"/>
          <a:ext cx="1651000" cy="419100"/>
        </p:xfrm>
        <a:graphic>
          <a:graphicData uri="http://schemas.openxmlformats.org/presentationml/2006/ole">
            <mc:AlternateContent xmlns:mc="http://schemas.openxmlformats.org/markup-compatibility/2006">
              <mc:Choice xmlns:v="urn:schemas-microsoft-com:vml" Requires="v">
                <p:oleObj spid="_x0000_s8199" name="Equation" r:id="rId5" imgW="1650960" imgH="419040" progId="Equation.DSMT4">
                  <p:embed/>
                </p:oleObj>
              </mc:Choice>
              <mc:Fallback>
                <p:oleObj name="Equation" r:id="rId5" imgW="1650960" imgH="41904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51025" y="2071071"/>
                        <a:ext cx="16510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2"/>
          <p:cNvSpPr>
            <a:spLocks noGrp="1"/>
          </p:cNvSpPr>
          <p:nvPr>
            <p:ph type="title"/>
          </p:nvPr>
        </p:nvSpPr>
        <p:spPr>
          <a:prstGeom prst="rect">
            <a:avLst/>
          </a:prstGeom>
        </p:spPr>
        <p:txBody>
          <a:bodyPr/>
          <a:lstStyle/>
          <a:p>
            <a:r>
              <a:rPr lang="en-US" sz="3200" smtClean="0">
                <a:solidFill>
                  <a:schemeClr val="accent1"/>
                </a:solidFill>
              </a:rPr>
              <a:t>Example 2: Finding a Common Monomial Factor</a:t>
            </a:r>
          </a:p>
        </p:txBody>
      </p:sp>
      <p:sp>
        <p:nvSpPr>
          <p:cNvPr id="9221" name="Rectangle 3"/>
          <p:cNvSpPr>
            <a:spLocks noGrp="1"/>
          </p:cNvSpPr>
          <p:nvPr>
            <p:ph idx="1"/>
          </p:nvPr>
        </p:nvSpPr>
        <p:spPr>
          <a:prstGeom prst="rect">
            <a:avLst/>
          </a:prstGeom>
        </p:spPr>
        <p:txBody>
          <a:bodyPr/>
          <a:lstStyle/>
          <a:p>
            <a:pPr marL="0" indent="1588">
              <a:buFont typeface="Courier New" pitchFamily="49" charset="0"/>
              <a:buNone/>
              <a:tabLst>
                <a:tab pos="463550" algn="l"/>
              </a:tabLst>
            </a:pPr>
            <a:r>
              <a:rPr lang="en-US" i="0" dirty="0" smtClean="0">
                <a:solidFill>
                  <a:schemeClr val="tx1"/>
                </a:solidFill>
              </a:rPr>
              <a:t>Completely factor the following trinomials by first factoring out the GCF in the form of a common monomial factor.</a:t>
            </a:r>
          </a:p>
          <a:p>
            <a:pPr marL="0" indent="1588">
              <a:buFont typeface="Courier New" pitchFamily="49" charset="0"/>
              <a:buNone/>
              <a:tabLst>
                <a:tab pos="463550" algn="l"/>
              </a:tabLst>
            </a:pPr>
            <a:endParaRPr lang="en-US" i="0" dirty="0" smtClean="0">
              <a:solidFill>
                <a:schemeClr val="tx1"/>
              </a:solidFill>
            </a:endParaRPr>
          </a:p>
          <a:p>
            <a:pPr marL="0" indent="1588">
              <a:lnSpc>
                <a:spcPct val="150000"/>
              </a:lnSpc>
              <a:buFont typeface="Courier New" pitchFamily="49" charset="0"/>
              <a:buNone/>
              <a:tabLst>
                <a:tab pos="463550" algn="l"/>
              </a:tabLst>
            </a:pPr>
            <a:r>
              <a:rPr lang="en-US" b="1" i="0" dirty="0" smtClean="0">
                <a:solidFill>
                  <a:schemeClr val="tx1"/>
                </a:solidFill>
              </a:rPr>
              <a:t>Solution:</a:t>
            </a:r>
            <a:r>
              <a:rPr lang="en-US" i="0" dirty="0" smtClean="0">
                <a:solidFill>
                  <a:schemeClr val="tx1"/>
                </a:solidFill>
              </a:rPr>
              <a:t> First factor out the GCF, 5</a:t>
            </a:r>
            <a:r>
              <a:rPr lang="en-US" i="1" dirty="0" smtClean="0">
                <a:solidFill>
                  <a:schemeClr val="tx1"/>
                </a:solidFill>
              </a:rPr>
              <a:t>x</a:t>
            </a:r>
            <a:r>
              <a:rPr lang="en-US" i="0" dirty="0" smtClean="0">
                <a:solidFill>
                  <a:schemeClr val="tx1"/>
                </a:solidFill>
              </a:rPr>
              <a:t>.</a:t>
            </a:r>
          </a:p>
          <a:p>
            <a:pPr marL="0" indent="1588">
              <a:buFont typeface="Courier New" pitchFamily="49" charset="0"/>
              <a:buNone/>
              <a:tabLst>
                <a:tab pos="463550" algn="l"/>
              </a:tabLst>
            </a:pPr>
            <a:endParaRPr lang="en-US" i="0" dirty="0" smtClean="0">
              <a:solidFill>
                <a:schemeClr val="tx1"/>
              </a:solidFill>
            </a:endParaRPr>
          </a:p>
          <a:p>
            <a:pPr marL="0" indent="1588">
              <a:buFont typeface="Courier New" pitchFamily="49" charset="0"/>
              <a:buNone/>
              <a:tabLst>
                <a:tab pos="463550" algn="l"/>
              </a:tabLst>
            </a:pPr>
            <a:endParaRPr lang="en-US" i="0" dirty="0" smtClean="0">
              <a:solidFill>
                <a:schemeClr val="tx1"/>
              </a:solidFill>
            </a:endParaRPr>
          </a:p>
        </p:txBody>
      </p:sp>
      <p:graphicFrame>
        <p:nvGraphicFramePr>
          <p:cNvPr id="9218" name="Object 7"/>
          <p:cNvGraphicFramePr>
            <a:graphicFrameLocks noChangeAspect="1"/>
          </p:cNvGraphicFramePr>
          <p:nvPr/>
        </p:nvGraphicFramePr>
        <p:xfrm>
          <a:off x="557213" y="2784144"/>
          <a:ext cx="2832100" cy="381000"/>
        </p:xfrm>
        <a:graphic>
          <a:graphicData uri="http://schemas.openxmlformats.org/presentationml/2006/ole">
            <mc:AlternateContent xmlns:mc="http://schemas.openxmlformats.org/markup-compatibility/2006">
              <mc:Choice xmlns:v="urn:schemas-microsoft-com:vml" Requires="v">
                <p:oleObj spid="_x0000_s9225" name="Equation" r:id="rId3" imgW="2831760" imgH="380880" progId="Equation.DSMT4">
                  <p:embed/>
                </p:oleObj>
              </mc:Choice>
              <mc:Fallback>
                <p:oleObj name="Equation" r:id="rId3" imgW="2831760" imgH="38088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7213" y="2784144"/>
                        <a:ext cx="28321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22" name="Rectangle 22"/>
          <p:cNvSpPr>
            <a:spLocks noChangeArrowheads="1"/>
          </p:cNvSpPr>
          <p:nvPr/>
        </p:nvSpPr>
        <p:spPr bwMode="auto">
          <a:xfrm>
            <a:off x="5943600" y="4285919"/>
            <a:ext cx="2438400" cy="708025"/>
          </a:xfrm>
          <a:prstGeom prst="rect">
            <a:avLst/>
          </a:prstGeom>
          <a:noFill/>
          <a:ln w="9525">
            <a:noFill/>
            <a:miter lim="800000"/>
            <a:headEnd/>
            <a:tailEnd/>
          </a:ln>
        </p:spPr>
        <p:txBody>
          <a:bodyPr>
            <a:spAutoFit/>
          </a:bodyPr>
          <a:lstStyle/>
          <a:p>
            <a:r>
              <a:rPr lang="en-US" sz="2000" dirty="0">
                <a:solidFill>
                  <a:srgbClr val="008080"/>
                </a:solidFill>
              </a:rPr>
              <a:t>Factored, but not completely factored.</a:t>
            </a:r>
          </a:p>
        </p:txBody>
      </p:sp>
      <p:graphicFrame>
        <p:nvGraphicFramePr>
          <p:cNvPr id="2" name="Object 4"/>
          <p:cNvGraphicFramePr>
            <a:graphicFrameLocks noChangeAspect="1"/>
          </p:cNvGraphicFramePr>
          <p:nvPr/>
        </p:nvGraphicFramePr>
        <p:xfrm>
          <a:off x="1004248" y="4226256"/>
          <a:ext cx="2324100" cy="381000"/>
        </p:xfrm>
        <a:graphic>
          <a:graphicData uri="http://schemas.openxmlformats.org/presentationml/2006/ole">
            <mc:AlternateContent xmlns:mc="http://schemas.openxmlformats.org/markup-compatibility/2006">
              <mc:Choice xmlns:v="urn:schemas-microsoft-com:vml" Requires="v">
                <p:oleObj spid="_x0000_s9226" name="Equation" r:id="rId5" imgW="2323800" imgH="380880" progId="Equation.DSMT4">
                  <p:embed/>
                </p:oleObj>
              </mc:Choice>
              <mc:Fallback>
                <p:oleObj name="Equation" r:id="rId5" imgW="232380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4248" y="4226256"/>
                        <a:ext cx="2324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3366448" y="4191000"/>
          <a:ext cx="2387600" cy="571500"/>
        </p:xfrm>
        <a:graphic>
          <a:graphicData uri="http://schemas.openxmlformats.org/presentationml/2006/ole">
            <mc:AlternateContent xmlns:mc="http://schemas.openxmlformats.org/markup-compatibility/2006">
              <mc:Choice xmlns:v="urn:schemas-microsoft-com:vml" Requires="v">
                <p:oleObj spid="_x0000_s9227" name="Equation" r:id="rId7" imgW="2387520" imgH="571320" progId="Equation.DSMT4">
                  <p:embed/>
                </p:oleObj>
              </mc:Choice>
              <mc:Fallback>
                <p:oleObj name="Equation" r:id="rId7" imgW="2387520" imgH="571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66448" y="4191000"/>
                        <a:ext cx="23876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2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2"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TotalTime>
  <Words>596</Words>
  <Application>Microsoft Office PowerPoint</Application>
  <PresentationFormat>On-screen Show (4:3)</PresentationFormat>
  <Paragraphs>56</Paragraphs>
  <Slides>13</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8" baseType="lpstr">
      <vt:lpstr>Calibri</vt:lpstr>
      <vt:lpstr>Courier New</vt:lpstr>
      <vt:lpstr>Arial</vt:lpstr>
      <vt:lpstr>Office Theme</vt:lpstr>
      <vt:lpstr>Equation</vt:lpstr>
      <vt:lpstr>Section 7.2</vt:lpstr>
      <vt:lpstr>Objectives</vt:lpstr>
      <vt:lpstr>Example 1: Factoring with Leading Coefficient 1</vt:lpstr>
      <vt:lpstr>Example 1: Factoring with Leading Coefficient 1 (cont.)</vt:lpstr>
      <vt:lpstr>Example 1: Factoring with Leading Coefficient 1 (cont.)</vt:lpstr>
      <vt:lpstr>Example 1: Factoring with Leading Coefficient 1 (cont.)</vt:lpstr>
      <vt:lpstr>Example 1: Factoring with Leading Coefficient 1 (cont.)</vt:lpstr>
      <vt:lpstr>Factoring Trinomials with Leading Coefficient 1</vt:lpstr>
      <vt:lpstr>Example 2: Finding a Common Monomial Factor</vt:lpstr>
      <vt:lpstr>Example 2: Finding a Common Monomial Factor (cont.)</vt:lpstr>
      <vt:lpstr>Example 2: Finding a Common Monomial Factor (cont.)</vt:lpstr>
      <vt:lpstr>Finding a Common Monomial Factor First</vt:lpstr>
      <vt:lpstr>Finding a Common Monomial Factor First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dc:title>
  <dc:creator>Hawkes Learning Systems</dc:creator>
  <cp:lastModifiedBy>ashish.samudre</cp:lastModifiedBy>
  <cp:revision>38</cp:revision>
  <dcterms:created xsi:type="dcterms:W3CDTF">2013-04-26T14:43:13Z</dcterms:created>
  <dcterms:modified xsi:type="dcterms:W3CDTF">2017-08-02T12:11:48Z</dcterms:modified>
</cp:coreProperties>
</file>