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385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A6E5A-8C28-4D19-A568-7186DCC1E672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9C735-AC02-4510-A04C-27D53B05DB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5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58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7.3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More on Factoring Trinomials: </a:t>
            </a:r>
          </a:p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ax</a:t>
            </a:r>
            <a:r>
              <a:rPr lang="en-US" b="1" i="1" baseline="30000" dirty="0" smtClean="0">
                <a:solidFill>
                  <a:srgbClr val="1F497D"/>
                </a:solidFill>
              </a:rPr>
              <a:t>2</a:t>
            </a:r>
            <a:r>
              <a:rPr lang="en-US" b="1" i="1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bx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c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Step 2: 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</a:rPr>
              <a:t>36</a:t>
            </a:r>
            <a:r>
              <a:rPr lang="en-US" dirty="0" smtClean="0"/>
              <a:t> and whose sum is </a:t>
            </a:r>
            <a:r>
              <a:rPr lang="en-US" dirty="0" smtClean="0">
                <a:solidFill>
                  <a:srgbClr val="FF00FF"/>
                </a:solidFill>
              </a:rPr>
              <a:t>−13</a:t>
            </a:r>
            <a:r>
              <a:rPr lang="en-US" dirty="0" smtClean="0"/>
              <a:t>: (</a:t>
            </a:r>
            <a:r>
              <a:rPr lang="en-US" b="1" dirty="0" smtClean="0"/>
              <a:t>Note:</a:t>
            </a:r>
            <a:r>
              <a:rPr lang="en-US" dirty="0" smtClean="0"/>
              <a:t> This may take some time and experimentation. We do know that both numbers must be negative because the product is positive and the sum is negative.)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 smtClean="0"/>
              <a:t>Steps 3 and 4: </a:t>
            </a:r>
            <a:r>
              <a:rPr lang="en-US" dirty="0" smtClean="0"/>
              <a:t>Factor by grouping. 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1587500" y="3608696"/>
          <a:ext cx="557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5574960" imgH="469800" progId="Equation.DSMT4">
                  <p:embed/>
                </p:oleObj>
              </mc:Choice>
              <mc:Fallback>
                <p:oleObj name="Equation" r:id="rId3" imgW="55749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608696"/>
                        <a:ext cx="557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559256" y="4773304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1841400" imgH="380880" progId="Equation.DSMT4">
                  <p:embed/>
                </p:oleObj>
              </mc:Choice>
              <mc:Fallback>
                <p:oleObj name="Equation" r:id="rId5" imgW="18414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256" y="4773304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442648" y="4773304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2641320" imgH="380880" progId="Equation.DSMT4">
                  <p:embed/>
                </p:oleObj>
              </mc:Choice>
              <mc:Fallback>
                <p:oleObj name="Equation" r:id="rId7" imgW="26413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2648" y="4773304"/>
                        <a:ext cx="264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456296" y="5334000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3301920" imgH="469800" progId="Equation.DSMT4">
                  <p:embed/>
                </p:oleObj>
              </mc:Choice>
              <mc:Fallback>
                <p:oleObj name="Equation" r:id="rId9" imgW="33019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296" y="5334000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 smtClean="0"/>
              <a:t>[</a:t>
            </a:r>
            <a:r>
              <a:rPr lang="en-US" b="1" dirty="0" smtClean="0"/>
              <a:t>Note: </a:t>
            </a:r>
            <a:r>
              <a:rPr lang="en-US" dirty="0" smtClean="0"/>
              <a:t>−2 is factored from the last two terms so that there will be a common binomial factor (2</a:t>
            </a:r>
            <a:r>
              <a:rPr lang="en-US" i="1" dirty="0" smtClean="0"/>
              <a:t>x </a:t>
            </a:r>
            <a:r>
              <a:rPr lang="en-US" dirty="0" smtClean="0"/>
              <a:t>− 3).]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5</a:t>
            </a:r>
            <a:r>
              <a:rPr lang="en-US" dirty="0" smtClean="0"/>
              <a:t>: Factor out the common binomial factor </a:t>
            </a:r>
            <a:r>
              <a:rPr lang="en-US" dirty="0" smtClean="0">
                <a:solidFill>
                  <a:srgbClr val="FF00FF"/>
                </a:solidFill>
              </a:rPr>
              <a:t>(2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− 3)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</a:p>
          <a:p>
            <a:pPr>
              <a:tabLst>
                <a:tab pos="457200" algn="l"/>
              </a:tabLst>
            </a:pPr>
            <a:endParaRPr lang="en-US" b="1" i="1" dirty="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42448" y="2841008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1841400" imgH="380880" progId="Equation.DSMT4">
                  <p:embed/>
                </p:oleObj>
              </mc:Choice>
              <mc:Fallback>
                <p:oleObj name="Equation" r:id="rId3" imgW="1841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2841008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712192" y="2841008"/>
          <a:ext cx="264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2641320" imgH="380880" progId="Equation.DSMT4">
                  <p:embed/>
                </p:oleObj>
              </mc:Choice>
              <mc:Fallback>
                <p:oleObj name="Equation" r:id="rId5" imgW="2641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2841008"/>
                        <a:ext cx="264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712192" y="3407392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3301920" imgH="469800" progId="Equation.DSMT4">
                  <p:embed/>
                </p:oleObj>
              </mc:Choice>
              <mc:Fallback>
                <p:oleObj name="Equation" r:id="rId7" imgW="33019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3407392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712192" y="3976048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2450880" imgH="469800" progId="Equation.DSMT4">
                  <p:embed/>
                </p:oleObj>
              </mc:Choice>
              <mc:Fallback>
                <p:oleObj name="Equation" r:id="rId9" imgW="24508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2192" y="3976048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 smtClean="0"/>
              <a:t>Thus for the original expression, </a:t>
            </a:r>
            <a:endParaRPr lang="en-US" b="1" i="1" dirty="0" smtClean="0"/>
          </a:p>
        </p:txBody>
      </p:sp>
      <p:sp>
        <p:nvSpPr>
          <p:cNvPr id="7173" name="TextBox 5"/>
          <p:cNvSpPr txBox="1">
            <a:spLocks noChangeArrowheads="1"/>
          </p:cNvSpPr>
          <p:nvPr/>
        </p:nvSpPr>
        <p:spPr bwMode="auto">
          <a:xfrm>
            <a:off x="5638800" y="3200400"/>
            <a:ext cx="3124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Do not forget to write the common monomial factor, 2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143000" y="2016456"/>
          <a:ext cx="250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2501640" imgH="380880" progId="Equation.DSMT4">
                  <p:embed/>
                </p:oleObj>
              </mc:Choice>
              <mc:Fallback>
                <p:oleObj name="Equation" r:id="rId3" imgW="2501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016456"/>
                        <a:ext cx="250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706504" y="1981200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2730240" imgH="571320" progId="Equation.DSMT4">
                  <p:embed/>
                </p:oleObj>
              </mc:Choice>
              <mc:Fallback>
                <p:oleObj name="Equation" r:id="rId5" imgW="273024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504" y="1981200"/>
                        <a:ext cx="2730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692856" y="2667000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2831760" imgH="469800" progId="Equation.DSMT4">
                  <p:embed/>
                </p:oleObj>
              </mc:Choice>
              <mc:Fallback>
                <p:oleObj name="Equation" r:id="rId7" imgW="2831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56" y="2667000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i="1" dirty="0" smtClean="0">
                <a:solidFill>
                  <a:srgbClr val="0000FF"/>
                </a:solidFill>
              </a:rPr>
              <a:t>−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i="1" dirty="0" smtClean="0">
                <a:solidFill>
                  <a:srgbClr val="0000FF"/>
                </a:solidFill>
              </a:rPr>
              <a:t>x −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/>
              <a:t> </a:t>
            </a:r>
            <a:r>
              <a:rPr lang="en-US" dirty="0" smtClean="0"/>
              <a:t>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−5</a:t>
            </a:r>
            <a:r>
              <a:rPr lang="en-US" dirty="0" smtClean="0"/>
              <a:t>,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–6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1: 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000099"/>
                </a:solidFill>
              </a:rPr>
              <a:t>ac</a:t>
            </a:r>
            <a:r>
              <a:rPr lang="en-US" dirty="0" smtClean="0">
                <a:solidFill>
                  <a:srgbClr val="000099"/>
                </a:solidFill>
              </a:rPr>
              <a:t>: 4(</a:t>
            </a:r>
            <a:r>
              <a:rPr lang="en-US" dirty="0" smtClean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99"/>
                </a:solidFill>
              </a:rPr>
              <a:t>6) = </a:t>
            </a:r>
            <a:r>
              <a:rPr lang="en-US" dirty="0" smtClean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FF00FF"/>
                </a:solidFill>
              </a:rPr>
              <a:t>24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2: </a:t>
            </a:r>
            <a:r>
              <a:rPr lang="en-US" dirty="0" smtClean="0"/>
              <a:t>Find two integers whose product is </a:t>
            </a:r>
            <a:r>
              <a:rPr lang="en-US" dirty="0" smtClean="0">
                <a:solidFill>
                  <a:srgbClr val="FF00FF"/>
                </a:solidFill>
              </a:rPr>
              <a:t>−24 </a:t>
            </a:r>
            <a:r>
              <a:rPr lang="en-US" dirty="0" smtClean="0"/>
              <a:t>and whose sum is </a:t>
            </a:r>
            <a:r>
              <a:rPr lang="en-US" dirty="0" smtClean="0">
                <a:solidFill>
                  <a:srgbClr val="FF00FF"/>
                </a:solidFill>
              </a:rPr>
              <a:t>−5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(</a:t>
            </a:r>
            <a:r>
              <a:rPr lang="en-US" b="1" dirty="0" smtClean="0"/>
              <a:t>Note: </a:t>
            </a:r>
            <a:r>
              <a:rPr lang="en-US" dirty="0" smtClean="0"/>
              <a:t>We know that one number must be positive and the other negative because the product is negative.) In this example we have</a:t>
            </a:r>
          </a:p>
          <a:p>
            <a:pPr algn="ctr">
              <a:tabLst>
                <a:tab pos="4572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(+3)(−8) = </a:t>
            </a:r>
            <a:r>
              <a:rPr lang="en-US" dirty="0" smtClean="0">
                <a:solidFill>
                  <a:srgbClr val="FF00FF"/>
                </a:solidFill>
              </a:rPr>
              <a:t>−24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99"/>
                </a:solidFill>
              </a:rPr>
              <a:t>(+3) + (−8) = </a:t>
            </a:r>
            <a:r>
              <a:rPr lang="en-US" dirty="0" smtClean="0">
                <a:solidFill>
                  <a:srgbClr val="FF00FF"/>
                </a:solidFill>
              </a:rPr>
              <a:t>−5</a:t>
            </a:r>
            <a:r>
              <a:rPr lang="en-US" dirty="0" smtClean="0"/>
              <a:t> </a:t>
            </a:r>
            <a:r>
              <a:rPr lang="en-US" b="1" dirty="0" smtClean="0"/>
              <a:t> </a:t>
            </a:r>
            <a:r>
              <a:rPr lang="en-US" i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819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Steps 3 and 4: </a:t>
            </a:r>
            <a:r>
              <a:rPr lang="en-US" dirty="0" smtClean="0"/>
              <a:t>Factor by grouping. </a:t>
            </a:r>
          </a:p>
          <a:p>
            <a:pPr>
              <a:tabLst>
                <a:tab pos="457200" algn="l"/>
              </a:tabLst>
            </a:pPr>
            <a:endParaRPr lang="en-US" i="1" dirty="0" smtClean="0"/>
          </a:p>
          <a:p>
            <a:pPr>
              <a:tabLst>
                <a:tab pos="457200" algn="l"/>
              </a:tabLst>
            </a:pPr>
            <a:endParaRPr lang="en-US" i="1" dirty="0" smtClean="0"/>
          </a:p>
          <a:p>
            <a:pPr>
              <a:lnSpc>
                <a:spcPct val="200000"/>
              </a:lnSpc>
              <a:spcBef>
                <a:spcPts val="1200"/>
              </a:spcBef>
              <a:tabLst>
                <a:tab pos="45720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</a:t>
            </a:r>
            <a:r>
              <a:rPr lang="en-US" dirty="0" smtClean="0">
                <a:solidFill>
                  <a:srgbClr val="FF00FF"/>
                </a:solidFill>
              </a:rPr>
              <a:t>(4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</a:rPr>
              <a:t>+ 3)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766248" y="1940256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248" y="1940256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491552" y="1926608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5" imgW="2628720" imgH="380880" progId="Equation.DSMT4">
                  <p:embed/>
                </p:oleObj>
              </mc:Choice>
              <mc:Fallback>
                <p:oleObj name="Equation" r:id="rId5" imgW="26287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552" y="1926608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491552" y="2492992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7" imgW="3187440" imgH="469800" progId="Equation.DSMT4">
                  <p:embed/>
                </p:oleObj>
              </mc:Choice>
              <mc:Fallback>
                <p:oleObj name="Equation" r:id="rId7" imgW="3187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552" y="2492992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38952" y="3948752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9" imgW="1688760" imgH="380880" progId="Equation.DSMT4">
                  <p:embed/>
                </p:oleObj>
              </mc:Choice>
              <mc:Fallback>
                <p:oleObj name="Equation" r:id="rId9" imgW="1688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3948752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477904" y="3948752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1" imgW="2628720" imgH="380880" progId="Equation.DSMT4">
                  <p:embed/>
                </p:oleObj>
              </mc:Choice>
              <mc:Fallback>
                <p:oleObj name="Equation" r:id="rId11" imgW="26287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3948752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490604" y="44958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3" imgW="3187440" imgH="469800" progId="Equation.DSMT4">
                  <p:embed/>
                </p:oleObj>
              </mc:Choice>
              <mc:Fallback>
                <p:oleObj name="Equation" r:id="rId13" imgW="31874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604" y="44958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77904" y="5070144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5" imgW="2400120" imgH="469800" progId="Equation.DSMT4">
                  <p:embed/>
                </p:oleObj>
              </mc:Choice>
              <mc:Fallback>
                <p:oleObj name="Equation" r:id="rId15" imgW="24001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5070144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As illustrated in Example 1b, the first step in factoring should always be to factor out any common monomial factor. Also, if the leading coefficient is negative, factor out a negative monomial even if it is just −1. For example,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Having a positive leading coefficient for the trinomial in parentheses makes factoring this trinomial much easier.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981200" y="3797300"/>
          <a:ext cx="59563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5956200" imgH="1155600" progId="Equation.DSMT4">
                  <p:embed/>
                </p:oleObj>
              </mc:Choice>
              <mc:Fallback>
                <p:oleObj name="Equation" r:id="rId3" imgW="5956200" imgH="1155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797300"/>
                        <a:ext cx="59563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 smtClean="0">
                <a:solidFill>
                  <a:srgbClr val="000000"/>
                </a:solidFill>
              </a:rPr>
              <a:t>ac</a:t>
            </a:r>
            <a:r>
              <a:rPr lang="en-US" dirty="0" smtClean="0">
                <a:solidFill>
                  <a:srgbClr val="000000"/>
                </a:solidFill>
              </a:rPr>
              <a:t>-method or the trial-and-error method), factoring trinomials takes time. With practice you will become more efficient with either method. Make sure to be patient and observant.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</a:rPr>
              <a:t>Guidelines for the Trial-and-Error Method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If the sign of the constant term is positive (+), the signs in both factors will be the same, either both positive or both negative. 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If the sign of the constant term is negative (−), the signs in the factors will be different, one positive and one negative.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Using the Trial-and-Error Method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by using the trial-and-error method.</a:t>
            </a:r>
          </a:p>
          <a:p>
            <a:r>
              <a:rPr lang="en-US" b="1" dirty="0" smtClean="0"/>
              <a:t>a. 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+ 10 </a:t>
            </a:r>
            <a:r>
              <a:rPr lang="en-US" dirty="0" smtClean="0"/>
              <a:t>completely.</a:t>
            </a:r>
            <a:r>
              <a:rPr lang="en-US" b="1" i="1" dirty="0" smtClean="0"/>
              <a:t> 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First factor the common monomial, 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dirty="0" smtClean="0"/>
              <a:t>. Now, because the middle term is </a:t>
            </a:r>
            <a:r>
              <a:rPr lang="en-US" dirty="0" smtClean="0">
                <a:solidFill>
                  <a:srgbClr val="0000FF"/>
                </a:solidFill>
              </a:rPr>
              <a:t>+6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the constant is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  <a:r>
              <a:rPr lang="en-US" dirty="0" smtClean="0"/>
              <a:t>, we know that the two factors of 5 must both be positive, </a:t>
            </a:r>
            <a:r>
              <a:rPr lang="en-US" dirty="0" smtClean="0">
                <a:solidFill>
                  <a:srgbClr val="002060"/>
                </a:solidFill>
              </a:rPr>
              <a:t>+5</a:t>
            </a:r>
            <a:r>
              <a:rPr lang="en-US" dirty="0" smtClean="0"/>
              <a:t> and </a:t>
            </a:r>
            <a:r>
              <a:rPr lang="en-US" dirty="0" smtClean="0">
                <a:solidFill>
                  <a:srgbClr val="002060"/>
                </a:solidFill>
              </a:rPr>
              <a:t>+1</a:t>
            </a:r>
            <a:r>
              <a:rPr lang="en-US" dirty="0" smtClean="0"/>
              <a:t>.</a:t>
            </a:r>
            <a:r>
              <a:rPr lang="en-US" i="1" dirty="0" smtClean="0"/>
              <a:t>  </a:t>
            </a:r>
          </a:p>
          <a:p>
            <a:r>
              <a:rPr lang="en-US" dirty="0" smtClean="0"/>
              <a:t>First factor the common monomial factor, 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2: Using the Trial-and-Error Method (cont.)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3657600" y="3486150"/>
            <a:ext cx="1447800" cy="3175"/>
          </a:xfrm>
          <a:prstGeom prst="line">
            <a:avLst/>
          </a:prstGeom>
          <a:ln w="38100">
            <a:solidFill>
              <a:srgbClr val="00808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 bwMode="auto">
          <a:xfrm rot="5400000" flipH="1" flipV="1">
            <a:off x="3171032" y="3007519"/>
            <a:ext cx="990600" cy="4763"/>
          </a:xfrm>
          <a:prstGeom prst="straightConnector1">
            <a:avLst/>
          </a:prstGeom>
          <a:ln w="38100">
            <a:solidFill>
              <a:srgbClr val="00808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 bwMode="auto">
          <a:xfrm rot="16200000" flipV="1">
            <a:off x="4598194" y="3007520"/>
            <a:ext cx="990600" cy="4762"/>
          </a:xfrm>
          <a:prstGeom prst="straightConnector1">
            <a:avLst/>
          </a:prstGeom>
          <a:ln w="38100">
            <a:solidFill>
              <a:srgbClr val="00808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4125913" y="2946400"/>
            <a:ext cx="522287" cy="1588"/>
          </a:xfrm>
          <a:prstGeom prst="line">
            <a:avLst/>
          </a:prstGeom>
          <a:ln w="381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 rot="5400000" flipH="1" flipV="1">
            <a:off x="3903663" y="2740025"/>
            <a:ext cx="452438" cy="1587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 rot="5400000" flipH="1" flipV="1">
            <a:off x="4414838" y="2744789"/>
            <a:ext cx="452438" cy="1587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3" name="Object 9"/>
          <p:cNvGraphicFramePr>
            <a:graphicFrameLocks noChangeAspect="1"/>
          </p:cNvGraphicFramePr>
          <p:nvPr/>
        </p:nvGraphicFramePr>
        <p:xfrm>
          <a:off x="4191000" y="30607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3" imgW="393480" imgH="291960" progId="Equation.DSMT4">
                  <p:embed/>
                </p:oleObj>
              </mc:Choice>
              <mc:Fallback>
                <p:oleObj name="Equation" r:id="rId3" imgW="3934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0607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4267200" y="36576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5" imgW="215640" imgH="228600" progId="Equation.DSMT4">
                  <p:embed/>
                </p:oleObj>
              </mc:Choice>
              <mc:Fallback>
                <p:oleObj name="Equation" r:id="rId5" imgW="21564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657600"/>
                        <a:ext cx="215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914400" y="142050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7" imgW="2006280" imgH="380880" progId="Equation.DSMT4">
                  <p:embed/>
                </p:oleObj>
              </mc:Choice>
              <mc:Fallback>
                <p:oleObj name="Equation" r:id="rId7" imgW="2006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2050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971800" y="1377288"/>
          <a:ext cx="2209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9" imgW="2209680" imgH="571320" progId="Equation.DSMT4">
                  <p:embed/>
                </p:oleObj>
              </mc:Choice>
              <mc:Fallback>
                <p:oleObj name="Equation" r:id="rId9" imgW="22096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377288"/>
                        <a:ext cx="2209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971800" y="2035175"/>
          <a:ext cx="276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11" imgW="2768400" imgH="469800" progId="Equation.DSMT4">
                  <p:embed/>
                </p:oleObj>
              </mc:Choice>
              <mc:Fallback>
                <p:oleObj name="Equation" r:id="rId11" imgW="27684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35175"/>
                        <a:ext cx="276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575300" y="212090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13" imgW="1587240" imgH="291960" progId="Equation.DSMT4">
                  <p:embed/>
                </p:oleObj>
              </mc:Choice>
              <mc:Fallback>
                <p:oleObj name="Equation" r:id="rId13" imgW="1587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212090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339725" indent="-339725">
              <a:buFont typeface="Courier New" pitchFamily="49" charset="0"/>
              <a:buChar char="o"/>
            </a:pPr>
            <a:r>
              <a:rPr lang="en-US" dirty="0" smtClean="0"/>
              <a:t>Factor trinomials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 smtClean="0"/>
              <a:t>Factor trinomials by using reverse FOIL (or trial-and-error method).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2: Using the Trial-and-Error Method (cont.)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pt-BR" b="1" dirty="0" smtClean="0"/>
              <a:t>b.	</a:t>
            </a:r>
            <a:r>
              <a:rPr lang="pt-BR" dirty="0" smtClean="0"/>
              <a:t>Factor </a:t>
            </a:r>
            <a:r>
              <a:rPr lang="pt-BR" dirty="0" smtClean="0">
                <a:solidFill>
                  <a:srgbClr val="0000FF"/>
                </a:solidFill>
              </a:rPr>
              <a:t>6</a:t>
            </a:r>
            <a:r>
              <a:rPr lang="pt-BR" i="1" dirty="0" smtClean="0">
                <a:solidFill>
                  <a:srgbClr val="0000FF"/>
                </a:solidFill>
              </a:rPr>
              <a:t>x</a:t>
            </a:r>
            <a:r>
              <a:rPr lang="pt-BR" baseline="30000" dirty="0" smtClean="0">
                <a:solidFill>
                  <a:srgbClr val="0000FF"/>
                </a:solidFill>
              </a:rPr>
              <a:t>2</a:t>
            </a:r>
            <a:r>
              <a:rPr lang="pt-BR" dirty="0" smtClean="0">
                <a:solidFill>
                  <a:srgbClr val="0000FF"/>
                </a:solidFill>
              </a:rPr>
              <a:t> − 31</a:t>
            </a:r>
            <a:r>
              <a:rPr lang="pt-BR" i="1" dirty="0" smtClean="0">
                <a:solidFill>
                  <a:srgbClr val="0000FF"/>
                </a:solidFill>
              </a:rPr>
              <a:t>x</a:t>
            </a:r>
            <a:r>
              <a:rPr lang="pt-BR" dirty="0" smtClean="0">
                <a:solidFill>
                  <a:srgbClr val="0000FF"/>
                </a:solidFill>
              </a:rPr>
              <a:t> + 5</a:t>
            </a:r>
            <a:r>
              <a:rPr lang="pt-BR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Since the middle term is </a:t>
            </a:r>
            <a:r>
              <a:rPr lang="en-US" dirty="0" smtClean="0">
                <a:solidFill>
                  <a:srgbClr val="0000FF"/>
                </a:solidFill>
              </a:rPr>
              <a:t>−31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the constant is </a:t>
            </a:r>
            <a:r>
              <a:rPr lang="en-US" dirty="0" smtClean="0">
                <a:solidFill>
                  <a:srgbClr val="0000FF"/>
                </a:solidFill>
              </a:rPr>
              <a:t>+5</a:t>
            </a:r>
            <a:r>
              <a:rPr lang="en-US" dirty="0" smtClean="0"/>
              <a:t>, we know that the two factors of 5 must both be negative, </a:t>
            </a:r>
            <a:r>
              <a:rPr lang="en-US" dirty="0" smtClean="0">
                <a:solidFill>
                  <a:srgbClr val="002060"/>
                </a:solidFill>
              </a:rPr>
              <a:t>−5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</a:rPr>
              <a:t>−1</a:t>
            </a:r>
            <a:r>
              <a:rPr lang="en-US" dirty="0" smtClean="0"/>
              <a:t>. Also, from the previous discussion,</a:t>
            </a:r>
            <a:r>
              <a:rPr lang="en-US" i="1" dirty="0" smtClean="0"/>
              <a:t> </a:t>
            </a:r>
            <a:r>
              <a:rPr lang="en-US" b="1" dirty="0" smtClean="0"/>
              <a:t>F</a:t>
            </a:r>
            <a:r>
              <a:rPr lang="en-US" b="1" i="1" dirty="0" smtClean="0"/>
              <a:t>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2060"/>
                </a:solidFill>
              </a:rPr>
              <a:t>6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·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  <a:endParaRPr lang="en-US" dirty="0" smtClean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657600" y="4703762"/>
            <a:ext cx="1600200" cy="838200"/>
            <a:chOff x="1524000" y="4881563"/>
            <a:chExt cx="1676400" cy="681037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524000" y="5549702"/>
              <a:ext cx="1676400" cy="1290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194292" y="5219587"/>
              <a:ext cx="681037" cy="4989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6200000" flipV="1">
              <a:off x="2845746" y="5219586"/>
              <a:ext cx="681037" cy="4990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202113" y="4703762"/>
            <a:ext cx="522287" cy="381000"/>
            <a:chOff x="2092325" y="4886325"/>
            <a:chExt cx="574675" cy="307975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092325" y="5176335"/>
              <a:ext cx="574675" cy="2566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1943987" y="5038156"/>
              <a:ext cx="305409" cy="1746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506436" y="5040723"/>
              <a:ext cx="305409" cy="1746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71" name="TextBox 30"/>
          <p:cNvSpPr txBox="1">
            <a:spLocks noChangeArrowheads="1"/>
          </p:cNvSpPr>
          <p:nvPr/>
        </p:nvSpPr>
        <p:spPr bwMode="auto">
          <a:xfrm>
            <a:off x="4151313" y="5018087"/>
            <a:ext cx="536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C00000"/>
                </a:solidFill>
              </a:rPr>
              <a:t>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7956" y="5486400"/>
            <a:ext cx="9032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8080"/>
                </a:solidFill>
                <a:latin typeface="+mn-lt"/>
              </a:rPr>
              <a:t>30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endParaRPr lang="en-US" sz="2800" dirty="0">
              <a:solidFill>
                <a:srgbClr val="00808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4267200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1841400" imgH="380880" progId="Equation.DSMT4">
                  <p:embed/>
                </p:oleObj>
              </mc:Choice>
              <mc:Fallback>
                <p:oleObj name="Equation" r:id="rId3" imgW="18414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10552" y="4280848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5" imgW="2400120" imgH="469800" progId="Equation.DSMT4">
                  <p:embed/>
                </p:oleObj>
              </mc:Choice>
              <mc:Fallback>
                <p:oleObj name="Equation" r:id="rId5" imgW="24001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552" y="4280848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791200" y="4357048"/>
          <a:ext cx="240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7" imgW="2400120" imgH="291960" progId="Equation.DSMT4">
                  <p:embed/>
                </p:oleObj>
              </mc:Choice>
              <mc:Fallback>
                <p:oleObj name="Equation" r:id="rId7" imgW="2400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357048"/>
                        <a:ext cx="240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2: Using the Trial-and-Error Method (cont.)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pt-BR" b="1" dirty="0" smtClean="0"/>
              <a:t>c.	</a:t>
            </a:r>
            <a:r>
              <a:rPr lang="pt-BR" dirty="0" smtClean="0">
                <a:solidFill>
                  <a:srgbClr val="0000FF"/>
                </a:solidFill>
              </a:rPr>
              <a:t>4</a:t>
            </a:r>
            <a:r>
              <a:rPr lang="pt-BR" i="1" dirty="0" smtClean="0">
                <a:solidFill>
                  <a:srgbClr val="0000FF"/>
                </a:solidFill>
              </a:rPr>
              <a:t>x</a:t>
            </a:r>
            <a:r>
              <a:rPr lang="pt-BR" baseline="30000" dirty="0" smtClean="0">
                <a:solidFill>
                  <a:srgbClr val="0000FF"/>
                </a:solidFill>
              </a:rPr>
              <a:t>2</a:t>
            </a:r>
            <a:r>
              <a:rPr lang="pt-BR" dirty="0" smtClean="0">
                <a:solidFill>
                  <a:srgbClr val="0000FF"/>
                </a:solidFill>
              </a:rPr>
              <a:t> − 4</a:t>
            </a:r>
            <a:r>
              <a:rPr lang="pt-BR" i="1" dirty="0" smtClean="0">
                <a:solidFill>
                  <a:srgbClr val="0000FF"/>
                </a:solidFill>
              </a:rPr>
              <a:t>x</a:t>
            </a:r>
            <a:r>
              <a:rPr lang="pt-BR" dirty="0" smtClean="0">
                <a:solidFill>
                  <a:srgbClr val="0000FF"/>
                </a:solidFill>
              </a:rPr>
              <a:t> </a:t>
            </a:r>
            <a:r>
              <a:rPr lang="pt-BR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dirty="0" smtClean="0">
                <a:solidFill>
                  <a:srgbClr val="0000FF"/>
                </a:solidFill>
              </a:rPr>
              <a:t> 15</a:t>
            </a:r>
            <a:r>
              <a:rPr lang="pt-BR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For </a:t>
            </a:r>
            <a:r>
              <a:rPr lang="en-US" b="1" dirty="0" smtClean="0"/>
              <a:t>F: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2060"/>
                </a:solidFill>
              </a:rPr>
              <a:t>4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⋅ 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2060"/>
                </a:solidFill>
              </a:rPr>
              <a:t>2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⋅ 2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/>
              <a:t>.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For </a:t>
            </a:r>
            <a:r>
              <a:rPr lang="en-US" b="1" dirty="0" smtClean="0"/>
              <a:t>L: </a:t>
            </a:r>
            <a:r>
              <a:rPr lang="en-US" dirty="0" smtClean="0">
                <a:solidFill>
                  <a:srgbClr val="0000FF"/>
                </a:solidFill>
              </a:rPr>
              <a:t>−15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2060"/>
                </a:solidFill>
              </a:rPr>
              <a:t>−15 ⋅ 1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2060"/>
                </a:solidFill>
              </a:rPr>
              <a:t>−1 ⋅ 15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−15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2060"/>
                </a:solidFill>
              </a:rPr>
              <a:t>−3 ⋅ 5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2060"/>
                </a:solidFill>
              </a:rPr>
              <a:t>−5 ⋅ 3</a:t>
            </a:r>
            <a:r>
              <a:rPr lang="en-US" dirty="0" smtClean="0"/>
              <a:t>. </a:t>
            </a:r>
          </a:p>
          <a:p>
            <a:pPr>
              <a:spcBef>
                <a:spcPts val="3000"/>
              </a:spcBef>
              <a:tabLst>
                <a:tab pos="457200" algn="l"/>
              </a:tabLst>
            </a:pPr>
            <a:r>
              <a:rPr lang="en-US" b="1" dirty="0" smtClean="0"/>
              <a:t>Trials: </a:t>
            </a:r>
            <a:r>
              <a:rPr lang="en-US" b="1" i="1" dirty="0" smtClean="0"/>
              <a:t> </a:t>
            </a:r>
            <a:endParaRPr lang="en-US" dirty="0" smtClean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981200" y="4215430"/>
            <a:ext cx="1860550" cy="838200"/>
            <a:chOff x="1524000" y="4881563"/>
            <a:chExt cx="1676400" cy="681037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524000" y="5549702"/>
              <a:ext cx="1676400" cy="1289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194292" y="5219587"/>
              <a:ext cx="681037" cy="4989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6200000" flipV="1">
              <a:off x="2845746" y="5219586"/>
              <a:ext cx="681037" cy="4990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2611438" y="4215430"/>
            <a:ext cx="717550" cy="381000"/>
            <a:chOff x="2092325" y="4886325"/>
            <a:chExt cx="574675" cy="307975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092325" y="5176335"/>
              <a:ext cx="574675" cy="2566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1943435" y="5037758"/>
              <a:ext cx="305409" cy="2543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507303" y="5040960"/>
              <a:ext cx="305409" cy="1271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1676400" y="3712192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2361960" imgH="469800" progId="Equation.DSMT4">
                  <p:embed/>
                </p:oleObj>
              </mc:Choice>
              <mc:Fallback>
                <p:oleObj name="Equation" r:id="rId3" imgW="236196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12192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679700" y="5020292"/>
            <a:ext cx="51911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8080"/>
                </a:solidFill>
                <a:latin typeface="+mj-lt"/>
              </a:rPr>
              <a:t>2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487612" y="4582428"/>
            <a:ext cx="9032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30</a:t>
            </a:r>
            <a:r>
              <a:rPr lang="en-US" sz="2800" i="1" dirty="0">
                <a:solidFill>
                  <a:srgbClr val="C00000"/>
                </a:solidFill>
              </a:rPr>
              <a:t>x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2297" name="TextBox 14"/>
          <p:cNvSpPr txBox="1">
            <a:spLocks noChangeArrowheads="1"/>
          </p:cNvSpPr>
          <p:nvPr/>
        </p:nvSpPr>
        <p:spPr bwMode="auto">
          <a:xfrm>
            <a:off x="4343400" y="3724892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−30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+ 2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−28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1229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2: Using the Trial-and-Error Method (cont.)</a:t>
            </a:r>
          </a:p>
        </p:txBody>
      </p:sp>
      <p:sp>
        <p:nvSpPr>
          <p:cNvPr id="34" name="Content Placeholder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371600" y="1763382"/>
            <a:ext cx="1784350" cy="838200"/>
            <a:chOff x="1524000" y="4881563"/>
            <a:chExt cx="1676400" cy="681037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1524000" y="5549702"/>
              <a:ext cx="1676400" cy="1289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 flipH="1" flipV="1">
              <a:off x="1194292" y="5219587"/>
              <a:ext cx="681037" cy="4989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6200000" flipV="1">
              <a:off x="2845746" y="5219586"/>
              <a:ext cx="681037" cy="4990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925638" y="1763382"/>
            <a:ext cx="717550" cy="381000"/>
            <a:chOff x="2092325" y="4886325"/>
            <a:chExt cx="574675" cy="307975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092325" y="5176335"/>
              <a:ext cx="574675" cy="2566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1943435" y="5037758"/>
              <a:ext cx="305409" cy="2543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507303" y="5040960"/>
              <a:ext cx="305409" cy="1271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14" name="Object 7"/>
          <p:cNvGraphicFramePr>
            <a:graphicFrameLocks noChangeAspect="1"/>
          </p:cNvGraphicFramePr>
          <p:nvPr/>
        </p:nvGraphicFramePr>
        <p:xfrm>
          <a:off x="1066800" y="1260144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2209680" imgH="469800" progId="Equation.DSMT4">
                  <p:embed/>
                </p:oleObj>
              </mc:Choice>
              <mc:Fallback>
                <p:oleObj name="Equation" r:id="rId3" imgW="220968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60144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981200" y="2568244"/>
            <a:ext cx="70485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8080"/>
                </a:solidFill>
                <a:latin typeface="+mj-lt"/>
              </a:rPr>
              <a:t>10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46275" y="2103084"/>
            <a:ext cx="72072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C00000"/>
                </a:solidFill>
                <a:latin typeface="+mn-lt"/>
              </a:rPr>
              <a:t>6</a:t>
            </a:r>
            <a:r>
              <a:rPr lang="en-US" sz="2800" i="1" dirty="0">
                <a:solidFill>
                  <a:srgbClr val="C00000"/>
                </a:solidFill>
              </a:rPr>
              <a:t>x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321" name="TextBox 14"/>
          <p:cNvSpPr txBox="1">
            <a:spLocks noChangeArrowheads="1"/>
          </p:cNvSpPr>
          <p:nvPr/>
        </p:nvSpPr>
        <p:spPr bwMode="auto">
          <a:xfrm>
            <a:off x="3733800" y="1488744"/>
            <a:ext cx="480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−6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+4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  <a:r>
              <a:rPr lang="en-US" sz="2000" i="1" dirty="0">
                <a:solidFill>
                  <a:srgbClr val="008080"/>
                </a:solidFill>
              </a:rPr>
              <a:t> </a:t>
            </a:r>
            <a:endParaRPr lang="en-US" sz="2000" dirty="0">
              <a:solidFill>
                <a:srgbClr val="008080"/>
              </a:solidFill>
            </a:endParaRPr>
          </a:p>
        </p:txBody>
      </p: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447800" y="3744582"/>
            <a:ext cx="1784350" cy="838200"/>
            <a:chOff x="1524000" y="4881563"/>
            <a:chExt cx="1676400" cy="68103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524000" y="5549702"/>
              <a:ext cx="1676400" cy="1289"/>
            </a:xfrm>
            <a:prstGeom prst="line">
              <a:avLst/>
            </a:prstGeom>
            <a:ln w="38100">
              <a:solidFill>
                <a:srgbClr val="00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 flipH="1" flipV="1">
              <a:off x="1194292" y="5219587"/>
              <a:ext cx="681037" cy="4989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6200000" flipV="1">
              <a:off x="2845746" y="5219586"/>
              <a:ext cx="681037" cy="4990"/>
            </a:xfrm>
            <a:prstGeom prst="straightConnector1">
              <a:avLst/>
            </a:prstGeom>
            <a:ln w="38100">
              <a:solidFill>
                <a:srgbClr val="00808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001838" y="3744582"/>
            <a:ext cx="717550" cy="381000"/>
            <a:chOff x="2092325" y="4886325"/>
            <a:chExt cx="574675" cy="307975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2092325" y="5176335"/>
              <a:ext cx="574675" cy="2566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1943435" y="5037758"/>
              <a:ext cx="305409" cy="2543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5400000" flipH="1" flipV="1">
              <a:off x="2507303" y="5040960"/>
              <a:ext cx="305409" cy="1271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143000" y="3241344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41344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905000" y="4549444"/>
            <a:ext cx="9032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8080"/>
                </a:solidFill>
                <a:latin typeface="+mj-lt"/>
              </a:rPr>
              <a:t>10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44713" y="4084284"/>
            <a:ext cx="522287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  <a:latin typeface="+mn-lt"/>
              </a:rPr>
              <a:t>6</a:t>
            </a:r>
            <a:r>
              <a:rPr lang="en-US" sz="2800" i="1" dirty="0">
                <a:solidFill>
                  <a:srgbClr val="C00000"/>
                </a:solidFill>
              </a:rPr>
              <a:t>x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326" name="TextBox 36"/>
          <p:cNvSpPr txBox="1">
            <a:spLocks noChangeArrowheads="1"/>
          </p:cNvSpPr>
          <p:nvPr/>
        </p:nvSpPr>
        <p:spPr bwMode="auto">
          <a:xfrm>
            <a:off x="3886200" y="3261982"/>
            <a:ext cx="4387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+6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</a:rPr>
              <a:t>− 10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= −4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 </a:t>
            </a:r>
          </a:p>
        </p:txBody>
      </p:sp>
      <p:sp>
        <p:nvSpPr>
          <p:cNvPr id="13327" name="TextBox 37"/>
          <p:cNvSpPr txBox="1">
            <a:spLocks noChangeArrowheads="1"/>
          </p:cNvSpPr>
          <p:nvPr/>
        </p:nvSpPr>
        <p:spPr bwMode="auto">
          <a:xfrm>
            <a:off x="457200" y="5070144"/>
            <a:ext cx="865320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Thus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− 15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(2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+ 3)(2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− 5)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</a:p>
          <a:p>
            <a:r>
              <a:rPr lang="en-US" sz="2800" dirty="0"/>
              <a:t>There is no need to try all the possibilities with </a:t>
            </a:r>
            <a:r>
              <a:rPr lang="en-US" sz="2800" dirty="0">
                <a:solidFill>
                  <a:srgbClr val="FF00FF"/>
                </a:solidFill>
              </a:rPr>
              <a:t>(4</a:t>
            </a:r>
            <a:r>
              <a:rPr lang="en-US" sz="2800" i="1" dirty="0">
                <a:solidFill>
                  <a:srgbClr val="FF00FF"/>
                </a:solidFill>
              </a:rPr>
              <a:t>x</a:t>
            </a:r>
            <a:r>
              <a:rPr lang="en-US" sz="2800" dirty="0">
                <a:solidFill>
                  <a:srgbClr val="FF00FF"/>
                </a:solidFill>
              </a:rPr>
              <a:t>   )(</a:t>
            </a:r>
            <a:r>
              <a:rPr lang="en-US" sz="2800" i="1" dirty="0">
                <a:solidFill>
                  <a:srgbClr val="FF00FF"/>
                </a:solidFill>
              </a:rPr>
              <a:t>x  </a:t>
            </a:r>
            <a:r>
              <a:rPr lang="en-US" sz="2800" dirty="0">
                <a:solidFill>
                  <a:srgbClr val="FF00FF"/>
                </a:solidFill>
              </a:rPr>
              <a:t> )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33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Trial-and-Error Method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32092"/>
          </a:xfr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ct val="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Reminder: </a:t>
            </a:r>
            <a:r>
              <a:rPr lang="en-US" b="1" dirty="0" smtClean="0">
                <a:solidFill>
                  <a:srgbClr val="000000"/>
                </a:solidFill>
              </a:rPr>
              <a:t>To factor completely </a:t>
            </a:r>
            <a:r>
              <a:rPr lang="en-US" dirty="0" smtClean="0">
                <a:solidFill>
                  <a:srgbClr val="000000"/>
                </a:solidFill>
              </a:rPr>
              <a:t>means to find factors of the polynomial, none of which are themselves factorable. Thus</a:t>
            </a:r>
          </a:p>
          <a:p>
            <a:pPr algn="ctr">
              <a:spcBef>
                <a:spcPct val="0"/>
              </a:spcBef>
            </a:pP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+ 10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= </a:t>
            </a:r>
            <a:r>
              <a:rPr lang="en-US" dirty="0" smtClean="0">
                <a:solidFill>
                  <a:srgbClr val="FF00FF"/>
                </a:solidFill>
              </a:rPr>
              <a:t>(2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+ 10)(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+ 1)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is not factored completely since 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>
                <a:solidFill>
                  <a:srgbClr val="FF00FF"/>
                </a:solidFill>
              </a:rPr>
              <a:t>x </a:t>
            </a:r>
            <a:r>
              <a:rPr lang="en-US" dirty="0" smtClean="0">
                <a:solidFill>
                  <a:srgbClr val="FF00FF"/>
                </a:solidFill>
              </a:rPr>
              <a:t>+ 10</a:t>
            </a:r>
            <a:r>
              <a:rPr lang="en-US" dirty="0" smtClean="0">
                <a:solidFill>
                  <a:srgbClr val="000000"/>
                </a:solidFill>
              </a:rPr>
              <a:t> = 2(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+ 5).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We could write 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+ 10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= (2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+ 10)(</a:t>
            </a:r>
            <a:r>
              <a:rPr lang="en-US" i="1" dirty="0" smtClean="0">
                <a:solidFill>
                  <a:srgbClr val="002060"/>
                </a:solidFill>
              </a:rPr>
              <a:t>x</a:t>
            </a:r>
            <a:r>
              <a:rPr lang="en-US" dirty="0" smtClean="0">
                <a:solidFill>
                  <a:srgbClr val="002060"/>
                </a:solidFill>
              </a:rPr>
              <a:t> + 1)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</a:p>
          <a:p>
            <a:pPr>
              <a:spcBef>
                <a:spcPct val="0"/>
              </a:spcBef>
              <a:tabLst>
                <a:tab pos="2974975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	=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2(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dirty="0" smtClean="0">
                <a:solidFill>
                  <a:srgbClr val="FF0000"/>
                </a:solidFill>
              </a:rPr>
              <a:t>+ 5)(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+ 1)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Completely Factoring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 completely. Be sure to look first for the greatest common monomial factor.</a:t>
            </a:r>
          </a:p>
          <a:p>
            <a:r>
              <a:rPr lang="en-US" b="1" dirty="0" smtClean="0"/>
              <a:t>a.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="1" i="1" dirty="0" smtClean="0"/>
              <a:t> </a:t>
            </a:r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b.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b="1" i="1" dirty="0" smtClean="0"/>
              <a:t> </a:t>
            </a:r>
          </a:p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09600" y="33401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2133360" imgH="469800" progId="Equation.DSMT4">
                  <p:embed/>
                </p:oleObj>
              </mc:Choice>
              <mc:Fallback>
                <p:oleObj name="Equation" r:id="rId3" imgW="21333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3401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743200" y="3287404"/>
          <a:ext cx="270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2705040" imgH="571320" progId="Equation.DSMT4">
                  <p:embed/>
                </p:oleObj>
              </mc:Choice>
              <mc:Fallback>
                <p:oleObj name="Equation" r:id="rId5" imgW="270504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87404"/>
                        <a:ext cx="2705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500048" y="3314700"/>
          <a:ext cx="2806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2806560" imgH="495000" progId="Equation.DSMT4">
                  <p:embed/>
                </p:oleObj>
              </mc:Choice>
              <mc:Fallback>
                <p:oleObj name="Equation" r:id="rId7" imgW="28065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048" y="3314700"/>
                        <a:ext cx="2806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609600" y="4966648"/>
          <a:ext cx="184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9" imgW="1841400" imgH="469800" progId="Equation.DSMT4">
                  <p:embed/>
                </p:oleObj>
              </mc:Choice>
              <mc:Fallback>
                <p:oleObj name="Equation" r:id="rId9" imgW="1841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966648"/>
                        <a:ext cx="184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2514600" y="4931392"/>
          <a:ext cx="2603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11" imgW="2603160" imgH="571320" progId="Equation.DSMT4">
                  <p:embed/>
                </p:oleObj>
              </mc:Choice>
              <mc:Fallback>
                <p:oleObj name="Equation" r:id="rId11" imgW="2603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31392"/>
                        <a:ext cx="2603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244152" y="4966648"/>
          <a:ext cx="2882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13" imgW="2882880" imgH="495000" progId="Equation.DSMT4">
                  <p:embed/>
                </p:oleObj>
              </mc:Choice>
              <mc:Fallback>
                <p:oleObj name="Equation" r:id="rId13" imgW="288288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4152" y="4966648"/>
                        <a:ext cx="2882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Completely Factoring (cont.)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baseline="30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="1" i="1" dirty="0" smtClean="0"/>
              <a:t> 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Now consider the trinomial:</a:t>
            </a:r>
          </a:p>
          <a:p>
            <a:pPr>
              <a:tabLst>
                <a:tab pos="457200" algn="l"/>
              </a:tabLst>
            </a:pPr>
            <a:endParaRPr lang="en-US" b="1" dirty="0" smtClean="0"/>
          </a:p>
          <a:p>
            <a:pPr>
              <a:tabLst>
                <a:tab pos="457200" algn="l"/>
              </a:tabLst>
            </a:pPr>
            <a:r>
              <a:rPr lang="en-US" dirty="0" smtClean="0"/>
              <a:t>There is no way to factor and get a middle term of +</a:t>
            </a:r>
            <a:r>
              <a:rPr lang="en-US" i="1" dirty="0" smtClean="0"/>
              <a:t>x </a:t>
            </a:r>
            <a:r>
              <a:rPr lang="en-US" dirty="0" smtClean="0"/>
              <a:t>for the product. This trinomial is </a:t>
            </a:r>
            <a:r>
              <a:rPr lang="en-US" b="1" dirty="0" smtClean="0"/>
              <a:t>not factorable</a:t>
            </a:r>
            <a:r>
              <a:rPr lang="en-US" b="1" i="1" dirty="0" smtClean="0"/>
              <a:t>.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So we have</a:t>
            </a:r>
            <a:endParaRPr lang="en-US" b="1" dirty="0" smtClean="0"/>
          </a:p>
          <a:p>
            <a:pPr>
              <a:tabLst>
                <a:tab pos="457200" algn="l"/>
              </a:tabLst>
            </a:pPr>
            <a:endParaRPr lang="en-US" b="1" dirty="0" smtClean="0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119952" y="1889456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3" imgW="1993680" imgH="380880" progId="Equation.DSMT4">
                  <p:embed/>
                </p:oleObj>
              </mc:Choice>
              <mc:Fallback>
                <p:oleObj name="Equation" r:id="rId3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952" y="1889456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150056" y="1854200"/>
          <a:ext cx="236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" imgW="2361960" imgH="571320" progId="Equation.DSMT4">
                  <p:embed/>
                </p:oleObj>
              </mc:Choice>
              <mc:Fallback>
                <p:oleObj name="Equation" r:id="rId5" imgW="23619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056" y="1854200"/>
                        <a:ext cx="2362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48552" y="2930856"/>
          <a:ext cx="147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7" imgW="1473120" imgH="368280" progId="Equation.DSMT4">
                  <p:embed/>
                </p:oleObj>
              </mc:Choice>
              <mc:Fallback>
                <p:oleObj name="Equation" r:id="rId7" imgW="14731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2930856"/>
                        <a:ext cx="147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891888" y="2944504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9" imgW="2273040" imgH="469800" progId="Equation.DSMT4">
                  <p:embed/>
                </p:oleObj>
              </mc:Choice>
              <mc:Fallback>
                <p:oleObj name="Equation" r:id="rId9" imgW="22730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888" y="2944504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004248" y="5001904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1" imgW="1993680" imgH="380880" progId="Equation.DSMT4">
                  <p:embed/>
                </p:oleObj>
              </mc:Choice>
              <mc:Fallback>
                <p:oleObj name="Equation" r:id="rId11" imgW="19936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248" y="5001904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048000" y="4953000"/>
          <a:ext cx="236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3" imgW="2361960" imgH="571320" progId="Equation.DSMT4">
                  <p:embed/>
                </p:oleObj>
              </mc:Choice>
              <mc:Fallback>
                <p:oleObj name="Equation" r:id="rId13" imgW="23619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953000"/>
                        <a:ext cx="2362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6011840" y="5132696"/>
          <a:ext cx="220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15" imgW="2209680" imgH="279360" progId="Equation.DSMT4">
                  <p:embed/>
                </p:oleObj>
              </mc:Choice>
              <mc:Fallback>
                <p:oleObj name="Equation" r:id="rId15" imgW="22096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0" y="5132696"/>
                        <a:ext cx="220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Factor completely.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652463" y="1905000"/>
          <a:ext cx="67945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3" imgW="6794280" imgH="2044440" progId="Equation.DSMT4">
                  <p:embed/>
                </p:oleObj>
              </mc:Choice>
              <mc:Fallback>
                <p:oleObj name="Equation" r:id="rId3" imgW="6794280" imgH="2044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1905000"/>
                        <a:ext cx="67945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1.</a:t>
            </a:r>
            <a:r>
              <a:rPr lang="en-US" dirty="0" smtClean="0">
                <a:solidFill>
                  <a:srgbClr val="FF0000"/>
                </a:solidFill>
              </a:rPr>
              <a:t>	(3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− 2)(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+ 3)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2.	</a:t>
            </a:r>
            <a:r>
              <a:rPr lang="en-US" dirty="0" smtClean="0">
                <a:solidFill>
                  <a:srgbClr val="FF0000"/>
                </a:solidFill>
              </a:rPr>
              <a:t>2(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− 1)(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+ 4)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3.	</a:t>
            </a:r>
            <a:r>
              <a:rPr lang="en-US" dirty="0" smtClean="0">
                <a:solidFill>
                  <a:srgbClr val="FF0000"/>
                </a:solidFill>
              </a:rPr>
              <a:t>3(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+ 2)(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+ 3)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4.	</a:t>
            </a:r>
            <a:r>
              <a:rPr lang="en-US" dirty="0" smtClean="0">
                <a:solidFill>
                  <a:srgbClr val="FF0000"/>
                </a:solidFill>
              </a:rPr>
              <a:t>(5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+ 2)(2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− 9)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5.	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+ 7)(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+ 4) 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b="1" dirty="0" smtClean="0"/>
              <a:t>6.	</a:t>
            </a:r>
            <a:r>
              <a:rPr lang="en-US" dirty="0" smtClean="0">
                <a:solidFill>
                  <a:srgbClr val="FF0000"/>
                </a:solidFill>
              </a:rPr>
              <a:t>−3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− 1)(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− 1)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</a:t>
            </a:r>
          </a:p>
          <a:p>
            <a:pPr algn="ctr">
              <a:tabLst>
                <a:tab pos="457200" algn="l"/>
              </a:tabLst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556159"/>
              </p:ext>
            </p:extLst>
          </p:nvPr>
        </p:nvGraphicFramePr>
        <p:xfrm>
          <a:off x="533400" y="1912960"/>
          <a:ext cx="83058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9336"/>
                <a:gridCol w="4036464"/>
              </a:tblGrid>
              <a:tr h="3810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17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10 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1:</a:t>
                      </a:r>
                      <a:r>
                        <a:rPr lang="en-US" sz="28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3 ⋅ 10 = 30. 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2: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30 and whose sum is 17. </a:t>
                      </a:r>
                    </a:p>
                    <a:p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(In this case, 2 ⋅ 15 = 30 and</a:t>
                      </a:r>
                    </a:p>
                    <a:p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 + 15 = 17.)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Multiply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⋅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Find two integers whose product is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whose sum is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If this is not possible, then the trinomial is </a:t>
                      </a:r>
                      <a:r>
                        <a:rPr lang="en-US" sz="2800" b="1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not factorable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4582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</a:p>
          <a:p>
            <a:pPr algn="ctr">
              <a:tabLst>
                <a:tab pos="457200" algn="l"/>
              </a:tabLst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67629"/>
              </p:ext>
            </p:extLst>
          </p:nvPr>
        </p:nvGraphicFramePr>
        <p:xfrm>
          <a:off x="533400" y="1703696"/>
          <a:ext cx="83058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3429000"/>
              </a:tblGrid>
              <a:tr h="42672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3: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(+17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+2 and +15 as coefficients.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+10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4: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	=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(3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2) + 5(3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2)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Rewrite the middle term (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using the two numbers found in Step 2 as coefficients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by grouping the first two terms and the last two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ac</a:t>
            </a:r>
            <a:r>
              <a:rPr lang="en-US" dirty="0" smtClean="0"/>
              <a:t>-Method (Grouping)</a:t>
            </a:r>
          </a:p>
        </p:txBody>
      </p:sp>
      <p:sp>
        <p:nvSpPr>
          <p:cNvPr id="1027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Analysis of Factoring by the </a:t>
            </a:r>
            <a:r>
              <a:rPr lang="en-US" b="1" i="1" dirty="0" smtClean="0">
                <a:solidFill>
                  <a:srgbClr val="000000"/>
                </a:solidFill>
              </a:rPr>
              <a:t>ac</a:t>
            </a:r>
            <a:r>
              <a:rPr lang="en-US" b="1" dirty="0" smtClean="0">
                <a:solidFill>
                  <a:srgbClr val="000000"/>
                </a:solidFill>
              </a:rPr>
              <a:t>-Method (cont.)</a:t>
            </a:r>
          </a:p>
          <a:p>
            <a:pPr algn="ctr">
              <a:tabLst>
                <a:tab pos="457200" algn="l"/>
              </a:tabLst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419595"/>
              </p:ext>
            </p:extLst>
          </p:nvPr>
        </p:nvGraphicFramePr>
        <p:xfrm>
          <a:off x="533400" y="1828800"/>
          <a:ext cx="83058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3429000"/>
              </a:tblGrid>
              <a:tr h="396240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17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10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Step 5: 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 (3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+ 2). Thus,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1" i="0" kern="1200" baseline="300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1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Symbol" pitchFamily="18" charset="2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800" b="1" i="0" kern="1200" baseline="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Factor out the common binomial factor to find two binomial factors of the trinomial </a:t>
                      </a:r>
                      <a:b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ax</a:t>
                      </a:r>
                      <a:r>
                        <a:rPr lang="en-US" sz="2800" b="0" i="0" kern="1200" baseline="300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14400" y="3429000"/>
          <a:ext cx="34163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3416040" imgH="2209680" progId="Equation.DSMT4">
                  <p:embed/>
                </p:oleObj>
              </mc:Choice>
              <mc:Fallback>
                <p:oleObj name="Equation" r:id="rId3" imgW="3416040" imgH="2209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34163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+ 33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+ 35</a:t>
            </a:r>
            <a:r>
              <a:rPr lang="en-US" dirty="0" smtClean="0"/>
              <a:t> 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  <a:r>
              <a:rPr lang="en-US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i="1" dirty="0" smtClean="0"/>
              <a:t>a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00FF"/>
                </a:solidFill>
              </a:rPr>
              <a:t>4</a:t>
            </a:r>
            <a:r>
              <a:rPr lang="en-US" dirty="0" smtClean="0"/>
              <a:t>,</a:t>
            </a:r>
            <a:r>
              <a:rPr lang="en-US" i="1" dirty="0" smtClean="0"/>
              <a:t> b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00FF"/>
                </a:solidFill>
              </a:rPr>
              <a:t>33</a:t>
            </a:r>
            <a:r>
              <a:rPr lang="en-US" dirty="0" smtClean="0"/>
              <a:t>,</a:t>
            </a:r>
            <a:r>
              <a:rPr lang="en-US" i="1" dirty="0" smtClean="0"/>
              <a:t> c </a:t>
            </a:r>
            <a:r>
              <a:rPr lang="en-US" dirty="0" smtClean="0"/>
              <a:t>= </a:t>
            </a:r>
            <a:r>
              <a:rPr lang="en-US" dirty="0" smtClean="0">
                <a:solidFill>
                  <a:srgbClr val="0000FF"/>
                </a:solidFill>
              </a:rPr>
              <a:t>35</a:t>
            </a:r>
            <a:r>
              <a:rPr lang="en-US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1:</a:t>
            </a:r>
            <a:r>
              <a:rPr lang="en-US" dirty="0" smtClean="0"/>
              <a:t> Find the product </a:t>
            </a:r>
            <a:r>
              <a:rPr lang="en-US" i="1" dirty="0" smtClean="0"/>
              <a:t>ac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4 ⋅ 35 = 140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2:</a:t>
            </a:r>
            <a:r>
              <a:rPr lang="en-US" dirty="0" smtClean="0"/>
              <a:t> Find two integers whose product is </a:t>
            </a:r>
            <a:r>
              <a:rPr lang="en-US" dirty="0" smtClean="0">
                <a:solidFill>
                  <a:srgbClr val="FF00FF"/>
                </a:solidFill>
              </a:rPr>
              <a:t>140</a:t>
            </a:r>
            <a:r>
              <a:rPr lang="en-US" dirty="0" smtClean="0"/>
              <a:t> and whose sum is </a:t>
            </a:r>
            <a:r>
              <a:rPr lang="en-US" dirty="0" smtClean="0">
                <a:solidFill>
                  <a:srgbClr val="FF00FF"/>
                </a:solidFill>
              </a:rPr>
              <a:t>33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</a:p>
          <a:p>
            <a:pPr algn="ctr">
              <a:tabLst>
                <a:tab pos="457200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(+5)(+28) = </a:t>
            </a:r>
            <a:r>
              <a:rPr lang="en-US" dirty="0" smtClean="0">
                <a:solidFill>
                  <a:srgbClr val="FF00FF"/>
                </a:solidFill>
              </a:rPr>
              <a:t>140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(+5) + (+28) = </a:t>
            </a:r>
            <a:r>
              <a:rPr lang="en-US" dirty="0" smtClean="0">
                <a:solidFill>
                  <a:srgbClr val="FF00FF"/>
                </a:solidFill>
              </a:rPr>
              <a:t>+33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Note: </a:t>
            </a:r>
            <a:r>
              <a:rPr lang="en-US" dirty="0" smtClean="0"/>
              <a:t>this step may take some experimenting with factors. You might try prime factoring. For example</a:t>
            </a:r>
          </a:p>
          <a:p>
            <a:pPr algn="ctr">
              <a:tabLst>
                <a:tab pos="457200" algn="l"/>
              </a:tabLst>
            </a:pPr>
            <a:r>
              <a:rPr lang="en-US" dirty="0" smtClean="0">
                <a:solidFill>
                  <a:srgbClr val="FF00FF"/>
                </a:solidFill>
              </a:rPr>
              <a:t>140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0099"/>
                </a:solidFill>
              </a:rPr>
              <a:t>= 10 ⋅ 14 = 2 ⋅ 5 ⋅ 2 ⋅ 7.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dirty="0" smtClean="0"/>
              <a:t>With combinations of these prime factors we can write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FF00FF"/>
                </a:solidFill>
              </a:rPr>
              <a:t>5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FF"/>
                </a:solidFill>
              </a:rPr>
              <a:t>28</a:t>
            </a:r>
            <a:r>
              <a:rPr lang="en-US" dirty="0" smtClean="0"/>
              <a:t> are the desired coefficients.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3: </a:t>
            </a:r>
            <a:r>
              <a:rPr lang="en-US" dirty="0" smtClean="0"/>
              <a:t>Rewrite </a:t>
            </a:r>
            <a:r>
              <a:rPr lang="en-US" dirty="0" smtClean="0">
                <a:solidFill>
                  <a:srgbClr val="FF00FF"/>
                </a:solidFill>
              </a:rPr>
              <a:t>+33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i="1" dirty="0" smtClean="0"/>
              <a:t>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FF"/>
                </a:solidFill>
              </a:rPr>
              <a:t>+5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+ 28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/>
              <a:t>, giving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725304"/>
          <a:ext cx="6096000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209"/>
                <a:gridCol w="1727791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Factors of 140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Sum 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 + 140 = 141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2 + 70 = 72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4 + 35 = 39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rgbClr val="FF00FF"/>
                          </a:solidFill>
                        </a:rPr>
                        <a:t>5 + 28 = 33</a:t>
                      </a:r>
                      <a:endParaRPr lang="en-US" sz="24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sp>
        <p:nvSpPr>
          <p:cNvPr id="2071" name="TextBox 4"/>
          <p:cNvSpPr txBox="1">
            <a:spLocks noChangeArrowheads="1"/>
          </p:cNvSpPr>
          <p:nvPr/>
        </p:nvSpPr>
        <p:spPr bwMode="auto">
          <a:xfrm>
            <a:off x="6705600" y="3535054"/>
            <a:ext cx="2139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can stop here! 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600200" y="51816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031840" imgH="380880" progId="Equation.DSMT4">
                  <p:embed/>
                </p:oleObj>
              </mc:Choice>
              <mc:Fallback>
                <p:oleObj name="Equation" r:id="rId3" imgW="20318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81600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671248" y="5181600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2971800" imgH="380880" progId="Equation.DSMT4">
                  <p:embed/>
                </p:oleObj>
              </mc:Choice>
              <mc:Fallback>
                <p:oleObj name="Equation" r:id="rId5" imgW="2971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248" y="5181600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Step 4: </a:t>
            </a:r>
            <a:r>
              <a:rPr lang="en-US" dirty="0" smtClean="0"/>
              <a:t>Factor by grouping:</a:t>
            </a:r>
          </a:p>
          <a:p>
            <a:pPr>
              <a:tabLst>
                <a:tab pos="457200" algn="l"/>
              </a:tabLst>
            </a:pPr>
            <a:endParaRPr lang="en-US" b="1" dirty="0" smtClean="0"/>
          </a:p>
          <a:p>
            <a:pPr>
              <a:tabLst>
                <a:tab pos="457200" algn="l"/>
              </a:tabLst>
            </a:pPr>
            <a:endParaRPr lang="en-US" b="1" dirty="0" smtClean="0"/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5: </a:t>
            </a:r>
            <a:r>
              <a:rPr lang="en-US" dirty="0" smtClean="0"/>
              <a:t>Factor out the common binomial factor (4</a:t>
            </a:r>
            <a:r>
              <a:rPr lang="en-US" i="1" dirty="0" smtClean="0"/>
              <a:t>x</a:t>
            </a:r>
            <a:r>
              <a:rPr lang="en-US" dirty="0" smtClean="0"/>
              <a:t>+5).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endParaRPr lang="en-US" b="1" i="1" dirty="0" smtClean="0"/>
          </a:p>
          <a:p>
            <a:pPr>
              <a:tabLst>
                <a:tab pos="457200" algn="l"/>
              </a:tabLst>
            </a:pPr>
            <a:endParaRPr lang="en-US" b="1" i="1" dirty="0" smtClean="0"/>
          </a:p>
          <a:p>
            <a:pPr>
              <a:tabLst>
                <a:tab pos="457200" algn="l"/>
              </a:tabLst>
            </a:pPr>
            <a:endParaRPr lang="en-US" b="1" i="1" dirty="0" smtClean="0"/>
          </a:p>
          <a:p>
            <a:pPr>
              <a:tabLst>
                <a:tab pos="457200" algn="l"/>
              </a:tabLst>
            </a:pPr>
            <a:r>
              <a:rPr lang="en-US" i="1" dirty="0" smtClean="0"/>
              <a:t>Note that in Step 3 we could have written +33x as </a:t>
            </a:r>
            <a:br>
              <a:rPr lang="en-US" i="1" dirty="0" smtClean="0"/>
            </a:br>
            <a:r>
              <a:rPr lang="en-US" i="1" dirty="0" smtClean="0"/>
              <a:t>+28x + 5x. Try this to convince yourself that the result will be the same two factors.</a:t>
            </a:r>
            <a:r>
              <a:rPr lang="en-US" b="1" dirty="0" smtClean="0"/>
              <a:t> </a:t>
            </a:r>
            <a:endParaRPr lang="en-US" dirty="0" smtClean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90048" y="1586552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2031840" imgH="380880" progId="Equation.DSMT4">
                  <p:embed/>
                </p:oleObj>
              </mc:Choice>
              <mc:Fallback>
                <p:oleObj name="Equation" r:id="rId3" imgW="20318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048" y="1586552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3761096" y="1586552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2971800" imgH="380880" progId="Equation.DSMT4">
                  <p:embed/>
                </p:oleObj>
              </mc:Choice>
              <mc:Fallback>
                <p:oleObj name="Equation" r:id="rId5" imgW="2971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096" y="1586552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769056" y="2155208"/>
          <a:ext cx="320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3200400" imgH="469800" progId="Equation.DSMT4">
                  <p:embed/>
                </p:oleObj>
              </mc:Choice>
              <mc:Fallback>
                <p:oleObj name="Equation" r:id="rId7" imgW="3200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9056" y="2155208"/>
                        <a:ext cx="320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698008" y="31242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008" y="3124200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774744" y="3124200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1" imgW="2971800" imgH="380880" progId="Equation.DSMT4">
                  <p:embed/>
                </p:oleObj>
              </mc:Choice>
              <mc:Fallback>
                <p:oleObj name="Equation" r:id="rId11" imgW="29718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4744" y="3124200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82704" y="3698544"/>
          <a:ext cx="320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3" imgW="3200400" imgH="469800" progId="Equation.DSMT4">
                  <p:embed/>
                </p:oleObj>
              </mc:Choice>
              <mc:Fallback>
                <p:oleObj name="Equation" r:id="rId13" imgW="320040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3698544"/>
                        <a:ext cx="320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782704" y="4267200"/>
          <a:ext cx="232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5" imgW="2323800" imgH="469800" progId="Equation.DSMT4">
                  <p:embed/>
                </p:oleObj>
              </mc:Choice>
              <mc:Fallback>
                <p:oleObj name="Equation" r:id="rId15" imgW="23238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2704" y="4267200"/>
                        <a:ext cx="232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Using the </a:t>
            </a:r>
            <a:r>
              <a:rPr lang="en-US" i="1" dirty="0" smtClean="0"/>
              <a:t>ac</a:t>
            </a:r>
            <a:r>
              <a:rPr lang="en-US" dirty="0" smtClean="0"/>
              <a:t>-Method (cont.)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Factor </a:t>
            </a:r>
            <a:r>
              <a:rPr lang="en-US" dirty="0" smtClean="0">
                <a:solidFill>
                  <a:srgbClr val="0000FF"/>
                </a:solidFill>
              </a:rPr>
              <a:t>12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3</a:t>
            </a:r>
            <a:r>
              <a:rPr lang="en-US" dirty="0" smtClean="0">
                <a:solidFill>
                  <a:srgbClr val="0000FF"/>
                </a:solidFill>
              </a:rPr>
              <a:t> − 26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+ 12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by using the </a:t>
            </a:r>
            <a:r>
              <a:rPr lang="en-US" i="1" dirty="0" smtClean="0"/>
              <a:t>ac</a:t>
            </a:r>
            <a:r>
              <a:rPr lang="en-US" dirty="0" smtClean="0"/>
              <a:t>-method.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Solution: </a:t>
            </a:r>
            <a:r>
              <a:rPr lang="en-US" b="1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First factor out the greatest common factor </a:t>
            </a:r>
            <a:r>
              <a:rPr lang="en-US" dirty="0" smtClean="0">
                <a:solidFill>
                  <a:srgbClr val="FF00FF"/>
                </a:solidFill>
              </a:rPr>
              <a:t>2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/>
              <a:t>: </a:t>
            </a:r>
          </a:p>
          <a:p>
            <a:pPr>
              <a:tabLst>
                <a:tab pos="457200" algn="l"/>
              </a:tabLst>
            </a:pPr>
            <a:endParaRPr lang="en-US" dirty="0" smtClean="0"/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dirty="0" smtClean="0"/>
              <a:t>Now factor the trinomial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baseline="30000" dirty="0" smtClean="0">
                <a:solidFill>
                  <a:srgbClr val="0000FF"/>
                </a:solidFill>
              </a:rPr>
              <a:t>2</a:t>
            </a:r>
            <a:r>
              <a:rPr lang="en-US" dirty="0" smtClean="0">
                <a:solidFill>
                  <a:srgbClr val="0000FF"/>
                </a:solidFill>
              </a:rPr>
              <a:t> − 13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+ 6 </a:t>
            </a:r>
            <a:r>
              <a:rPr lang="en-US" dirty="0" smtClean="0"/>
              <a:t>with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dirty="0" smtClean="0"/>
              <a:t>, </a:t>
            </a:r>
            <a:r>
              <a:rPr lang="en-US" i="1" dirty="0" smtClean="0"/>
              <a:t>b </a:t>
            </a:r>
            <a:r>
              <a:rPr lang="en-US" dirty="0" smtClean="0"/>
              <a:t>= </a:t>
            </a:r>
            <a:r>
              <a:rPr lang="en-US" dirty="0" smtClean="0">
                <a:solidFill>
                  <a:srgbClr val="0000FF"/>
                </a:solidFill>
              </a:rPr>
              <a:t>−13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0000FF"/>
                </a:solidFill>
              </a:rPr>
              <a:t>6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Step 1: </a:t>
            </a:r>
            <a:r>
              <a:rPr lang="en-US" dirty="0" smtClean="0"/>
              <a:t>Find the product </a:t>
            </a:r>
            <a:r>
              <a:rPr lang="en-US" i="1" dirty="0" smtClean="0">
                <a:solidFill>
                  <a:srgbClr val="000099"/>
                </a:solidFill>
              </a:rPr>
              <a:t>ac</a:t>
            </a:r>
            <a:r>
              <a:rPr lang="en-US" dirty="0" smtClean="0">
                <a:solidFill>
                  <a:srgbClr val="000099"/>
                </a:solidFill>
              </a:rPr>
              <a:t>: 6(6) = 36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537648" y="2873992"/>
          <a:ext cx="250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2501640" imgH="380880" progId="Equation.DSMT4">
                  <p:embed/>
                </p:oleObj>
              </mc:Choice>
              <mc:Fallback>
                <p:oleObj name="Equation" r:id="rId3" imgW="2501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2873992"/>
                        <a:ext cx="2501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093192" y="2846696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831760" imgH="571320" progId="Equation.DSMT4">
                  <p:embed/>
                </p:oleObj>
              </mc:Choice>
              <mc:Fallback>
                <p:oleObj name="Equation" r:id="rId5" imgW="2831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192" y="2846696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1055</Words>
  <Application>Microsoft Office PowerPoint</Application>
  <PresentationFormat>On-screen Show (4:3)</PresentationFormat>
  <Paragraphs>178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Courier New</vt:lpstr>
      <vt:lpstr>Arial</vt:lpstr>
      <vt:lpstr>Symbol</vt:lpstr>
      <vt:lpstr>Office Theme</vt:lpstr>
      <vt:lpstr>Equation</vt:lpstr>
      <vt:lpstr>Section 7.3</vt:lpstr>
      <vt:lpstr>Objectives</vt:lpstr>
      <vt:lpstr>The ac-Method (Grouping)</vt:lpstr>
      <vt:lpstr>The ac-Method (Grouping)</vt:lpstr>
      <vt:lpstr>The ac-Method (Grouping)</vt:lpstr>
      <vt:lpstr>Example 1: Using the ac-Method</vt:lpstr>
      <vt:lpstr>Example 1: Using the ac-Method (cont.)</vt:lpstr>
      <vt:lpstr>Example 1: Using the ac-Method (cont.)</vt:lpstr>
      <vt:lpstr>Example 1: Using the ac-Method (cont.)</vt:lpstr>
      <vt:lpstr>Example 1: Using the ac-Method (cont.)</vt:lpstr>
      <vt:lpstr>Example 1: Using the ac-Method (cont.)</vt:lpstr>
      <vt:lpstr>Example 1: Using the ac-Method (cont.)</vt:lpstr>
      <vt:lpstr>Example 1: Using the ac-Method (cont.)</vt:lpstr>
      <vt:lpstr>Example 1: Using the ac-Method (cont.)</vt:lpstr>
      <vt:lpstr>The ac-Method (Grouping)</vt:lpstr>
      <vt:lpstr>The ac-Method (Grouping)</vt:lpstr>
      <vt:lpstr>The ac-Method (Grouping)</vt:lpstr>
      <vt:lpstr>Example 2: Using the Trial-and-Error Method</vt:lpstr>
      <vt:lpstr>Example 2: Using the Trial-and-Error Method (cont.)</vt:lpstr>
      <vt:lpstr>Example 2: Using the Trial-and-Error Method (cont.)</vt:lpstr>
      <vt:lpstr>Example 2: Using the Trial-and-Error Method (cont.)</vt:lpstr>
      <vt:lpstr>Example 2: Using the Trial-and-Error Method (cont.)</vt:lpstr>
      <vt:lpstr>The Trial-and-Error Method</vt:lpstr>
      <vt:lpstr>Example 3: Completely Factoring</vt:lpstr>
      <vt:lpstr>Example 3: Completely Factoring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42</cp:revision>
  <dcterms:created xsi:type="dcterms:W3CDTF">2013-04-26T14:43:13Z</dcterms:created>
  <dcterms:modified xsi:type="dcterms:W3CDTF">2017-08-02T12:13:01Z</dcterms:modified>
</cp:coreProperties>
</file>