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9144000" cy="6858000" type="screen4x3"/>
  <p:notesSz cx="6858000" cy="9144000"/>
  <p:embeddedFontLst>
    <p:embeddedFont>
      <p:font typeface="Calibri" panose="020F0502020204030204" pitchFamily="34" charset="0"/>
      <p:regular r:id="rId18"/>
      <p:bold r:id="rId19"/>
      <p:italic r:id="rId20"/>
      <p:boldItalic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24.wmf"/><Relationship Id="rId3" Type="http://schemas.openxmlformats.org/officeDocument/2006/relationships/image" Target="../media/image14.wmf"/><Relationship Id="rId7" Type="http://schemas.openxmlformats.org/officeDocument/2006/relationships/image" Target="../media/image18.wmf"/><Relationship Id="rId12" Type="http://schemas.openxmlformats.org/officeDocument/2006/relationships/image" Target="../media/image23.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11" Type="http://schemas.openxmlformats.org/officeDocument/2006/relationships/image" Target="../media/image22.wmf"/><Relationship Id="rId5" Type="http://schemas.openxmlformats.org/officeDocument/2006/relationships/image" Target="../media/image16.wmf"/><Relationship Id="rId10" Type="http://schemas.openxmlformats.org/officeDocument/2006/relationships/image" Target="../media/image21.wmf"/><Relationship Id="rId4" Type="http://schemas.openxmlformats.org/officeDocument/2006/relationships/image" Target="../media/image15.wmf"/><Relationship Id="rId9" Type="http://schemas.openxmlformats.org/officeDocument/2006/relationships/image" Target="../media/image20.wmf"/><Relationship Id="rId14" Type="http://schemas.openxmlformats.org/officeDocument/2006/relationships/image" Target="../media/image2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5" Type="http://schemas.openxmlformats.org/officeDocument/2006/relationships/image" Target="../media/image39.wmf"/><Relationship Id="rId4" Type="http://schemas.openxmlformats.org/officeDocument/2006/relationships/image" Target="../media/image3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5" Type="http://schemas.openxmlformats.org/officeDocument/2006/relationships/image" Target="../media/image47.wmf"/><Relationship Id="rId4" Type="http://schemas.openxmlformats.org/officeDocument/2006/relationships/image" Target="../media/image4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5480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4DFCB3-3D79-4C10-AC07-F36875C18B0A}"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FE45B3-3AB2-44B1-A2C4-DADFB369AA37}" type="slidenum">
              <a:rPr lang="en-US" smtClean="0"/>
              <a:pPr/>
              <a:t>‹#›</a:t>
            </a:fld>
            <a:endParaRPr lang="en-US"/>
          </a:p>
        </p:txBody>
      </p:sp>
    </p:spTree>
    <p:extLst>
      <p:ext uri="{BB962C8B-B14F-4D97-AF65-F5344CB8AC3E}">
        <p14:creationId xmlns:p14="http://schemas.microsoft.com/office/powerpoint/2010/main" val="4264715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a:t>
            </a:r>
            <a:r>
              <a:rPr lang="en-US" baseline="-25000" dirty="0" smtClean="0">
                <a:solidFill>
                  <a:srgbClr val="2D7D9F"/>
                </a:solidFill>
              </a:rPr>
              <a:t>© 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s>
</file>

<file path=ppt/slides/_rels/slide11.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1.wmf"/><Relationship Id="rId5" Type="http://schemas.openxmlformats.org/officeDocument/2006/relationships/oleObject" Target="../embeddings/oleObject40.bin"/><Relationship Id="rId4" Type="http://schemas.openxmlformats.org/officeDocument/2006/relationships/image" Target="../media/image40.wmf"/></Relationships>
</file>

<file path=ppt/slides/_rels/slide12.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4.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26" Type="http://schemas.openxmlformats.org/officeDocument/2006/relationships/image" Target="../media/image23.wmf"/><Relationship Id="rId3" Type="http://schemas.openxmlformats.org/officeDocument/2006/relationships/oleObject" Target="../embeddings/oleObject11.bin"/><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5"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20.wmf"/><Relationship Id="rId29" Type="http://schemas.openxmlformats.org/officeDocument/2006/relationships/oleObject" Target="../embeddings/oleObject24.bin"/><Relationship Id="rId1" Type="http://schemas.openxmlformats.org/officeDocument/2006/relationships/vmlDrawing" Target="../drawings/vmlDrawing2.vml"/><Relationship Id="rId6" Type="http://schemas.openxmlformats.org/officeDocument/2006/relationships/image" Target="../media/image13.wmf"/><Relationship Id="rId11" Type="http://schemas.openxmlformats.org/officeDocument/2006/relationships/oleObject" Target="../embeddings/oleObject15.bin"/><Relationship Id="rId24" Type="http://schemas.openxmlformats.org/officeDocument/2006/relationships/image" Target="../media/image22.wmf"/><Relationship Id="rId5" Type="http://schemas.openxmlformats.org/officeDocument/2006/relationships/oleObject" Target="../embeddings/oleObject12.bin"/><Relationship Id="rId15" Type="http://schemas.openxmlformats.org/officeDocument/2006/relationships/oleObject" Target="../embeddings/oleObject17.bin"/><Relationship Id="rId23" Type="http://schemas.openxmlformats.org/officeDocument/2006/relationships/oleObject" Target="../embeddings/oleObject21.bin"/><Relationship Id="rId28" Type="http://schemas.openxmlformats.org/officeDocument/2006/relationships/image" Target="../media/image24.wmf"/><Relationship Id="rId10" Type="http://schemas.openxmlformats.org/officeDocument/2006/relationships/image" Target="../media/image15.wmf"/><Relationship Id="rId19" Type="http://schemas.openxmlformats.org/officeDocument/2006/relationships/oleObject" Target="../embeddings/oleObject19.bin"/><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 Id="rId22" Type="http://schemas.openxmlformats.org/officeDocument/2006/relationships/image" Target="../media/image21.wmf"/><Relationship Id="rId27" Type="http://schemas.openxmlformats.org/officeDocument/2006/relationships/oleObject" Target="../embeddings/oleObject23.bin"/><Relationship Id="rId30" Type="http://schemas.openxmlformats.org/officeDocument/2006/relationships/image" Target="../media/image2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7.4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Factoring Special Products: Difference of Two Squares and Perfect Square Trinomials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itle 1"/>
          <p:cNvSpPr>
            <a:spLocks noGrp="1"/>
          </p:cNvSpPr>
          <p:nvPr>
            <p:ph type="title"/>
          </p:nvPr>
        </p:nvSpPr>
        <p:spPr/>
        <p:txBody>
          <a:bodyPr/>
          <a:lstStyle/>
          <a:p>
            <a:r>
              <a:rPr lang="en-US" smtClean="0"/>
              <a:t>Example 3: Completing the Square (cont.)</a:t>
            </a:r>
          </a:p>
        </p:txBody>
      </p:sp>
      <p:sp>
        <p:nvSpPr>
          <p:cNvPr id="5125" name="Content Placeholder 2"/>
          <p:cNvSpPr>
            <a:spLocks noGrp="1"/>
          </p:cNvSpPr>
          <p:nvPr>
            <p:ph idx="1"/>
          </p:nvPr>
        </p:nvSpPr>
        <p:spPr/>
        <p:txBody>
          <a:bodyPr/>
          <a:lstStyle/>
          <a:p>
            <a:endParaRPr lang="en-US" dirty="0" smtClean="0"/>
          </a:p>
          <a:p>
            <a:pPr>
              <a:spcBef>
                <a:spcPts val="1800"/>
              </a:spcBef>
            </a:pPr>
            <a:r>
              <a:rPr lang="en-US" b="1" dirty="0" smtClean="0"/>
              <a:t>Solution: </a:t>
            </a:r>
          </a:p>
        </p:txBody>
      </p:sp>
      <p:graphicFrame>
        <p:nvGraphicFramePr>
          <p:cNvPr id="5122" name="Object 2"/>
          <p:cNvGraphicFramePr>
            <a:graphicFrameLocks noChangeAspect="1"/>
          </p:cNvGraphicFramePr>
          <p:nvPr/>
        </p:nvGraphicFramePr>
        <p:xfrm>
          <a:off x="558800" y="1260144"/>
          <a:ext cx="3860800" cy="558800"/>
        </p:xfrm>
        <a:graphic>
          <a:graphicData uri="http://schemas.openxmlformats.org/presentationml/2006/ole">
            <mc:AlternateContent xmlns:mc="http://schemas.openxmlformats.org/markup-compatibility/2006">
              <mc:Choice xmlns:v="urn:schemas-microsoft-com:vml" Requires="v">
                <p:oleObj spid="_x0000_s5134" name="Equation" r:id="rId3" imgW="3860640" imgH="558720" progId="Equation.DSMT4">
                  <p:embed/>
                </p:oleObj>
              </mc:Choice>
              <mc:Fallback>
                <p:oleObj name="Equation" r:id="rId3" imgW="3860640" imgH="558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260144"/>
                        <a:ext cx="3860800" cy="558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914400" y="2694296"/>
          <a:ext cx="2641600" cy="393700"/>
        </p:xfrm>
        <a:graphic>
          <a:graphicData uri="http://schemas.openxmlformats.org/presentationml/2006/ole">
            <mc:AlternateContent xmlns:mc="http://schemas.openxmlformats.org/markup-compatibility/2006">
              <mc:Choice xmlns:v="urn:schemas-microsoft-com:vml" Requires="v">
                <p:oleObj spid="_x0000_s5135" name="Equation" r:id="rId5" imgW="2641320" imgH="393480" progId="Equation.DSMT4">
                  <p:embed/>
                </p:oleObj>
              </mc:Choice>
              <mc:Fallback>
                <p:oleObj name="Equation" r:id="rId5" imgW="2641320" imgH="3934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694296"/>
                        <a:ext cx="2641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914400" y="3200400"/>
          <a:ext cx="5613400" cy="990600"/>
        </p:xfrm>
        <a:graphic>
          <a:graphicData uri="http://schemas.openxmlformats.org/presentationml/2006/ole">
            <mc:AlternateContent xmlns:mc="http://schemas.openxmlformats.org/markup-compatibility/2006">
              <mc:Choice xmlns:v="urn:schemas-microsoft-com:vml" Requires="v">
                <p:oleObj spid="_x0000_s5136" name="Equation" r:id="rId7" imgW="5613120" imgH="990360" progId="Equation.DSMT4">
                  <p:embed/>
                </p:oleObj>
              </mc:Choice>
              <mc:Fallback>
                <p:oleObj name="Equation" r:id="rId7" imgW="5613120" imgH="990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3200400"/>
                        <a:ext cx="561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914400" y="4405952"/>
          <a:ext cx="2235200" cy="901700"/>
        </p:xfrm>
        <a:graphic>
          <a:graphicData uri="http://schemas.openxmlformats.org/presentationml/2006/ole">
            <mc:AlternateContent xmlns:mc="http://schemas.openxmlformats.org/markup-compatibility/2006">
              <mc:Choice xmlns:v="urn:schemas-microsoft-com:vml" Requires="v">
                <p:oleObj spid="_x0000_s5137" name="Equation" r:id="rId9" imgW="2234880" imgH="901440" progId="Equation.DSMT4">
                  <p:embed/>
                </p:oleObj>
              </mc:Choice>
              <mc:Fallback>
                <p:oleObj name="Equation" r:id="rId9" imgW="2234880" imgH="9014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14400" y="4405952"/>
                        <a:ext cx="2235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200400" y="4310416"/>
          <a:ext cx="1485900" cy="990600"/>
        </p:xfrm>
        <a:graphic>
          <a:graphicData uri="http://schemas.openxmlformats.org/presentationml/2006/ole">
            <mc:AlternateContent xmlns:mc="http://schemas.openxmlformats.org/markup-compatibility/2006">
              <mc:Choice xmlns:v="urn:schemas-microsoft-com:vml" Requires="v">
                <p:oleObj spid="_x0000_s5138" name="Equation" r:id="rId11" imgW="1485720" imgH="990360" progId="Equation.DSMT4">
                  <p:embed/>
                </p:oleObj>
              </mc:Choice>
              <mc:Fallback>
                <p:oleObj name="Equation" r:id="rId11" imgW="1485720" imgH="990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310416"/>
                        <a:ext cx="1485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itle 1"/>
          <p:cNvSpPr>
            <a:spLocks noGrp="1"/>
          </p:cNvSpPr>
          <p:nvPr>
            <p:ph type="title"/>
          </p:nvPr>
        </p:nvSpPr>
        <p:spPr/>
        <p:txBody>
          <a:bodyPr/>
          <a:lstStyle/>
          <a:p>
            <a:r>
              <a:rPr lang="en-US" smtClean="0"/>
              <a:t>Example 4: Finding the Missing Term</a:t>
            </a:r>
          </a:p>
        </p:txBody>
      </p:sp>
      <p:sp>
        <p:nvSpPr>
          <p:cNvPr id="6149" name="Content Placeholder 2"/>
          <p:cNvSpPr>
            <a:spLocks noGrp="1"/>
          </p:cNvSpPr>
          <p:nvPr>
            <p:ph idx="1"/>
          </p:nvPr>
        </p:nvSpPr>
        <p:spPr/>
        <p:txBody>
          <a:bodyPr/>
          <a:lstStyle/>
          <a:p>
            <a:r>
              <a:rPr lang="en-US" dirty="0" smtClean="0"/>
              <a:t>Find the missing term in the trinomial and complete the square as indicated.</a:t>
            </a:r>
          </a:p>
          <a:p>
            <a:endParaRPr lang="en-US" dirty="0" smtClean="0"/>
          </a:p>
          <a:p>
            <a:pPr>
              <a:spcBef>
                <a:spcPts val="1800"/>
              </a:spcBef>
            </a:pPr>
            <a:r>
              <a:rPr lang="en-US" b="1" dirty="0" smtClean="0"/>
              <a:t>Solution:  </a:t>
            </a:r>
          </a:p>
          <a:p>
            <a:pPr>
              <a:spcBef>
                <a:spcPts val="1800"/>
              </a:spcBef>
            </a:pPr>
            <a:r>
              <a:rPr lang="en-US" dirty="0" smtClean="0"/>
              <a:t>Because </a:t>
            </a:r>
            <a:r>
              <a:rPr lang="en-US" dirty="0" smtClean="0">
                <a:solidFill>
                  <a:srgbClr val="000099"/>
                </a:solidFill>
              </a:rPr>
              <a:t>100 = 10</a:t>
            </a:r>
            <a:r>
              <a:rPr lang="en-US" baseline="30000" dirty="0" smtClean="0">
                <a:solidFill>
                  <a:srgbClr val="000099"/>
                </a:solidFill>
              </a:rPr>
              <a:t>2</a:t>
            </a:r>
            <a:r>
              <a:rPr lang="en-US" dirty="0" smtClean="0">
                <a:solidFill>
                  <a:srgbClr val="000099"/>
                </a:solidFill>
              </a:rPr>
              <a:t> </a:t>
            </a:r>
            <a:r>
              <a:rPr lang="en-US" dirty="0" smtClean="0"/>
              <a:t>and </a:t>
            </a:r>
            <a:r>
              <a:rPr lang="en-US" dirty="0" smtClean="0">
                <a:solidFill>
                  <a:srgbClr val="000099"/>
                </a:solidFill>
              </a:rPr>
              <a:t>2 </a:t>
            </a:r>
            <a:r>
              <a:rPr lang="en-US" dirty="0" smtClean="0">
                <a:solidFill>
                  <a:srgbClr val="000099"/>
                </a:solidFill>
                <a:sym typeface="Symbol" pitchFamily="18" charset="2"/>
              </a:rPr>
              <a:t> </a:t>
            </a:r>
            <a:r>
              <a:rPr lang="en-US" dirty="0" smtClean="0">
                <a:solidFill>
                  <a:srgbClr val="000099"/>
                </a:solidFill>
              </a:rPr>
              <a:t>10 = 20</a:t>
            </a:r>
            <a:r>
              <a:rPr lang="en-US" dirty="0" smtClean="0"/>
              <a:t>,</a:t>
            </a:r>
            <a:r>
              <a:rPr lang="en-US" b="1" dirty="0" smtClean="0"/>
              <a:t> </a:t>
            </a:r>
            <a:endParaRPr lang="en-US" dirty="0" smtClean="0"/>
          </a:p>
        </p:txBody>
      </p:sp>
      <p:graphicFrame>
        <p:nvGraphicFramePr>
          <p:cNvPr id="6146" name="Object 2"/>
          <p:cNvGraphicFramePr>
            <a:graphicFrameLocks noChangeAspect="1"/>
          </p:cNvGraphicFramePr>
          <p:nvPr/>
        </p:nvGraphicFramePr>
        <p:xfrm>
          <a:off x="598488" y="2209800"/>
          <a:ext cx="3975100" cy="558800"/>
        </p:xfrm>
        <a:graphic>
          <a:graphicData uri="http://schemas.openxmlformats.org/presentationml/2006/ole">
            <mc:AlternateContent xmlns:mc="http://schemas.openxmlformats.org/markup-compatibility/2006">
              <mc:Choice xmlns:v="urn:schemas-microsoft-com:vml" Requires="v">
                <p:oleObj spid="_x0000_s6152" name="Equation" r:id="rId3" imgW="3974760" imgH="558720" progId="Equation.DSMT4">
                  <p:embed/>
                </p:oleObj>
              </mc:Choice>
              <mc:Fallback>
                <p:oleObj name="Equation" r:id="rId3" imgW="3974760" imgH="558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8488" y="2209800"/>
                        <a:ext cx="3975100" cy="558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6147" name="Object 3"/>
          <p:cNvGraphicFramePr>
            <a:graphicFrameLocks noChangeAspect="1"/>
          </p:cNvGraphicFramePr>
          <p:nvPr/>
        </p:nvGraphicFramePr>
        <p:xfrm>
          <a:off x="530352" y="4311650"/>
          <a:ext cx="3314700" cy="444500"/>
        </p:xfrm>
        <a:graphic>
          <a:graphicData uri="http://schemas.openxmlformats.org/presentationml/2006/ole">
            <mc:AlternateContent xmlns:mc="http://schemas.openxmlformats.org/markup-compatibility/2006">
              <mc:Choice xmlns:v="urn:schemas-microsoft-com:vml" Requires="v">
                <p:oleObj spid="_x0000_s6153" name="Equation" r:id="rId5" imgW="3314520" imgH="444240" progId="Equation.DSMT4">
                  <p:embed/>
                </p:oleObj>
              </mc:Choice>
              <mc:Fallback>
                <p:oleObj name="Equation" r:id="rId5" imgW="3314520" imgH="4442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311650"/>
                        <a:ext cx="3314700" cy="4445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3937000" y="4254500"/>
          <a:ext cx="1625600" cy="533400"/>
        </p:xfrm>
        <a:graphic>
          <a:graphicData uri="http://schemas.openxmlformats.org/presentationml/2006/ole">
            <mc:AlternateContent xmlns:mc="http://schemas.openxmlformats.org/markup-compatibility/2006">
              <mc:Choice xmlns:v="urn:schemas-microsoft-com:vml" Requires="v">
                <p:oleObj spid="_x0000_s6154" name="Equation" r:id="rId7" imgW="1625400" imgH="533160" progId="Equation.DSMT4">
                  <p:embed/>
                </p:oleObj>
              </mc:Choice>
              <mc:Fallback>
                <p:oleObj name="Equation" r:id="rId7" imgW="1625400" imgH="5331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7000" y="4254500"/>
                        <a:ext cx="1625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le 1"/>
          <p:cNvSpPr>
            <a:spLocks noGrp="1"/>
          </p:cNvSpPr>
          <p:nvPr>
            <p:ph type="title"/>
          </p:nvPr>
        </p:nvSpPr>
        <p:spPr/>
        <p:txBody>
          <a:bodyPr/>
          <a:lstStyle/>
          <a:p>
            <a:r>
              <a:rPr lang="en-US" smtClean="0"/>
              <a:t>Example 4: Finding the Missing Term (cont.)</a:t>
            </a:r>
          </a:p>
        </p:txBody>
      </p:sp>
      <p:sp>
        <p:nvSpPr>
          <p:cNvPr id="7173" name="Content Placeholder 2"/>
          <p:cNvSpPr>
            <a:spLocks noGrp="1"/>
          </p:cNvSpPr>
          <p:nvPr>
            <p:ph idx="1"/>
          </p:nvPr>
        </p:nvSpPr>
        <p:spPr/>
        <p:txBody>
          <a:bodyPr/>
          <a:lstStyle/>
          <a:p>
            <a:endParaRPr lang="en-US" dirty="0" smtClean="0"/>
          </a:p>
          <a:p>
            <a:pPr>
              <a:lnSpc>
                <a:spcPct val="150000"/>
              </a:lnSpc>
              <a:spcBef>
                <a:spcPts val="1800"/>
              </a:spcBef>
            </a:pPr>
            <a:r>
              <a:rPr lang="en-US" b="1" dirty="0" smtClean="0"/>
              <a:t>Solution:  </a:t>
            </a:r>
          </a:p>
        </p:txBody>
      </p:sp>
      <p:graphicFrame>
        <p:nvGraphicFramePr>
          <p:cNvPr id="7170" name="Object 2"/>
          <p:cNvGraphicFramePr>
            <a:graphicFrameLocks noChangeAspect="1"/>
          </p:cNvGraphicFramePr>
          <p:nvPr/>
        </p:nvGraphicFramePr>
        <p:xfrm>
          <a:off x="540698" y="1246496"/>
          <a:ext cx="3860800" cy="838200"/>
        </p:xfrm>
        <a:graphic>
          <a:graphicData uri="http://schemas.openxmlformats.org/presentationml/2006/ole">
            <mc:AlternateContent xmlns:mc="http://schemas.openxmlformats.org/markup-compatibility/2006">
              <mc:Choice xmlns:v="urn:schemas-microsoft-com:vml" Requires="v">
                <p:oleObj spid="_x0000_s7181" name="Equation" r:id="rId3" imgW="3860640" imgH="838080" progId="Equation.DSMT4">
                  <p:embed/>
                </p:oleObj>
              </mc:Choice>
              <mc:Fallback>
                <p:oleObj name="Equation" r:id="rId3" imgW="386064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698" y="1246496"/>
                        <a:ext cx="3860800" cy="8382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574344" y="2743200"/>
          <a:ext cx="4635500" cy="990600"/>
        </p:xfrm>
        <a:graphic>
          <a:graphicData uri="http://schemas.openxmlformats.org/presentationml/2006/ole">
            <mc:AlternateContent xmlns:mc="http://schemas.openxmlformats.org/markup-compatibility/2006">
              <mc:Choice xmlns:v="urn:schemas-microsoft-com:vml" Requires="v">
                <p:oleObj spid="_x0000_s7182" name="Equation" r:id="rId5" imgW="4635360" imgH="990360" progId="Equation.DSMT4">
                  <p:embed/>
                </p:oleObj>
              </mc:Choice>
              <mc:Fallback>
                <p:oleObj name="Equation" r:id="rId5" imgW="463536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344" y="2743200"/>
                        <a:ext cx="463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334000" y="2819400"/>
          <a:ext cx="914400" cy="838200"/>
        </p:xfrm>
        <a:graphic>
          <a:graphicData uri="http://schemas.openxmlformats.org/presentationml/2006/ole">
            <mc:AlternateContent xmlns:mc="http://schemas.openxmlformats.org/markup-compatibility/2006">
              <mc:Choice xmlns:v="urn:schemas-microsoft-com:vml" Requires="v">
                <p:oleObj spid="_x0000_s7183" name="Equation" r:id="rId7" imgW="914400" imgH="838080" progId="Equation.DSMT4">
                  <p:embed/>
                </p:oleObj>
              </mc:Choice>
              <mc:Fallback>
                <p:oleObj name="Equation" r:id="rId7" imgW="914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0" y="28194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68656" y="3927144"/>
          <a:ext cx="3073400" cy="901700"/>
        </p:xfrm>
        <a:graphic>
          <a:graphicData uri="http://schemas.openxmlformats.org/presentationml/2006/ole">
            <mc:AlternateContent xmlns:mc="http://schemas.openxmlformats.org/markup-compatibility/2006">
              <mc:Choice xmlns:v="urn:schemas-microsoft-com:vml" Requires="v">
                <p:oleObj spid="_x0000_s7184" name="Equation" r:id="rId9" imgW="3073320" imgH="901440" progId="Equation.DSMT4">
                  <p:embed/>
                </p:oleObj>
              </mc:Choice>
              <mc:Fallback>
                <p:oleObj name="Equation" r:id="rId9" imgW="307332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8656" y="3927144"/>
                        <a:ext cx="3073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79208" y="3845256"/>
          <a:ext cx="1511300" cy="990600"/>
        </p:xfrm>
        <a:graphic>
          <a:graphicData uri="http://schemas.openxmlformats.org/presentationml/2006/ole">
            <mc:AlternateContent xmlns:mc="http://schemas.openxmlformats.org/markup-compatibility/2006">
              <mc:Choice xmlns:v="urn:schemas-microsoft-com:vml" Requires="v">
                <p:oleObj spid="_x0000_s7185" name="Equation" r:id="rId11" imgW="1511280" imgH="990360" progId="Equation.DSMT4">
                  <p:embed/>
                </p:oleObj>
              </mc:Choice>
              <mc:Fallback>
                <p:oleObj name="Equation" r:id="rId11" imgW="151128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79208" y="3845256"/>
                        <a:ext cx="1511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2"/>
          <p:cNvGraphicFramePr>
            <a:graphicFrameLocks noChangeAspect="1"/>
          </p:cNvGraphicFramePr>
          <p:nvPr/>
        </p:nvGraphicFramePr>
        <p:xfrm>
          <a:off x="457200" y="1371600"/>
          <a:ext cx="8407400" cy="3581400"/>
        </p:xfrm>
        <a:graphic>
          <a:graphicData uri="http://schemas.openxmlformats.org/presentationml/2006/ole">
            <mc:AlternateContent xmlns:mc="http://schemas.openxmlformats.org/markup-compatibility/2006">
              <mc:Choice xmlns:v="urn:schemas-microsoft-com:vml" Requires="v">
                <p:oleObj spid="_x0000_s8196" name="Equation" r:id="rId3" imgW="8407080" imgH="3581280" progId="Equation.DSMT4">
                  <p:embed/>
                </p:oleObj>
              </mc:Choice>
              <mc:Fallback>
                <p:oleObj name="Equation" r:id="rId3" imgW="8407080" imgH="35812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371600"/>
                        <a:ext cx="8407400" cy="3581400"/>
                      </a:xfrm>
                      <a:prstGeom prst="rect">
                        <a:avLst/>
                      </a:prstGeom>
                      <a:solidFill>
                        <a:srgbClr val="FFFFCC"/>
                      </a:solidFill>
                      <a:ln w="28575">
                        <a:solidFill>
                          <a:srgbClr val="000000"/>
                        </a:solidFill>
                        <a:miter lim="800000"/>
                        <a:headEnd/>
                        <a:tailEnd/>
                      </a:ln>
                    </p:spPr>
                  </p:pic>
                </p:oleObj>
              </mc:Fallback>
            </mc:AlternateContent>
          </a:graphicData>
        </a:graphic>
      </p:graphicFrame>
      <p:sp>
        <p:nvSpPr>
          <p:cNvPr id="8195" name="Title 1"/>
          <p:cNvSpPr>
            <a:spLocks noGrp="1"/>
          </p:cNvSpPr>
          <p:nvPr>
            <p:ph type="title"/>
          </p:nvPr>
        </p:nvSpPr>
        <p:spPr/>
        <p:txBody>
          <a:bodyPr/>
          <a:lstStyle/>
          <a:p>
            <a:r>
              <a:rPr lang="en-US" smtClean="0"/>
              <a:t>Practice Problems</a:t>
            </a:r>
          </a:p>
        </p:txBody>
      </p:sp>
      <p:sp>
        <p:nvSpPr>
          <p:cNvPr id="4" name="Content Placeholder 3"/>
          <p:cNvSpPr>
            <a:spLocks noGrp="1"/>
          </p:cNvSpPr>
          <p:nvPr>
            <p:ph idx="1"/>
          </p:nvPr>
        </p:nvSpPr>
        <p:spPr/>
        <p:txBody>
          <a:bodyPr/>
          <a:lstStyle/>
          <a:p>
            <a:endParaRPr lang="en-US"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lstStyle/>
          <a:p>
            <a:r>
              <a:rPr lang="en-US" smtClean="0"/>
              <a:t>Practice Problem Answers </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9218" name="Object 2"/>
          <p:cNvGraphicFramePr>
            <a:graphicFrameLocks noChangeAspect="1"/>
          </p:cNvGraphicFramePr>
          <p:nvPr/>
        </p:nvGraphicFramePr>
        <p:xfrm>
          <a:off x="609600" y="1349992"/>
          <a:ext cx="4089400" cy="4279900"/>
        </p:xfrm>
        <a:graphic>
          <a:graphicData uri="http://schemas.openxmlformats.org/presentationml/2006/ole">
            <mc:AlternateContent xmlns:mc="http://schemas.openxmlformats.org/markup-compatibility/2006">
              <mc:Choice xmlns:v="urn:schemas-microsoft-com:vml" Requires="v">
                <p:oleObj spid="_x0000_s9220" name="Equation" r:id="rId3" imgW="4089240" imgH="4279680" progId="Equation.DSMT4">
                  <p:embed/>
                </p:oleObj>
              </mc:Choice>
              <mc:Fallback>
                <p:oleObj name="Equation" r:id="rId3" imgW="4089240" imgH="42796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349992"/>
                        <a:ext cx="4089400" cy="42799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Objectives</a:t>
            </a:r>
          </a:p>
        </p:txBody>
      </p:sp>
      <p:sp>
        <p:nvSpPr>
          <p:cNvPr id="14339" name="Content Placeholder 2"/>
          <p:cNvSpPr>
            <a:spLocks noGrp="1"/>
          </p:cNvSpPr>
          <p:nvPr>
            <p:ph idx="1"/>
          </p:nvPr>
        </p:nvSpPr>
        <p:spPr/>
        <p:txBody>
          <a:bodyPr>
            <a:spAutoFit/>
          </a:bodyPr>
          <a:lstStyle/>
          <a:p>
            <a:pPr marL="339725" indent="-339725">
              <a:buFont typeface="Courier New" pitchFamily="49" charset="0"/>
              <a:buChar char="o"/>
            </a:pPr>
            <a:r>
              <a:rPr lang="en-US" smtClean="0"/>
              <a:t>Factor the differences of two squares.</a:t>
            </a:r>
          </a:p>
          <a:p>
            <a:pPr marL="339725" indent="-339725">
              <a:buFont typeface="Courier New" pitchFamily="49" charset="0"/>
              <a:buChar char="o"/>
            </a:pPr>
            <a:r>
              <a:rPr lang="en-US" smtClean="0"/>
              <a:t>Factor perfect square trinomials.</a:t>
            </a:r>
          </a:p>
          <a:p>
            <a:pPr marL="339725" indent="-339725">
              <a:buFont typeface="Courier New" pitchFamily="49" charset="0"/>
              <a:buChar char="o"/>
            </a:pPr>
            <a:r>
              <a:rPr lang="en-US" smtClean="0"/>
              <a:t>Complete the square of trinomials by determining the missing terms that make incomplete trinomials perfect squares.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Title 1"/>
          <p:cNvSpPr>
            <a:spLocks noGrp="1"/>
          </p:cNvSpPr>
          <p:nvPr>
            <p:ph type="title"/>
          </p:nvPr>
        </p:nvSpPr>
        <p:spPr/>
        <p:txBody>
          <a:bodyPr/>
          <a:lstStyle/>
          <a:p>
            <a:r>
              <a:rPr lang="en-US" smtClean="0"/>
              <a:t>Example 1: Factoring Special Products</a:t>
            </a:r>
          </a:p>
        </p:txBody>
      </p:sp>
      <p:sp>
        <p:nvSpPr>
          <p:cNvPr id="1031" name="Content Placeholder 2"/>
          <p:cNvSpPr>
            <a:spLocks noGrp="1"/>
          </p:cNvSpPr>
          <p:nvPr>
            <p:ph idx="1"/>
          </p:nvPr>
        </p:nvSpPr>
        <p:spPr/>
        <p:txBody>
          <a:bodyPr/>
          <a:lstStyle/>
          <a:p>
            <a:r>
              <a:rPr lang="en-US" dirty="0" smtClean="0"/>
              <a:t>Factor completely each of the following polynomials.</a:t>
            </a:r>
          </a:p>
          <a:p>
            <a:endParaRPr lang="en-US" dirty="0" smtClean="0"/>
          </a:p>
          <a:p>
            <a:pPr>
              <a:lnSpc>
                <a:spcPct val="150000"/>
              </a:lnSpc>
            </a:pPr>
            <a:r>
              <a:rPr lang="en-US" b="1" dirty="0" smtClean="0"/>
              <a:t>Solution: </a:t>
            </a:r>
          </a:p>
          <a:p>
            <a:endParaRPr lang="en-US" b="1" dirty="0" smtClean="0"/>
          </a:p>
          <a:p>
            <a:pPr>
              <a:spcBef>
                <a:spcPts val="2400"/>
              </a:spcBef>
            </a:pPr>
            <a:r>
              <a:rPr lang="en-US" b="1" dirty="0" smtClean="0"/>
              <a:t>Solution: </a:t>
            </a:r>
            <a:endParaRPr lang="en-US" dirty="0" smtClean="0"/>
          </a:p>
          <a:p>
            <a:endParaRPr lang="en-US" dirty="0" smtClean="0"/>
          </a:p>
        </p:txBody>
      </p:sp>
      <p:graphicFrame>
        <p:nvGraphicFramePr>
          <p:cNvPr id="1026" name="Object 2"/>
          <p:cNvGraphicFramePr>
            <a:graphicFrameLocks noChangeAspect="1"/>
          </p:cNvGraphicFramePr>
          <p:nvPr/>
        </p:nvGraphicFramePr>
        <p:xfrm>
          <a:off x="566738" y="1815152"/>
          <a:ext cx="2324100" cy="444500"/>
        </p:xfrm>
        <a:graphic>
          <a:graphicData uri="http://schemas.openxmlformats.org/presentationml/2006/ole">
            <mc:AlternateContent xmlns:mc="http://schemas.openxmlformats.org/markup-compatibility/2006">
              <mc:Choice xmlns:v="urn:schemas-microsoft-com:vml" Requires="v">
                <p:oleObj spid="_x0000_s1048" name="Equation" r:id="rId3" imgW="2323800" imgH="444240" progId="Equation.DSMT4">
                  <p:embed/>
                </p:oleObj>
              </mc:Choice>
              <mc:Fallback>
                <p:oleObj name="Equation" r:id="rId3" imgW="2323800" imgH="444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738" y="1815152"/>
                        <a:ext cx="2324100" cy="4445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1028" name="Object 4"/>
          <p:cNvGraphicFramePr>
            <a:graphicFrameLocks noChangeAspect="1"/>
          </p:cNvGraphicFramePr>
          <p:nvPr/>
        </p:nvGraphicFramePr>
        <p:xfrm>
          <a:off x="566738" y="3218502"/>
          <a:ext cx="1841500" cy="381000"/>
        </p:xfrm>
        <a:graphic>
          <a:graphicData uri="http://schemas.openxmlformats.org/presentationml/2006/ole">
            <mc:AlternateContent xmlns:mc="http://schemas.openxmlformats.org/markup-compatibility/2006">
              <mc:Choice xmlns:v="urn:schemas-microsoft-com:vml" Requires="v">
                <p:oleObj spid="_x0000_s1049" name="Equation" r:id="rId5" imgW="1841400" imgH="380880" progId="Equation.DSMT4">
                  <p:embed/>
                </p:oleObj>
              </mc:Choice>
              <mc:Fallback>
                <p:oleObj name="Equation" r:id="rId5" imgW="1841400" imgH="3808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738" y="3218502"/>
                        <a:ext cx="18415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6"/>
          <p:cNvGraphicFramePr>
            <a:graphicFrameLocks noChangeAspect="1"/>
          </p:cNvGraphicFramePr>
          <p:nvPr/>
        </p:nvGraphicFramePr>
        <p:xfrm>
          <a:off x="2008496" y="2473656"/>
          <a:ext cx="1955800" cy="469900"/>
        </p:xfrm>
        <a:graphic>
          <a:graphicData uri="http://schemas.openxmlformats.org/presentationml/2006/ole">
            <mc:AlternateContent xmlns:mc="http://schemas.openxmlformats.org/markup-compatibility/2006">
              <mc:Choice xmlns:v="urn:schemas-microsoft-com:vml" Requires="v">
                <p:oleObj spid="_x0000_s1050" name="Equation" r:id="rId7" imgW="1955520" imgH="469800" progId="Equation.DSMT4">
                  <p:embed/>
                </p:oleObj>
              </mc:Choice>
              <mc:Fallback>
                <p:oleObj name="Equation" r:id="rId7" imgW="19555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8496" y="2473656"/>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7"/>
          <p:cNvGraphicFramePr>
            <a:graphicFrameLocks noChangeAspect="1"/>
          </p:cNvGraphicFramePr>
          <p:nvPr/>
        </p:nvGraphicFramePr>
        <p:xfrm>
          <a:off x="4052248" y="2438400"/>
          <a:ext cx="1333500" cy="533400"/>
        </p:xfrm>
        <a:graphic>
          <a:graphicData uri="http://schemas.openxmlformats.org/presentationml/2006/ole">
            <mc:AlternateContent xmlns:mc="http://schemas.openxmlformats.org/markup-compatibility/2006">
              <mc:Choice xmlns:v="urn:schemas-microsoft-com:vml" Requires="v">
                <p:oleObj spid="_x0000_s1051" name="Equation" r:id="rId9" imgW="1333440" imgH="533160" progId="Equation.DSMT4">
                  <p:embed/>
                </p:oleObj>
              </mc:Choice>
              <mc:Fallback>
                <p:oleObj name="Equation" r:id="rId9" imgW="1333440" imgH="5331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2248" y="2438400"/>
                        <a:ext cx="1333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5652448" y="2618096"/>
          <a:ext cx="2527300" cy="279400"/>
        </p:xfrm>
        <a:graphic>
          <a:graphicData uri="http://schemas.openxmlformats.org/presentationml/2006/ole">
            <mc:AlternateContent xmlns:mc="http://schemas.openxmlformats.org/markup-compatibility/2006">
              <mc:Choice xmlns:v="urn:schemas-microsoft-com:vml" Requires="v">
                <p:oleObj spid="_x0000_s1052" name="Equation" r:id="rId11" imgW="2527200" imgH="279360" progId="Equation.DSMT4">
                  <p:embed/>
                </p:oleObj>
              </mc:Choice>
              <mc:Fallback>
                <p:oleObj name="Equation" r:id="rId11" imgW="252720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52448" y="2618096"/>
                        <a:ext cx="252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107744" y="4509448"/>
          <a:ext cx="1409700" cy="469900"/>
        </p:xfrm>
        <a:graphic>
          <a:graphicData uri="http://schemas.openxmlformats.org/presentationml/2006/ole">
            <mc:AlternateContent xmlns:mc="http://schemas.openxmlformats.org/markup-compatibility/2006">
              <mc:Choice xmlns:v="urn:schemas-microsoft-com:vml" Requires="v">
                <p:oleObj spid="_x0000_s1053" name="Equation" r:id="rId13" imgW="1409400" imgH="469800" progId="Equation.DSMT4">
                  <p:embed/>
                </p:oleObj>
              </mc:Choice>
              <mc:Fallback>
                <p:oleObj name="Equation" r:id="rId13" imgW="140940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07744" y="4509448"/>
                        <a:ext cx="140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604448" y="4482152"/>
          <a:ext cx="1727200" cy="571500"/>
        </p:xfrm>
        <a:graphic>
          <a:graphicData uri="http://schemas.openxmlformats.org/presentationml/2006/ole">
            <mc:AlternateContent xmlns:mc="http://schemas.openxmlformats.org/markup-compatibility/2006">
              <mc:Choice xmlns:v="urn:schemas-microsoft-com:vml" Requires="v">
                <p:oleObj spid="_x0000_s1054" name="Equation" r:id="rId15" imgW="1726920" imgH="571320" progId="Equation.DSMT4">
                  <p:embed/>
                </p:oleObj>
              </mc:Choice>
              <mc:Fallback>
                <p:oleObj name="Equation" r:id="rId15" imgW="1726920" imgH="57132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04448" y="4482152"/>
                        <a:ext cx="1727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2577152" y="5132696"/>
          <a:ext cx="2489200" cy="469900"/>
        </p:xfrm>
        <a:graphic>
          <a:graphicData uri="http://schemas.openxmlformats.org/presentationml/2006/ole">
            <mc:AlternateContent xmlns:mc="http://schemas.openxmlformats.org/markup-compatibility/2006">
              <mc:Choice xmlns:v="urn:schemas-microsoft-com:vml" Requires="v">
                <p:oleObj spid="_x0000_s1055" name="Equation" r:id="rId17" imgW="2489040" imgH="469800" progId="Equation.DSMT4">
                  <p:embed/>
                </p:oleObj>
              </mc:Choice>
              <mc:Fallback>
                <p:oleObj name="Equation" r:id="rId17" imgW="2489040" imgH="4698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77152" y="5132696"/>
                        <a:ext cx="248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6" name="Object 12"/>
          <p:cNvGraphicFramePr>
            <a:graphicFrameLocks noChangeAspect="1"/>
          </p:cNvGraphicFramePr>
          <p:nvPr/>
        </p:nvGraphicFramePr>
        <p:xfrm>
          <a:off x="5464792" y="4648200"/>
          <a:ext cx="3073400" cy="241300"/>
        </p:xfrm>
        <a:graphic>
          <a:graphicData uri="http://schemas.openxmlformats.org/presentationml/2006/ole">
            <mc:AlternateContent xmlns:mc="http://schemas.openxmlformats.org/markup-compatibility/2006">
              <mc:Choice xmlns:v="urn:schemas-microsoft-com:vml" Requires="v">
                <p:oleObj spid="_x0000_s1056" name="Equation" r:id="rId19" imgW="3073320" imgH="241200" progId="Equation.DSMT4">
                  <p:embed/>
                </p:oleObj>
              </mc:Choice>
              <mc:Fallback>
                <p:oleObj name="Equation" r:id="rId19" imgW="3073320" imgH="2412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64792" y="4648200"/>
                        <a:ext cx="3073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7" name="Object 13"/>
          <p:cNvGraphicFramePr>
            <a:graphicFrameLocks noChangeAspect="1"/>
          </p:cNvGraphicFramePr>
          <p:nvPr/>
        </p:nvGraphicFramePr>
        <p:xfrm>
          <a:off x="5472752" y="5271448"/>
          <a:ext cx="2705100" cy="279400"/>
        </p:xfrm>
        <a:graphic>
          <a:graphicData uri="http://schemas.openxmlformats.org/presentationml/2006/ole">
            <mc:AlternateContent xmlns:mc="http://schemas.openxmlformats.org/markup-compatibility/2006">
              <mc:Choice xmlns:v="urn:schemas-microsoft-com:vml" Requires="v">
                <p:oleObj spid="_x0000_s1057" name="Equation" r:id="rId21" imgW="2705040" imgH="279360" progId="Equation.DSMT4">
                  <p:embed/>
                </p:oleObj>
              </mc:Choice>
              <mc:Fallback>
                <p:oleObj name="Equation" r:id="rId21" imgW="2705040" imgH="2793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472752" y="5271448"/>
                        <a:ext cx="270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3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3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Title 1"/>
          <p:cNvSpPr>
            <a:spLocks noGrp="1"/>
          </p:cNvSpPr>
          <p:nvPr>
            <p:ph type="title"/>
          </p:nvPr>
        </p:nvSpPr>
        <p:spPr/>
        <p:txBody>
          <a:bodyPr/>
          <a:lstStyle/>
          <a:p>
            <a:r>
              <a:rPr lang="en-US" smtClean="0"/>
              <a:t>Example 1: Factoring Special Products (cont.)</a:t>
            </a:r>
          </a:p>
        </p:txBody>
      </p:sp>
      <p:sp>
        <p:nvSpPr>
          <p:cNvPr id="2056" name="Content Placeholder 2"/>
          <p:cNvSpPr>
            <a:spLocks noGrp="1"/>
          </p:cNvSpPr>
          <p:nvPr>
            <p:ph idx="1"/>
          </p:nvPr>
        </p:nvSpPr>
        <p:spPr>
          <a:xfrm>
            <a:off x="457200" y="1203960"/>
            <a:ext cx="8229600" cy="4572000"/>
          </a:xfrm>
        </p:spPr>
        <p:txBody>
          <a:bodyPr/>
          <a:lstStyle/>
          <a:p>
            <a:endParaRPr lang="en-US" dirty="0" smtClean="0"/>
          </a:p>
          <a:p>
            <a:pPr>
              <a:spcBef>
                <a:spcPct val="0"/>
              </a:spcBef>
            </a:pPr>
            <a:r>
              <a:rPr lang="en-US" b="1" dirty="0" smtClean="0"/>
              <a:t>Solution: </a:t>
            </a:r>
          </a:p>
          <a:p>
            <a:endParaRPr lang="en-US" b="1" dirty="0" smtClean="0"/>
          </a:p>
          <a:p>
            <a:pPr>
              <a:spcBef>
                <a:spcPts val="2400"/>
              </a:spcBef>
            </a:pPr>
            <a:r>
              <a:rPr lang="en-US" b="1" dirty="0" smtClean="0"/>
              <a:t> </a:t>
            </a:r>
            <a:endParaRPr lang="en-US" dirty="0" smtClean="0"/>
          </a:p>
          <a:p>
            <a:endParaRPr lang="en-US" dirty="0" smtClean="0"/>
          </a:p>
        </p:txBody>
      </p:sp>
      <p:graphicFrame>
        <p:nvGraphicFramePr>
          <p:cNvPr id="2050" name="Object 2"/>
          <p:cNvGraphicFramePr>
            <a:graphicFrameLocks noChangeAspect="1"/>
          </p:cNvGraphicFramePr>
          <p:nvPr/>
        </p:nvGraphicFramePr>
        <p:xfrm>
          <a:off x="533400" y="1257300"/>
          <a:ext cx="2501900" cy="381000"/>
        </p:xfrm>
        <a:graphic>
          <a:graphicData uri="http://schemas.openxmlformats.org/presentationml/2006/ole">
            <mc:AlternateContent xmlns:mc="http://schemas.openxmlformats.org/markup-compatibility/2006">
              <mc:Choice xmlns:v="urn:schemas-microsoft-com:vml" Requires="v">
                <p:oleObj spid="_x0000_s2080" name="Equation" r:id="rId3" imgW="2501640" imgH="380880" progId="Equation.DSMT4">
                  <p:embed/>
                </p:oleObj>
              </mc:Choice>
              <mc:Fallback>
                <p:oleObj name="Equation" r:id="rId3" imgW="250164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57300"/>
                        <a:ext cx="25019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1" name="Object 4"/>
          <p:cNvGraphicFramePr>
            <a:graphicFrameLocks noChangeAspect="1"/>
          </p:cNvGraphicFramePr>
          <p:nvPr/>
        </p:nvGraphicFramePr>
        <p:xfrm>
          <a:off x="548640" y="4419600"/>
          <a:ext cx="1676400" cy="381000"/>
        </p:xfrm>
        <a:graphic>
          <a:graphicData uri="http://schemas.openxmlformats.org/presentationml/2006/ole">
            <mc:AlternateContent xmlns:mc="http://schemas.openxmlformats.org/markup-compatibility/2006">
              <mc:Choice xmlns:v="urn:schemas-microsoft-com:vml" Requires="v">
                <p:oleObj spid="_x0000_s2081" name="Equation" r:id="rId5" imgW="1676160" imgH="380880" progId="Equation.DSMT4">
                  <p:embed/>
                </p:oleObj>
              </mc:Choice>
              <mc:Fallback>
                <p:oleObj name="Equation" r:id="rId5" imgW="1676160" imgH="3808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4419600"/>
                        <a:ext cx="16764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3" name="Object 7"/>
          <p:cNvGraphicFramePr>
            <a:graphicFrameLocks noChangeAspect="1"/>
          </p:cNvGraphicFramePr>
          <p:nvPr/>
        </p:nvGraphicFramePr>
        <p:xfrm>
          <a:off x="2971800" y="4457700"/>
          <a:ext cx="4178300" cy="812800"/>
        </p:xfrm>
        <a:graphic>
          <a:graphicData uri="http://schemas.openxmlformats.org/presentationml/2006/ole">
            <mc:AlternateContent xmlns:mc="http://schemas.openxmlformats.org/markup-compatibility/2006">
              <mc:Choice xmlns:v="urn:schemas-microsoft-com:vml" Requires="v">
                <p:oleObj spid="_x0000_s2082" name="Equation" r:id="rId7" imgW="4178160" imgH="812520" progId="Equation.DSMT4">
                  <p:embed/>
                </p:oleObj>
              </mc:Choice>
              <mc:Fallback>
                <p:oleObj name="Equation" r:id="rId7" imgW="4178160" imgH="81252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4457700"/>
                        <a:ext cx="4178300" cy="812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7"/>
          <p:cNvGraphicFramePr>
            <a:graphicFrameLocks noChangeAspect="1"/>
          </p:cNvGraphicFramePr>
          <p:nvPr/>
        </p:nvGraphicFramePr>
        <p:xfrm>
          <a:off x="846160" y="2185348"/>
          <a:ext cx="1993900" cy="381000"/>
        </p:xfrm>
        <a:graphic>
          <a:graphicData uri="http://schemas.openxmlformats.org/presentationml/2006/ole">
            <mc:AlternateContent xmlns:mc="http://schemas.openxmlformats.org/markup-compatibility/2006">
              <mc:Choice xmlns:v="urn:schemas-microsoft-com:vml" Requires="v">
                <p:oleObj spid="_x0000_s2083" name="Equation" r:id="rId9" imgW="1993680" imgH="380880" progId="Equation.DSMT4">
                  <p:embed/>
                </p:oleObj>
              </mc:Choice>
              <mc:Fallback>
                <p:oleObj name="Equation" r:id="rId9" imgW="199368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46160" y="2185348"/>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8"/>
          <p:cNvGraphicFramePr>
            <a:graphicFrameLocks noChangeAspect="1"/>
          </p:cNvGraphicFramePr>
          <p:nvPr/>
        </p:nvGraphicFramePr>
        <p:xfrm>
          <a:off x="2881952" y="2198996"/>
          <a:ext cx="2273300" cy="381000"/>
        </p:xfrm>
        <a:graphic>
          <a:graphicData uri="http://schemas.openxmlformats.org/presentationml/2006/ole">
            <mc:AlternateContent xmlns:mc="http://schemas.openxmlformats.org/markup-compatibility/2006">
              <mc:Choice xmlns:v="urn:schemas-microsoft-com:vml" Requires="v">
                <p:oleObj spid="_x0000_s2084" name="Equation" r:id="rId11" imgW="2273040" imgH="380880" progId="Equation.DSMT4">
                  <p:embed/>
                </p:oleObj>
              </mc:Choice>
              <mc:Fallback>
                <p:oleObj name="Equation" r:id="rId11" imgW="227304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81952" y="2198996"/>
                        <a:ext cx="227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2909248" y="2892756"/>
          <a:ext cx="2235200" cy="571500"/>
        </p:xfrm>
        <a:graphic>
          <a:graphicData uri="http://schemas.openxmlformats.org/presentationml/2006/ole">
            <mc:AlternateContent xmlns:mc="http://schemas.openxmlformats.org/markup-compatibility/2006">
              <mc:Choice xmlns:v="urn:schemas-microsoft-com:vml" Requires="v">
                <p:oleObj spid="_x0000_s2085" name="Equation" r:id="rId13" imgW="2234880" imgH="571320" progId="Equation.DSMT4">
                  <p:embed/>
                </p:oleObj>
              </mc:Choice>
              <mc:Fallback>
                <p:oleObj name="Equation" r:id="rId13" imgW="2234880" imgH="5713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09248" y="2892756"/>
                        <a:ext cx="2235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2909248" y="3646796"/>
          <a:ext cx="1498600" cy="533400"/>
        </p:xfrm>
        <a:graphic>
          <a:graphicData uri="http://schemas.openxmlformats.org/presentationml/2006/ole">
            <mc:AlternateContent xmlns:mc="http://schemas.openxmlformats.org/markup-compatibility/2006">
              <mc:Choice xmlns:v="urn:schemas-microsoft-com:vml" Requires="v">
                <p:oleObj spid="_x0000_s2086" name="Equation" r:id="rId15" imgW="1498320" imgH="533160" progId="Equation.DSMT4">
                  <p:embed/>
                </p:oleObj>
              </mc:Choice>
              <mc:Fallback>
                <p:oleObj name="Equation" r:id="rId15" imgW="1498320" imgH="5331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09248" y="3646796"/>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359400" y="2330450"/>
          <a:ext cx="3098800" cy="596900"/>
        </p:xfrm>
        <a:graphic>
          <a:graphicData uri="http://schemas.openxmlformats.org/presentationml/2006/ole">
            <mc:AlternateContent xmlns:mc="http://schemas.openxmlformats.org/markup-compatibility/2006">
              <mc:Choice xmlns:v="urn:schemas-microsoft-com:vml" Requires="v">
                <p:oleObj spid="_x0000_s2087" name="Equation" r:id="rId17" imgW="3098520" imgH="596880" progId="Equation.DSMT4">
                  <p:embed/>
                </p:oleObj>
              </mc:Choice>
              <mc:Fallback>
                <p:oleObj name="Equation" r:id="rId17" imgW="3098520" imgH="5968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59400" y="2330450"/>
                        <a:ext cx="3098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5359400" y="3089275"/>
          <a:ext cx="2527300" cy="495300"/>
        </p:xfrm>
        <a:graphic>
          <a:graphicData uri="http://schemas.openxmlformats.org/presentationml/2006/ole">
            <mc:AlternateContent xmlns:mc="http://schemas.openxmlformats.org/markup-compatibility/2006">
              <mc:Choice xmlns:v="urn:schemas-microsoft-com:vml" Requires="v">
                <p:oleObj spid="_x0000_s2088" name="Equation" r:id="rId19" imgW="2527200" imgH="495000" progId="Equation.DSMT4">
                  <p:embed/>
                </p:oleObj>
              </mc:Choice>
              <mc:Fallback>
                <p:oleObj name="Equation" r:id="rId19" imgW="2527200" imgH="4950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59400" y="3089275"/>
                        <a:ext cx="252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5359400" y="3834452"/>
          <a:ext cx="2527300" cy="279400"/>
        </p:xfrm>
        <a:graphic>
          <a:graphicData uri="http://schemas.openxmlformats.org/presentationml/2006/ole">
            <mc:AlternateContent xmlns:mc="http://schemas.openxmlformats.org/markup-compatibility/2006">
              <mc:Choice xmlns:v="urn:schemas-microsoft-com:vml" Requires="v">
                <p:oleObj spid="_x0000_s2089" name="Equation" r:id="rId21" imgW="2527200" imgH="279360" progId="Equation.DSMT4">
                  <p:embed/>
                </p:oleObj>
              </mc:Choice>
              <mc:Fallback>
                <p:oleObj name="Equation" r:id="rId21" imgW="2527200" imgH="2793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59400" y="3834452"/>
                        <a:ext cx="252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838200" y="5497204"/>
          <a:ext cx="1181100" cy="381000"/>
        </p:xfrm>
        <a:graphic>
          <a:graphicData uri="http://schemas.openxmlformats.org/presentationml/2006/ole">
            <mc:AlternateContent xmlns:mc="http://schemas.openxmlformats.org/markup-compatibility/2006">
              <mc:Choice xmlns:v="urn:schemas-microsoft-com:vml" Requires="v">
                <p:oleObj spid="_x0000_s2090" name="Equation" r:id="rId23" imgW="1180800" imgH="380880" progId="Equation.DSMT4">
                  <p:embed/>
                </p:oleObj>
              </mc:Choice>
              <mc:Fallback>
                <p:oleObj name="Equation" r:id="rId23" imgW="1180800" imgH="3808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38200" y="5497204"/>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2043752" y="5448300"/>
          <a:ext cx="2743200" cy="571500"/>
        </p:xfrm>
        <a:graphic>
          <a:graphicData uri="http://schemas.openxmlformats.org/presentationml/2006/ole">
            <mc:AlternateContent xmlns:mc="http://schemas.openxmlformats.org/markup-compatibility/2006">
              <mc:Choice xmlns:v="urn:schemas-microsoft-com:vml" Requires="v">
                <p:oleObj spid="_x0000_s2091" name="Equation" r:id="rId25" imgW="2743200" imgH="571320" progId="Equation.DSMT4">
                  <p:embed/>
                </p:oleObj>
              </mc:Choice>
              <mc:Fallback>
                <p:oleObj name="Equation" r:id="rId25" imgW="2743200" imgH="57132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043752" y="5448300"/>
                        <a:ext cx="2743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5216856" y="5627996"/>
          <a:ext cx="2705100" cy="279400"/>
        </p:xfrm>
        <a:graphic>
          <a:graphicData uri="http://schemas.openxmlformats.org/presentationml/2006/ole">
            <mc:AlternateContent xmlns:mc="http://schemas.openxmlformats.org/markup-compatibility/2006">
              <mc:Choice xmlns:v="urn:schemas-microsoft-com:vml" Requires="v">
                <p:oleObj spid="_x0000_s2092" name="Equation" r:id="rId27" imgW="2705040" imgH="279360" progId="Equation.DSMT4">
                  <p:embed/>
                </p:oleObj>
              </mc:Choice>
              <mc:Fallback>
                <p:oleObj name="Equation" r:id="rId27" imgW="2705040" imgH="27936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216856" y="5627996"/>
                        <a:ext cx="2705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598488" y="5029200"/>
          <a:ext cx="1384300" cy="304800"/>
        </p:xfrm>
        <a:graphic>
          <a:graphicData uri="http://schemas.openxmlformats.org/presentationml/2006/ole">
            <mc:AlternateContent xmlns:mc="http://schemas.openxmlformats.org/markup-compatibility/2006">
              <mc:Choice xmlns:v="urn:schemas-microsoft-com:vml" Requires="v">
                <p:oleObj spid="_x0000_s2093" name="Equation" r:id="rId29" imgW="1384200" imgH="304560" progId="Equation.DSMT4">
                  <p:embed/>
                </p:oleObj>
              </mc:Choice>
              <mc:Fallback>
                <p:oleObj name="Equation" r:id="rId29" imgW="1384200" imgH="30456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98488" y="50292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6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6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6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6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Example 2: Using The Sum of Two Squares </a:t>
            </a:r>
          </a:p>
        </p:txBody>
      </p:sp>
      <p:sp>
        <p:nvSpPr>
          <p:cNvPr id="15363" name="Content Placeholder 2"/>
          <p:cNvSpPr>
            <a:spLocks noGrp="1"/>
          </p:cNvSpPr>
          <p:nvPr>
            <p:ph idx="1"/>
          </p:nvPr>
        </p:nvSpPr>
        <p:spPr/>
        <p:txBody>
          <a:bodyPr/>
          <a:lstStyle/>
          <a:p>
            <a:pPr>
              <a:tabLst>
                <a:tab pos="457200" algn="l"/>
              </a:tabLst>
            </a:pPr>
            <a:r>
              <a:rPr lang="en-US" dirty="0" smtClean="0"/>
              <a:t>Factor completely. Be sure to look first for the greatest common monomial factor.</a:t>
            </a:r>
          </a:p>
          <a:p>
            <a:pPr>
              <a:tabLst>
                <a:tab pos="457200" algn="l"/>
              </a:tabLst>
            </a:pPr>
            <a:r>
              <a:rPr lang="en-US" b="1" dirty="0" smtClean="0"/>
              <a:t>a.	</a:t>
            </a:r>
            <a:r>
              <a:rPr lang="en-US" i="1" dirty="0" smtClean="0">
                <a:solidFill>
                  <a:srgbClr val="0000FF"/>
                </a:solidFill>
              </a:rPr>
              <a:t>y</a:t>
            </a:r>
            <a:r>
              <a:rPr lang="en-US" baseline="30000" dirty="0" smtClean="0">
                <a:solidFill>
                  <a:srgbClr val="0000FF"/>
                </a:solidFill>
              </a:rPr>
              <a:t>2</a:t>
            </a:r>
            <a:r>
              <a:rPr lang="en-US" dirty="0" smtClean="0">
                <a:solidFill>
                  <a:srgbClr val="0000FF"/>
                </a:solidFill>
              </a:rPr>
              <a:t> + 36</a:t>
            </a:r>
          </a:p>
          <a:p>
            <a:pPr>
              <a:tabLst>
                <a:tab pos="457200" algn="l"/>
              </a:tabLst>
            </a:pPr>
            <a:r>
              <a:rPr lang="en-US" b="1" dirty="0" smtClean="0"/>
              <a:t>Solution:  </a:t>
            </a:r>
            <a:r>
              <a:rPr lang="en-US" i="1" dirty="0" smtClean="0">
                <a:solidFill>
                  <a:srgbClr val="0000FF"/>
                </a:solidFill>
              </a:rPr>
              <a:t>y</a:t>
            </a:r>
            <a:r>
              <a:rPr lang="en-US" baseline="30000" dirty="0" smtClean="0">
                <a:solidFill>
                  <a:srgbClr val="0000FF"/>
                </a:solidFill>
              </a:rPr>
              <a:t>2</a:t>
            </a:r>
            <a:r>
              <a:rPr lang="en-US" dirty="0" smtClean="0">
                <a:solidFill>
                  <a:srgbClr val="0000FF"/>
                </a:solidFill>
              </a:rPr>
              <a:t> + 36</a:t>
            </a:r>
            <a:r>
              <a:rPr lang="en-US" dirty="0" smtClean="0"/>
              <a:t> is the sum of two squares and is </a:t>
            </a:r>
            <a:r>
              <a:rPr lang="en-US" dirty="0" smtClean="0">
                <a:solidFill>
                  <a:srgbClr val="FF0000"/>
                </a:solidFill>
              </a:rPr>
              <a:t>not factorable</a:t>
            </a:r>
            <a:r>
              <a:rPr lang="en-US" dirty="0" smtClean="0"/>
              <a:t>.</a:t>
            </a:r>
          </a:p>
          <a:p>
            <a:pPr>
              <a:tabLst>
                <a:tab pos="457200" algn="l"/>
              </a:tabLst>
            </a:pPr>
            <a:r>
              <a:rPr lang="en-US" b="1" dirty="0" smtClean="0"/>
              <a:t>b. </a:t>
            </a:r>
            <a:r>
              <a:rPr lang="en-US" dirty="0" smtClean="0">
                <a:solidFill>
                  <a:srgbClr val="0000FF"/>
                </a:solidFill>
              </a:rPr>
              <a:t>4</a:t>
            </a:r>
            <a:r>
              <a:rPr lang="en-US" i="1" dirty="0" smtClean="0">
                <a:solidFill>
                  <a:srgbClr val="0000FF"/>
                </a:solidFill>
              </a:rPr>
              <a:t>x</a:t>
            </a:r>
            <a:r>
              <a:rPr lang="en-US" baseline="30000" dirty="0" smtClean="0">
                <a:solidFill>
                  <a:srgbClr val="0000FF"/>
                </a:solidFill>
              </a:rPr>
              <a:t>2</a:t>
            </a:r>
            <a:r>
              <a:rPr lang="en-US" dirty="0" smtClean="0">
                <a:solidFill>
                  <a:srgbClr val="0000FF"/>
                </a:solidFill>
              </a:rPr>
              <a:t> + 100</a:t>
            </a:r>
            <a:r>
              <a:rPr lang="en-US" dirty="0" smtClean="0"/>
              <a:t> </a:t>
            </a:r>
          </a:p>
          <a:p>
            <a:pPr>
              <a:tabLst>
                <a:tab pos="457200" algn="l"/>
              </a:tabLst>
            </a:pPr>
            <a:r>
              <a:rPr lang="en-US" b="1" dirty="0" smtClean="0"/>
              <a:t>Solution:</a:t>
            </a:r>
            <a:r>
              <a:rPr lang="en-US" dirty="0" smtClean="0"/>
              <a:t>  </a:t>
            </a:r>
            <a:r>
              <a:rPr lang="en-US" dirty="0" smtClean="0">
                <a:solidFill>
                  <a:srgbClr val="0000FF"/>
                </a:solidFill>
              </a:rPr>
              <a:t>4</a:t>
            </a:r>
            <a:r>
              <a:rPr lang="en-US" i="1" dirty="0" smtClean="0">
                <a:solidFill>
                  <a:srgbClr val="0000FF"/>
                </a:solidFill>
              </a:rPr>
              <a:t>x</a:t>
            </a:r>
            <a:r>
              <a:rPr lang="en-US" baseline="30000" dirty="0" smtClean="0">
                <a:solidFill>
                  <a:srgbClr val="0000FF"/>
                </a:solidFill>
              </a:rPr>
              <a:t>2</a:t>
            </a:r>
            <a:r>
              <a:rPr lang="en-US" dirty="0" smtClean="0">
                <a:solidFill>
                  <a:srgbClr val="0000FF"/>
                </a:solidFill>
              </a:rPr>
              <a:t> + 100 = </a:t>
            </a:r>
            <a:r>
              <a:rPr lang="en-US" dirty="0" smtClean="0">
                <a:solidFill>
                  <a:srgbClr val="FF00FF"/>
                </a:solidFill>
              </a:rPr>
              <a:t>4(</a:t>
            </a:r>
            <a:r>
              <a:rPr lang="en-US" i="1" dirty="0" smtClean="0">
                <a:solidFill>
                  <a:srgbClr val="FF00FF"/>
                </a:solidFill>
              </a:rPr>
              <a:t>x</a:t>
            </a:r>
            <a:r>
              <a:rPr lang="en-US" baseline="30000" dirty="0" smtClean="0">
                <a:solidFill>
                  <a:srgbClr val="FF00FF"/>
                </a:solidFill>
              </a:rPr>
              <a:t>2</a:t>
            </a:r>
            <a:r>
              <a:rPr lang="en-US" dirty="0" smtClean="0">
                <a:solidFill>
                  <a:srgbClr val="FF00FF"/>
                </a:solidFill>
              </a:rPr>
              <a:t> + 25)</a:t>
            </a:r>
            <a:r>
              <a:rPr lang="en-US" dirty="0" smtClean="0"/>
              <a:t> 	</a:t>
            </a:r>
            <a:r>
              <a:rPr lang="en-US" sz="2000" dirty="0" smtClean="0">
                <a:solidFill>
                  <a:srgbClr val="008080"/>
                </a:solidFill>
              </a:rPr>
              <a:t>Factored completely </a:t>
            </a:r>
          </a:p>
          <a:p>
            <a:pPr>
              <a:tabLst>
                <a:tab pos="457200" algn="l"/>
              </a:tabLst>
            </a:pPr>
            <a:r>
              <a:rPr lang="en-US" dirty="0" smtClean="0"/>
              <a:t>We see that </a:t>
            </a:r>
            <a:r>
              <a:rPr lang="en-US" dirty="0" smtClean="0">
                <a:solidFill>
                  <a:srgbClr val="FF00FF"/>
                </a:solidFill>
              </a:rPr>
              <a:t>4</a:t>
            </a:r>
            <a:r>
              <a:rPr lang="en-US" dirty="0" smtClean="0"/>
              <a:t> is the greatest common monomial factor and </a:t>
            </a:r>
            <a:r>
              <a:rPr lang="en-US" i="1" dirty="0" smtClean="0">
                <a:solidFill>
                  <a:srgbClr val="FF00FF"/>
                </a:solidFill>
              </a:rPr>
              <a:t>x</a:t>
            </a:r>
            <a:r>
              <a:rPr lang="en-US" baseline="30000" dirty="0" smtClean="0">
                <a:solidFill>
                  <a:srgbClr val="FF00FF"/>
                </a:solidFill>
              </a:rPr>
              <a:t>2</a:t>
            </a:r>
            <a:r>
              <a:rPr lang="en-US" dirty="0" smtClean="0">
                <a:solidFill>
                  <a:srgbClr val="FF00FF"/>
                </a:solidFill>
              </a:rPr>
              <a:t> + 25</a:t>
            </a:r>
            <a:r>
              <a:rPr lang="en-US" dirty="0" smtClean="0"/>
              <a:t> is </a:t>
            </a:r>
            <a:r>
              <a:rPr lang="en-US" dirty="0" smtClean="0">
                <a:solidFill>
                  <a:srgbClr val="FF0000"/>
                </a:solidFill>
              </a:rPr>
              <a:t>not factorable</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Factoring Special Products</a:t>
            </a:r>
          </a:p>
        </p:txBody>
      </p:sp>
      <p:sp>
        <p:nvSpPr>
          <p:cNvPr id="16387"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spcBef>
                <a:spcPts val="0"/>
              </a:spcBef>
              <a:tabLst>
                <a:tab pos="457200" algn="l"/>
                <a:tab pos="914400" algn="l"/>
              </a:tabLst>
            </a:pPr>
            <a:r>
              <a:rPr lang="en-US" b="1" dirty="0" smtClean="0">
                <a:solidFill>
                  <a:srgbClr val="000000"/>
                </a:solidFill>
              </a:rPr>
              <a:t>Summary of Procedures to Follow in Factoring Polynomials</a:t>
            </a:r>
          </a:p>
          <a:p>
            <a:pPr>
              <a:tabLst>
                <a:tab pos="457200" algn="l"/>
                <a:tab pos="914400" algn="l"/>
              </a:tabLst>
            </a:pPr>
            <a:r>
              <a:rPr lang="en-US" b="1" dirty="0" smtClean="0">
                <a:solidFill>
                  <a:srgbClr val="000000"/>
                </a:solidFill>
              </a:rPr>
              <a:t>1.	</a:t>
            </a:r>
            <a:r>
              <a:rPr lang="en-US" dirty="0" smtClean="0">
                <a:solidFill>
                  <a:srgbClr val="000000"/>
                </a:solidFill>
              </a:rPr>
              <a:t>Look for a common monomial factor. </a:t>
            </a:r>
          </a:p>
          <a:p>
            <a:pPr>
              <a:tabLst>
                <a:tab pos="457200" algn="l"/>
                <a:tab pos="914400" algn="l"/>
              </a:tabLst>
            </a:pPr>
            <a:r>
              <a:rPr lang="en-US" b="1" dirty="0" smtClean="0">
                <a:solidFill>
                  <a:srgbClr val="000000"/>
                </a:solidFill>
              </a:rPr>
              <a:t>2.	</a:t>
            </a:r>
            <a:r>
              <a:rPr lang="en-US" dirty="0" smtClean="0">
                <a:solidFill>
                  <a:srgbClr val="000000"/>
                </a:solidFill>
              </a:rPr>
              <a:t>Check the number of terms: </a:t>
            </a:r>
          </a:p>
          <a:p>
            <a:pPr>
              <a:tabLst>
                <a:tab pos="457200" algn="l"/>
                <a:tab pos="914400" algn="l"/>
              </a:tabLst>
            </a:pPr>
            <a:r>
              <a:rPr lang="en-US" dirty="0" smtClean="0">
                <a:solidFill>
                  <a:srgbClr val="000000"/>
                </a:solidFill>
              </a:rPr>
              <a:t>	</a:t>
            </a:r>
            <a:r>
              <a:rPr lang="en-US" b="1" dirty="0" smtClean="0">
                <a:solidFill>
                  <a:srgbClr val="000000"/>
                </a:solidFill>
              </a:rPr>
              <a:t>a.	</a:t>
            </a:r>
            <a:r>
              <a:rPr lang="en-US" dirty="0" smtClean="0">
                <a:solidFill>
                  <a:srgbClr val="000000"/>
                </a:solidFill>
              </a:rPr>
              <a:t>Two terms: </a:t>
            </a:r>
          </a:p>
          <a:p>
            <a:pPr>
              <a:tabLst>
                <a:tab pos="457200" algn="l"/>
                <a:tab pos="914400" algn="l"/>
              </a:tabLst>
            </a:pPr>
            <a:r>
              <a:rPr lang="en-US" dirty="0" smtClean="0">
                <a:solidFill>
                  <a:srgbClr val="000000"/>
                </a:solidFill>
              </a:rPr>
              <a:t>		</a:t>
            </a:r>
            <a:r>
              <a:rPr lang="en-US" b="1" dirty="0" smtClean="0">
                <a:solidFill>
                  <a:srgbClr val="000000"/>
                </a:solidFill>
              </a:rPr>
              <a:t>(1)</a:t>
            </a:r>
            <a:r>
              <a:rPr lang="en-US" dirty="0" smtClean="0">
                <a:solidFill>
                  <a:srgbClr val="000000"/>
                </a:solidFill>
              </a:rPr>
              <a:t> difference of two squares? - factorable </a:t>
            </a:r>
          </a:p>
          <a:p>
            <a:pPr>
              <a:tabLst>
                <a:tab pos="457200" algn="l"/>
                <a:tab pos="914400" algn="l"/>
              </a:tabLst>
            </a:pPr>
            <a:r>
              <a:rPr lang="en-US" b="1" dirty="0" smtClean="0">
                <a:solidFill>
                  <a:srgbClr val="000000"/>
                </a:solidFill>
              </a:rPr>
              <a:t>		(2) </a:t>
            </a:r>
            <a:r>
              <a:rPr lang="en-US" dirty="0" smtClean="0">
                <a:solidFill>
                  <a:srgbClr val="000000"/>
                </a:solidFill>
              </a:rPr>
              <a:t>sum of two squares? - not factorable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Factoring Special Products</a:t>
            </a:r>
          </a:p>
        </p:txBody>
      </p:sp>
      <p:sp>
        <p:nvSpPr>
          <p:cNvPr id="17411" name="Content Placeholder 2"/>
          <p:cNvSpPr>
            <a:spLocks noGrp="1"/>
          </p:cNvSpPr>
          <p:nvPr>
            <p:ph idx="1"/>
          </p:nvPr>
        </p:nvSpPr>
        <p:spPr>
          <a:solidFill>
            <a:srgbClr val="FFFFCC"/>
          </a:solidFill>
          <a:ln w="28575">
            <a:solidFill>
              <a:srgbClr val="000000"/>
            </a:solidFill>
          </a:ln>
        </p:spPr>
        <p:txBody>
          <a:bodyPr>
            <a:spAutoFit/>
          </a:bodyPr>
          <a:lstStyle/>
          <a:p>
            <a:pPr algn="ctr">
              <a:spcBef>
                <a:spcPts val="0"/>
              </a:spcBef>
              <a:tabLst>
                <a:tab pos="457200" algn="l"/>
                <a:tab pos="914400" algn="l"/>
              </a:tabLst>
            </a:pPr>
            <a:r>
              <a:rPr lang="en-US" b="1" dirty="0" smtClean="0">
                <a:solidFill>
                  <a:srgbClr val="000000"/>
                </a:solidFill>
              </a:rPr>
              <a:t>Summary of Procedures to Follow in Factoring Polynomials (cont.)</a:t>
            </a:r>
          </a:p>
          <a:p>
            <a:pPr>
              <a:tabLst>
                <a:tab pos="457200" algn="l"/>
                <a:tab pos="914400" algn="l"/>
              </a:tabLst>
            </a:pPr>
            <a:r>
              <a:rPr lang="en-US" b="1" dirty="0" smtClean="0">
                <a:solidFill>
                  <a:srgbClr val="000000"/>
                </a:solidFill>
              </a:rPr>
              <a:t>	b. </a:t>
            </a:r>
            <a:r>
              <a:rPr lang="en-US" dirty="0" smtClean="0">
                <a:solidFill>
                  <a:srgbClr val="000000"/>
                </a:solidFill>
              </a:rPr>
              <a:t>Three terms: </a:t>
            </a:r>
          </a:p>
          <a:p>
            <a:pPr>
              <a:tabLst>
                <a:tab pos="457200" algn="l"/>
                <a:tab pos="914400" algn="l"/>
              </a:tabLst>
            </a:pPr>
            <a:r>
              <a:rPr lang="en-US" dirty="0" smtClean="0">
                <a:solidFill>
                  <a:srgbClr val="000000"/>
                </a:solidFill>
              </a:rPr>
              <a:t>		</a:t>
            </a:r>
            <a:r>
              <a:rPr lang="en-US" b="1" dirty="0" smtClean="0">
                <a:solidFill>
                  <a:srgbClr val="000000"/>
                </a:solidFill>
              </a:rPr>
              <a:t>(1)</a:t>
            </a:r>
            <a:r>
              <a:rPr lang="en-US" dirty="0" smtClean="0">
                <a:solidFill>
                  <a:srgbClr val="000000"/>
                </a:solidFill>
              </a:rPr>
              <a:t> perfect square trinomial? </a:t>
            </a:r>
          </a:p>
          <a:p>
            <a:pPr>
              <a:tabLst>
                <a:tab pos="457200" algn="l"/>
                <a:tab pos="914400" algn="l"/>
              </a:tabLst>
            </a:pPr>
            <a:r>
              <a:rPr lang="en-US" dirty="0" smtClean="0">
                <a:solidFill>
                  <a:srgbClr val="000000"/>
                </a:solidFill>
              </a:rPr>
              <a:t>		</a:t>
            </a:r>
            <a:r>
              <a:rPr lang="en-US" b="1" dirty="0" smtClean="0">
                <a:solidFill>
                  <a:srgbClr val="000000"/>
                </a:solidFill>
              </a:rPr>
              <a:t>(2)</a:t>
            </a:r>
            <a:r>
              <a:rPr lang="en-US" dirty="0" smtClean="0">
                <a:solidFill>
                  <a:srgbClr val="000000"/>
                </a:solidFill>
              </a:rPr>
              <a:t> use trial-and-error method? </a:t>
            </a:r>
          </a:p>
          <a:p>
            <a:pPr>
              <a:tabLst>
                <a:tab pos="457200" algn="l"/>
                <a:tab pos="914400" algn="l"/>
              </a:tabLst>
            </a:pPr>
            <a:r>
              <a:rPr lang="en-US" dirty="0" smtClean="0">
                <a:solidFill>
                  <a:srgbClr val="000000"/>
                </a:solidFill>
              </a:rPr>
              <a:t>		</a:t>
            </a:r>
            <a:r>
              <a:rPr lang="en-US" b="1" dirty="0" smtClean="0">
                <a:solidFill>
                  <a:srgbClr val="000000"/>
                </a:solidFill>
              </a:rPr>
              <a:t>(3)</a:t>
            </a:r>
            <a:r>
              <a:rPr lang="en-US" dirty="0" smtClean="0">
                <a:solidFill>
                  <a:srgbClr val="000000"/>
                </a:solidFill>
              </a:rPr>
              <a:t> use the </a:t>
            </a:r>
            <a:r>
              <a:rPr lang="en-US" i="1" dirty="0" smtClean="0">
                <a:solidFill>
                  <a:srgbClr val="000000"/>
                </a:solidFill>
              </a:rPr>
              <a:t>ac</a:t>
            </a:r>
            <a:r>
              <a:rPr lang="en-US" dirty="0" smtClean="0">
                <a:solidFill>
                  <a:srgbClr val="000000"/>
                </a:solidFill>
              </a:rPr>
              <a:t>-method? </a:t>
            </a:r>
          </a:p>
          <a:p>
            <a:pPr>
              <a:tabLst>
                <a:tab pos="457200" algn="l"/>
                <a:tab pos="914400" algn="l"/>
              </a:tabLst>
            </a:pPr>
            <a:r>
              <a:rPr lang="en-US" dirty="0" smtClean="0">
                <a:solidFill>
                  <a:srgbClr val="000000"/>
                </a:solidFill>
              </a:rPr>
              <a:t>	</a:t>
            </a:r>
            <a:r>
              <a:rPr lang="en-US" b="1" dirty="0" smtClean="0">
                <a:solidFill>
                  <a:srgbClr val="000000"/>
                </a:solidFill>
              </a:rPr>
              <a:t>c.	</a:t>
            </a:r>
            <a:r>
              <a:rPr lang="en-US" dirty="0" smtClean="0">
                <a:solidFill>
                  <a:srgbClr val="000000"/>
                </a:solidFill>
              </a:rPr>
              <a:t>Four terms: </a:t>
            </a:r>
          </a:p>
          <a:p>
            <a:pPr>
              <a:tabLst>
                <a:tab pos="457200" algn="l"/>
                <a:tab pos="914400" algn="l"/>
              </a:tabLst>
            </a:pPr>
            <a:r>
              <a:rPr lang="en-US" dirty="0" smtClean="0">
                <a:solidFill>
                  <a:srgbClr val="000000"/>
                </a:solidFill>
              </a:rPr>
              <a:t>		</a:t>
            </a:r>
            <a:r>
              <a:rPr lang="en-US" b="1" dirty="0" smtClean="0">
                <a:solidFill>
                  <a:srgbClr val="000000"/>
                </a:solidFill>
              </a:rPr>
              <a:t>(1)</a:t>
            </a:r>
            <a:r>
              <a:rPr lang="en-US" dirty="0" smtClean="0">
                <a:solidFill>
                  <a:srgbClr val="000000"/>
                </a:solidFill>
              </a:rPr>
              <a:t> group terms with a common factor</a:t>
            </a:r>
          </a:p>
          <a:p>
            <a:pPr>
              <a:tabLst>
                <a:tab pos="457200" algn="l"/>
                <a:tab pos="914400" algn="l"/>
              </a:tabLst>
            </a:pPr>
            <a:r>
              <a:rPr lang="en-US" b="1" dirty="0" smtClean="0">
                <a:solidFill>
                  <a:srgbClr val="000000"/>
                </a:solidFill>
              </a:rPr>
              <a:t>3.	</a:t>
            </a:r>
            <a:r>
              <a:rPr lang="en-US" dirty="0" smtClean="0">
                <a:solidFill>
                  <a:srgbClr val="000000"/>
                </a:solidFill>
              </a:rPr>
              <a:t>Check the possibility of factoring any of the factors.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p:txBody>
          <a:bodyPr/>
          <a:lstStyle/>
          <a:p>
            <a:r>
              <a:rPr lang="en-US" smtClean="0"/>
              <a:t>Example 3: Completing the Square</a:t>
            </a:r>
          </a:p>
        </p:txBody>
      </p:sp>
      <p:sp>
        <p:nvSpPr>
          <p:cNvPr id="3077" name="Content Placeholder 2"/>
          <p:cNvSpPr>
            <a:spLocks noGrp="1"/>
          </p:cNvSpPr>
          <p:nvPr>
            <p:ph idx="1"/>
          </p:nvPr>
        </p:nvSpPr>
        <p:spPr/>
        <p:txBody>
          <a:bodyPr/>
          <a:lstStyle/>
          <a:p>
            <a:r>
              <a:rPr lang="en-US" dirty="0" smtClean="0"/>
              <a:t>Complete the square as indicated. In Examples 3b and 3c, fractions are introduced into the process of completing the square to help in understanding that algebraic concepts need not be restricted to integers.</a:t>
            </a:r>
          </a:p>
          <a:p>
            <a:endParaRPr lang="en-US" dirty="0" smtClean="0"/>
          </a:p>
          <a:p>
            <a:pPr>
              <a:lnSpc>
                <a:spcPct val="200000"/>
              </a:lnSpc>
            </a:pPr>
            <a:r>
              <a:rPr lang="en-US" b="1" dirty="0" smtClean="0"/>
              <a:t>Solution: </a:t>
            </a:r>
            <a:endParaRPr lang="en-US" dirty="0" smtClean="0"/>
          </a:p>
        </p:txBody>
      </p:sp>
      <p:graphicFrame>
        <p:nvGraphicFramePr>
          <p:cNvPr id="3074" name="Object 2"/>
          <p:cNvGraphicFramePr>
            <a:graphicFrameLocks noChangeAspect="1"/>
          </p:cNvGraphicFramePr>
          <p:nvPr/>
        </p:nvGraphicFramePr>
        <p:xfrm>
          <a:off x="533400" y="3173104"/>
          <a:ext cx="4038600" cy="558800"/>
        </p:xfrm>
        <a:graphic>
          <a:graphicData uri="http://schemas.openxmlformats.org/presentationml/2006/ole">
            <mc:AlternateContent xmlns:mc="http://schemas.openxmlformats.org/markup-compatibility/2006">
              <mc:Choice xmlns:v="urn:schemas-microsoft-com:vml" Requires="v">
                <p:oleObj spid="_x0000_s3083" name="Equation" r:id="rId3" imgW="4038480" imgH="558720" progId="Equation.DSMT4">
                  <p:embed/>
                </p:oleObj>
              </mc:Choice>
              <mc:Fallback>
                <p:oleObj name="Equation" r:id="rId3" imgW="4038480" imgH="558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73104"/>
                        <a:ext cx="4038600" cy="558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1779896" y="4384344"/>
          <a:ext cx="5537200" cy="838200"/>
        </p:xfrm>
        <a:graphic>
          <a:graphicData uri="http://schemas.openxmlformats.org/presentationml/2006/ole">
            <mc:AlternateContent xmlns:mc="http://schemas.openxmlformats.org/markup-compatibility/2006">
              <mc:Choice xmlns:v="urn:schemas-microsoft-com:vml" Requires="v">
                <p:oleObj spid="_x0000_s3084" name="Equation" r:id="rId5" imgW="5537160" imgH="838080" progId="Equation.DSMT4">
                  <p:embed/>
                </p:oleObj>
              </mc:Choice>
              <mc:Fallback>
                <p:oleObj name="Equation" r:id="rId5" imgW="55371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9896" y="4384344"/>
                        <a:ext cx="553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38044" y="5382904"/>
          <a:ext cx="2146300" cy="469900"/>
        </p:xfrm>
        <a:graphic>
          <a:graphicData uri="http://schemas.openxmlformats.org/presentationml/2006/ole">
            <mc:AlternateContent xmlns:mc="http://schemas.openxmlformats.org/markup-compatibility/2006">
              <mc:Choice xmlns:v="urn:schemas-microsoft-com:vml" Requires="v">
                <p:oleObj spid="_x0000_s3085" name="Equation" r:id="rId7" imgW="2145960" imgH="469800" progId="Equation.DSMT4">
                  <p:embed/>
                </p:oleObj>
              </mc:Choice>
              <mc:Fallback>
                <p:oleObj name="Equation" r:id="rId7" imgW="21459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8044" y="5382904"/>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4495800" y="5334000"/>
          <a:ext cx="1498600" cy="533400"/>
        </p:xfrm>
        <a:graphic>
          <a:graphicData uri="http://schemas.openxmlformats.org/presentationml/2006/ole">
            <mc:AlternateContent xmlns:mc="http://schemas.openxmlformats.org/markup-compatibility/2006">
              <mc:Choice xmlns:v="urn:schemas-microsoft-com:vml" Requires="v">
                <p:oleObj spid="_x0000_s3086" name="Equation" r:id="rId9" imgW="1498320" imgH="533160" progId="Equation.DSMT4">
                  <p:embed/>
                </p:oleObj>
              </mc:Choice>
              <mc:Fallback>
                <p:oleObj name="Equation" r:id="rId9" imgW="1498320" imgH="533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5334000"/>
                        <a:ext cx="1498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smtClean="0"/>
              <a:t>Example 3: Completing the Square (cont.)</a:t>
            </a:r>
          </a:p>
        </p:txBody>
      </p:sp>
      <p:sp>
        <p:nvSpPr>
          <p:cNvPr id="4101" name="Content Placeholder 2"/>
          <p:cNvSpPr>
            <a:spLocks noGrp="1"/>
          </p:cNvSpPr>
          <p:nvPr>
            <p:ph idx="1"/>
          </p:nvPr>
        </p:nvSpPr>
        <p:spPr/>
        <p:txBody>
          <a:bodyPr/>
          <a:lstStyle/>
          <a:p>
            <a:endParaRPr lang="en-US" dirty="0" smtClean="0"/>
          </a:p>
          <a:p>
            <a:pPr>
              <a:spcBef>
                <a:spcPts val="1800"/>
              </a:spcBef>
            </a:pPr>
            <a:r>
              <a:rPr lang="en-US" b="1" dirty="0" smtClean="0"/>
              <a:t>Solution: </a:t>
            </a:r>
          </a:p>
          <a:p>
            <a:pPr>
              <a:spcBef>
                <a:spcPts val="600"/>
              </a:spcBef>
            </a:pPr>
            <a:r>
              <a:rPr lang="en-US" dirty="0" smtClean="0"/>
              <a:t>In this example, </a:t>
            </a:r>
            <a:r>
              <a:rPr lang="en-US" dirty="0" smtClean="0">
                <a:solidFill>
                  <a:srgbClr val="000099"/>
                </a:solidFill>
              </a:rPr>
              <a:t>2</a:t>
            </a:r>
            <a:r>
              <a:rPr lang="en-US" i="1" dirty="0" smtClean="0">
                <a:solidFill>
                  <a:srgbClr val="000099"/>
                </a:solidFill>
              </a:rPr>
              <a:t>a </a:t>
            </a:r>
            <a:r>
              <a:rPr lang="en-US" dirty="0" smtClean="0">
                <a:solidFill>
                  <a:srgbClr val="000099"/>
                </a:solidFill>
              </a:rPr>
              <a:t>= 3</a:t>
            </a:r>
            <a:r>
              <a:rPr lang="en-US" dirty="0" smtClean="0"/>
              <a:t>; and since </a:t>
            </a:r>
            <a:r>
              <a:rPr lang="en-US" dirty="0" smtClean="0">
                <a:solidFill>
                  <a:srgbClr val="000099"/>
                </a:solidFill>
              </a:rPr>
              <a:t>3</a:t>
            </a:r>
            <a:r>
              <a:rPr lang="en-US" dirty="0" smtClean="0"/>
              <a:t> is an odd number, </a:t>
            </a:r>
            <a:r>
              <a:rPr lang="en-US" i="1" dirty="0" smtClean="0"/>
              <a:t>a</a:t>
            </a:r>
            <a:r>
              <a:rPr lang="en-US" dirty="0" smtClean="0"/>
              <a:t> will be a fraction, not an integer.</a:t>
            </a:r>
            <a:r>
              <a:rPr lang="en-US" i="1" dirty="0" smtClean="0"/>
              <a:t> </a:t>
            </a:r>
            <a:r>
              <a:rPr lang="en-US" b="1" dirty="0" smtClean="0"/>
              <a:t> </a:t>
            </a:r>
            <a:endParaRPr lang="en-US" dirty="0" smtClean="0"/>
          </a:p>
        </p:txBody>
      </p:sp>
      <p:graphicFrame>
        <p:nvGraphicFramePr>
          <p:cNvPr id="4098" name="Object 2"/>
          <p:cNvGraphicFramePr>
            <a:graphicFrameLocks noChangeAspect="1"/>
          </p:cNvGraphicFramePr>
          <p:nvPr/>
        </p:nvGraphicFramePr>
        <p:xfrm>
          <a:off x="558800" y="1357952"/>
          <a:ext cx="3860800" cy="558800"/>
        </p:xfrm>
        <a:graphic>
          <a:graphicData uri="http://schemas.openxmlformats.org/presentationml/2006/ole">
            <mc:AlternateContent xmlns:mc="http://schemas.openxmlformats.org/markup-compatibility/2006">
              <mc:Choice xmlns:v="urn:schemas-microsoft-com:vml" Requires="v">
                <p:oleObj spid="_x0000_s4109" name="Equation" r:id="rId3" imgW="3860640" imgH="558720" progId="Equation.DSMT4">
                  <p:embed/>
                </p:oleObj>
              </mc:Choice>
              <mc:Fallback>
                <p:oleObj name="Equation" r:id="rId3" imgW="3860640" imgH="558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57952"/>
                        <a:ext cx="3860800" cy="5588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 name="Object 4"/>
          <p:cNvGraphicFramePr>
            <a:graphicFrameLocks noChangeAspect="1"/>
          </p:cNvGraphicFramePr>
          <p:nvPr/>
        </p:nvGraphicFramePr>
        <p:xfrm>
          <a:off x="1766248" y="3518848"/>
          <a:ext cx="3771900" cy="990600"/>
        </p:xfrm>
        <a:graphic>
          <a:graphicData uri="http://schemas.openxmlformats.org/presentationml/2006/ole">
            <mc:AlternateContent xmlns:mc="http://schemas.openxmlformats.org/markup-compatibility/2006">
              <mc:Choice xmlns:v="urn:schemas-microsoft-com:vml" Requires="v">
                <p:oleObj spid="_x0000_s4110" name="Equation" r:id="rId5" imgW="3771720" imgH="990360" progId="Equation.DSMT4">
                  <p:embed/>
                </p:oleObj>
              </mc:Choice>
              <mc:Fallback>
                <p:oleObj name="Equation" r:id="rId5" imgW="377172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6248" y="3518848"/>
                        <a:ext cx="3771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666096" y="3608696"/>
          <a:ext cx="571500" cy="838200"/>
        </p:xfrm>
        <a:graphic>
          <a:graphicData uri="http://schemas.openxmlformats.org/presentationml/2006/ole">
            <mc:AlternateContent xmlns:mc="http://schemas.openxmlformats.org/markup-compatibility/2006">
              <mc:Choice xmlns:v="urn:schemas-microsoft-com:vml" Requires="v">
                <p:oleObj spid="_x0000_s4111" name="Equation" r:id="rId7" imgW="571320" imgH="838080" progId="Equation.DSMT4">
                  <p:embed/>
                </p:oleObj>
              </mc:Choice>
              <mc:Fallback>
                <p:oleObj name="Equation" r:id="rId7" imgW="5713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66096" y="3608696"/>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752600" y="4724400"/>
          <a:ext cx="3022600" cy="901700"/>
        </p:xfrm>
        <a:graphic>
          <a:graphicData uri="http://schemas.openxmlformats.org/presentationml/2006/ole">
            <mc:AlternateContent xmlns:mc="http://schemas.openxmlformats.org/markup-compatibility/2006">
              <mc:Choice xmlns:v="urn:schemas-microsoft-com:vml" Requires="v">
                <p:oleObj spid="_x0000_s4112" name="Equation" r:id="rId9" imgW="3022560" imgH="901440" progId="Equation.DSMT4">
                  <p:embed/>
                </p:oleObj>
              </mc:Choice>
              <mc:Fallback>
                <p:oleObj name="Equation" r:id="rId9" imgW="302256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4724400"/>
                        <a:ext cx="302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4814248" y="4620904"/>
          <a:ext cx="1485900" cy="990600"/>
        </p:xfrm>
        <a:graphic>
          <a:graphicData uri="http://schemas.openxmlformats.org/presentationml/2006/ole">
            <mc:AlternateContent xmlns:mc="http://schemas.openxmlformats.org/markup-compatibility/2006">
              <mc:Choice xmlns:v="urn:schemas-microsoft-com:vml" Requires="v">
                <p:oleObj spid="_x0000_s4113" name="Equation" r:id="rId11" imgW="1485720" imgH="990360" progId="Equation.DSMT4">
                  <p:embed/>
                </p:oleObj>
              </mc:Choice>
              <mc:Fallback>
                <p:oleObj name="Equation" r:id="rId11" imgW="1485720" imgH="990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14248" y="4620904"/>
                        <a:ext cx="1485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270</Words>
  <Application>Microsoft Office PowerPoint</Application>
  <PresentationFormat>On-screen Show (4:3)</PresentationFormat>
  <Paragraphs>61</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Calibri</vt:lpstr>
      <vt:lpstr>Courier New</vt:lpstr>
      <vt:lpstr>Arial</vt:lpstr>
      <vt:lpstr>Symbol</vt:lpstr>
      <vt:lpstr>Office Theme</vt:lpstr>
      <vt:lpstr>Equation</vt:lpstr>
      <vt:lpstr>Section 7.4</vt:lpstr>
      <vt:lpstr>Objectives</vt:lpstr>
      <vt:lpstr>Example 1: Factoring Special Products</vt:lpstr>
      <vt:lpstr>Example 1: Factoring Special Products (cont.)</vt:lpstr>
      <vt:lpstr>Example 2: Using The Sum of Two Squares </vt:lpstr>
      <vt:lpstr>Factoring Special Products</vt:lpstr>
      <vt:lpstr>Factoring Special Products</vt:lpstr>
      <vt:lpstr>Example 3: Completing the Square</vt:lpstr>
      <vt:lpstr>Example 3: Completing the Square (cont.)</vt:lpstr>
      <vt:lpstr>Example 3: Completing the Square (cont.)</vt:lpstr>
      <vt:lpstr>Example 4: Finding the Missing Term</vt:lpstr>
      <vt:lpstr>Example 4: Finding the Missing Term (cont.)</vt:lpstr>
      <vt:lpstr>Practice Problems</vt:lpstr>
      <vt:lpstr>Practice Problem Answers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39</cp:revision>
  <dcterms:created xsi:type="dcterms:W3CDTF">2013-04-26T14:43:13Z</dcterms:created>
  <dcterms:modified xsi:type="dcterms:W3CDTF">2017-08-02T12:16:30Z</dcterms:modified>
</cp:coreProperties>
</file>