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7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image" Target="../media/image99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17" Type="http://schemas.openxmlformats.org/officeDocument/2006/relationships/image" Target="../media/image103.wmf"/><Relationship Id="rId2" Type="http://schemas.openxmlformats.org/officeDocument/2006/relationships/image" Target="../media/image88.wmf"/><Relationship Id="rId16" Type="http://schemas.openxmlformats.org/officeDocument/2006/relationships/image" Target="../media/image102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5" Type="http://schemas.openxmlformats.org/officeDocument/2006/relationships/image" Target="../media/image10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Relationship Id="rId14" Type="http://schemas.openxmlformats.org/officeDocument/2006/relationships/image" Target="../media/image10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image" Target="../media/image116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17" Type="http://schemas.openxmlformats.org/officeDocument/2006/relationships/image" Target="../media/image120.wmf"/><Relationship Id="rId2" Type="http://schemas.openxmlformats.org/officeDocument/2006/relationships/image" Target="../media/image105.wmf"/><Relationship Id="rId16" Type="http://schemas.openxmlformats.org/officeDocument/2006/relationships/image" Target="../media/image119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5" Type="http://schemas.openxmlformats.org/officeDocument/2006/relationships/image" Target="../media/image11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Relationship Id="rId14" Type="http://schemas.openxmlformats.org/officeDocument/2006/relationships/image" Target="../media/image1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5" Type="http://schemas.openxmlformats.org/officeDocument/2006/relationships/image" Target="../media/image5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Relationship Id="rId14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4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5" Type="http://schemas.openxmlformats.org/officeDocument/2006/relationships/image" Target="../media/image8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Relationship Id="rId14" Type="http://schemas.openxmlformats.org/officeDocument/2006/relationships/image" Target="../media/image8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24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7B8B3-C2C3-4CD2-ABA0-CFD02C7EFBC1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5084B-9F48-4FEE-9460-ADC6223B73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987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2044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2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29" Type="http://schemas.openxmlformats.org/officeDocument/2006/relationships/oleObject" Target="../embeddings/oleObject56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5.wmf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79.wmf"/><Relationship Id="rId26" Type="http://schemas.openxmlformats.org/officeDocument/2006/relationships/image" Target="../media/image83.wmf"/><Relationship Id="rId3" Type="http://schemas.openxmlformats.org/officeDocument/2006/relationships/oleObject" Target="../embeddings/oleObject72.bin"/><Relationship Id="rId21" Type="http://schemas.openxmlformats.org/officeDocument/2006/relationships/oleObject" Target="../embeddings/oleObject81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82.wmf"/><Relationship Id="rId32" Type="http://schemas.openxmlformats.org/officeDocument/2006/relationships/image" Target="../media/image86.wmf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84.wmf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0.bin"/><Relationship Id="rId31" Type="http://schemas.openxmlformats.org/officeDocument/2006/relationships/oleObject" Target="../embeddings/oleObject86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Relationship Id="rId27" Type="http://schemas.openxmlformats.org/officeDocument/2006/relationships/oleObject" Target="../embeddings/oleObject84.bin"/><Relationship Id="rId30" Type="http://schemas.openxmlformats.org/officeDocument/2006/relationships/image" Target="../media/image85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4.wmf"/><Relationship Id="rId26" Type="http://schemas.openxmlformats.org/officeDocument/2006/relationships/image" Target="../media/image98.wmf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6.bin"/><Relationship Id="rId34" Type="http://schemas.openxmlformats.org/officeDocument/2006/relationships/image" Target="../media/image102.wmf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94.bin"/><Relationship Id="rId25" Type="http://schemas.openxmlformats.org/officeDocument/2006/relationships/oleObject" Target="../embeddings/oleObject98.bin"/><Relationship Id="rId33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29" Type="http://schemas.openxmlformats.org/officeDocument/2006/relationships/oleObject" Target="../embeddings/oleObject100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91.bin"/><Relationship Id="rId24" Type="http://schemas.openxmlformats.org/officeDocument/2006/relationships/image" Target="../media/image97.wmf"/><Relationship Id="rId32" Type="http://schemas.openxmlformats.org/officeDocument/2006/relationships/image" Target="../media/image101.wmf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97.bin"/><Relationship Id="rId28" Type="http://schemas.openxmlformats.org/officeDocument/2006/relationships/image" Target="../media/image99.wmf"/><Relationship Id="rId36" Type="http://schemas.openxmlformats.org/officeDocument/2006/relationships/image" Target="../media/image103.wmf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95.bin"/><Relationship Id="rId31" Type="http://schemas.openxmlformats.org/officeDocument/2006/relationships/oleObject" Target="../embeddings/oleObject101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Relationship Id="rId27" Type="http://schemas.openxmlformats.org/officeDocument/2006/relationships/oleObject" Target="../embeddings/oleObject99.bin"/><Relationship Id="rId30" Type="http://schemas.openxmlformats.org/officeDocument/2006/relationships/image" Target="../media/image100.wmf"/><Relationship Id="rId35" Type="http://schemas.openxmlformats.org/officeDocument/2006/relationships/oleObject" Target="../embeddings/oleObject103.bin"/><Relationship Id="rId8" Type="http://schemas.openxmlformats.org/officeDocument/2006/relationships/image" Target="../media/image89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11.wmf"/><Relationship Id="rId26" Type="http://schemas.openxmlformats.org/officeDocument/2006/relationships/image" Target="../media/image115.wmf"/><Relationship Id="rId3" Type="http://schemas.openxmlformats.org/officeDocument/2006/relationships/oleObject" Target="../embeddings/oleObject104.bin"/><Relationship Id="rId21" Type="http://schemas.openxmlformats.org/officeDocument/2006/relationships/oleObject" Target="../embeddings/oleObject113.bin"/><Relationship Id="rId34" Type="http://schemas.openxmlformats.org/officeDocument/2006/relationships/image" Target="../media/image119.wmf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5.bin"/><Relationship Id="rId33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29" Type="http://schemas.openxmlformats.org/officeDocument/2006/relationships/oleObject" Target="../embeddings/oleObject117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114.wmf"/><Relationship Id="rId32" Type="http://schemas.openxmlformats.org/officeDocument/2006/relationships/image" Target="../media/image118.wmf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4.bin"/><Relationship Id="rId28" Type="http://schemas.openxmlformats.org/officeDocument/2006/relationships/image" Target="../media/image116.wmf"/><Relationship Id="rId36" Type="http://schemas.openxmlformats.org/officeDocument/2006/relationships/image" Target="../media/image120.wmf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12.bin"/><Relationship Id="rId31" Type="http://schemas.openxmlformats.org/officeDocument/2006/relationships/oleObject" Target="../embeddings/oleObject118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16.bin"/><Relationship Id="rId30" Type="http://schemas.openxmlformats.org/officeDocument/2006/relationships/image" Target="../media/image117.wmf"/><Relationship Id="rId35" Type="http://schemas.openxmlformats.org/officeDocument/2006/relationships/oleObject" Target="../embeddings/oleObject120.bin"/><Relationship Id="rId8" Type="http://schemas.openxmlformats.org/officeDocument/2006/relationships/image" Target="../media/image10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2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7.bin"/><Relationship Id="rId3" Type="http://schemas.openxmlformats.org/officeDocument/2006/relationships/oleObject" Target="../embeddings/oleObject19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Quadratic Equations by Factoring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22716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2654280" imgH="380880" progId="Equation.DSMT4">
                  <p:embed/>
                </p:oleObj>
              </mc:Choice>
              <mc:Fallback>
                <p:oleObj name="Equation" r:id="rId3" imgW="2654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2716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187770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770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4392" y="1801504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" imgW="2197080" imgH="380880" progId="Equation.DSMT4">
                  <p:embed/>
                </p:oleObj>
              </mc:Choice>
              <mc:Fallback>
                <p:oleObj name="Equation" r:id="rId7" imgW="2197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392" y="1801504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95600" y="2375848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9" imgW="1600200" imgH="533160" progId="Equation.DSMT4">
                  <p:embed/>
                </p:oleObj>
              </mc:Choice>
              <mc:Fallback>
                <p:oleObj name="Equation" r:id="rId9" imgW="16002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375848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33400" y="3083256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1" imgW="1231560" imgH="291960" progId="Equation.DSMT4">
                  <p:embed/>
                </p:oleObj>
              </mc:Choice>
              <mc:Fallback>
                <p:oleObj name="Equation" r:id="rId11" imgW="1231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83256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025856" y="3608696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3" imgW="736560" imgH="279360" progId="Equation.DSMT4">
                  <p:embed/>
                </p:oleObj>
              </mc:Choice>
              <mc:Fallback>
                <p:oleObj name="Equation" r:id="rId13" imgW="7365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56" y="3608696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057400" y="3124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124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743200" y="3075296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7" imgW="1231560" imgH="291960" progId="Equation.DSMT4">
                  <p:embed/>
                </p:oleObj>
              </mc:Choice>
              <mc:Fallback>
                <p:oleObj name="Equation" r:id="rId17" imgW="1231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75296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235656" y="3603008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19" imgW="736560" imgH="279360" progId="Equation.DSMT4">
                  <p:embed/>
                </p:oleObj>
              </mc:Choice>
              <mc:Fallback>
                <p:oleObj name="Equation" r:id="rId19" imgW="7365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656" y="3603008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648200" y="2549856"/>
          <a:ext cx="344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21" imgW="3441600" imgH="279360" progId="Equation.DSMT4">
                  <p:embed/>
                </p:oleObj>
              </mc:Choice>
              <mc:Fallback>
                <p:oleObj name="Equation" r:id="rId21" imgW="34416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49856"/>
                        <a:ext cx="344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48200" y="3137848"/>
          <a:ext cx="2743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23" imgW="2743200" imgH="266400" progId="Equation.DSMT4">
                  <p:embed/>
                </p:oleObj>
              </mc:Choice>
              <mc:Fallback>
                <p:oleObj name="Equation" r:id="rId23" imgW="2743200" imgH="266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137848"/>
                        <a:ext cx="2743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661848" y="3657600"/>
          <a:ext cx="382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25" imgW="3822480" imgH="279360" progId="Equation.DSMT4">
                  <p:embed/>
                </p:oleObj>
              </mc:Choice>
              <mc:Fallback>
                <p:oleObj name="Equation" r:id="rId25" imgW="38224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848" y="3657600"/>
                        <a:ext cx="382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533400" y="4114800"/>
          <a:ext cx="801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27" imgW="8013600" imgH="901440" progId="Equation.DSMT4">
                  <p:embed/>
                </p:oleObj>
              </mc:Choice>
              <mc:Fallback>
                <p:oleObj name="Equation" r:id="rId27" imgW="801360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4800"/>
                        <a:ext cx="801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47048" y="1178256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178256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47048" y="1828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828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99648" y="1752600"/>
          <a:ext cx="191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7" imgW="1917360" imgH="368280" progId="Equation.DSMT4">
                  <p:embed/>
                </p:oleObj>
              </mc:Choice>
              <mc:Fallback>
                <p:oleObj name="Equation" r:id="rId7" imgW="19173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648" y="1752600"/>
                        <a:ext cx="191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641144" y="2307608"/>
          <a:ext cx="240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9" imgW="2400120" imgH="380880" progId="Equation.DSMT4">
                  <p:embed/>
                </p:oleObj>
              </mc:Choice>
              <mc:Fallback>
                <p:oleObj name="Equation" r:id="rId9" imgW="2400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144" y="2307608"/>
                        <a:ext cx="240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738952" y="2881952"/>
          <a:ext cx="2298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11" imgW="2298600" imgH="571320" progId="Equation.DSMT4">
                  <p:embed/>
                </p:oleObj>
              </mc:Choice>
              <mc:Fallback>
                <p:oleObj name="Equation" r:id="rId11" imgW="22986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2881952"/>
                        <a:ext cx="2298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447800" y="3567752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3" imgW="2577960" imgH="469800" progId="Equation.DSMT4">
                  <p:embed/>
                </p:oleObj>
              </mc:Choice>
              <mc:Fallback>
                <p:oleObj name="Equation" r:id="rId13" imgW="2577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67752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887104" y="4544704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15" imgW="1206360" imgH="291960" progId="Equation.DSMT4">
                  <p:embed/>
                </p:oleObj>
              </mc:Choice>
              <mc:Fallback>
                <p:oleObj name="Equation" r:id="rId15" imgW="12063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104" y="4544704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344304" y="5078104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7" imgW="711000" imgH="291960" progId="Equation.DSMT4">
                  <p:embed/>
                </p:oleObj>
              </mc:Choice>
              <mc:Fallback>
                <p:oleObj name="Equation" r:id="rId17" imgW="7110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304" y="5078104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375848" y="4572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4572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020704" y="4531056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21" imgW="1206360" imgH="291960" progId="Equation.DSMT4">
                  <p:embed/>
                </p:oleObj>
              </mc:Choice>
              <mc:Fallback>
                <p:oleObj name="Equation" r:id="rId21" imgW="1206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4531056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526808" y="5064456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23" imgW="914400" imgH="279360" progId="Equation.DSMT4">
                  <p:embed/>
                </p:oleObj>
              </mc:Choice>
              <mc:Fallback>
                <p:oleObj name="Equation" r:id="rId23" imgW="9144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808" y="5064456"/>
                        <a:ext cx="914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560696" y="5581936"/>
          <a:ext cx="397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25" imgW="3974760" imgH="393480" progId="Equation.DSMT4">
                  <p:embed/>
                </p:oleObj>
              </mc:Choice>
              <mc:Fallback>
                <p:oleObj name="Equation" r:id="rId25" imgW="397476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5581936"/>
                        <a:ext cx="397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648200" y="2452048"/>
          <a:ext cx="2070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27" imgW="2070000" imgH="241200" progId="Equation.DSMT4">
                  <p:embed/>
                </p:oleObj>
              </mc:Choice>
              <mc:Fallback>
                <p:oleObj name="Equation" r:id="rId27" imgW="207000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452048"/>
                        <a:ext cx="2070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4648200" y="3061648"/>
          <a:ext cx="331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29" imgW="3314520" imgH="241200" progId="Equation.DSMT4">
                  <p:embed/>
                </p:oleObj>
              </mc:Choice>
              <mc:Fallback>
                <p:oleObj name="Equation" r:id="rId29" imgW="3314520" imgH="241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061648"/>
                        <a:ext cx="331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4648200" y="3684588"/>
          <a:ext cx="3810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31" imgW="3809880" imgH="596880" progId="Equation.DSMT4">
                  <p:embed/>
                </p:oleObj>
              </mc:Choice>
              <mc:Fallback>
                <p:oleObj name="Equation" r:id="rId31" imgW="3809880" imgH="596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84588"/>
                        <a:ext cx="3810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876800" y="3301692"/>
            <a:ext cx="4038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each term by </a:t>
            </a:r>
            <a:r>
              <a:rPr lang="en-US" sz="2000" dirty="0">
                <a:solidFill>
                  <a:srgbClr val="FF00FF"/>
                </a:solidFill>
              </a:rPr>
              <a:t>15</a:t>
            </a:r>
            <a:r>
              <a:rPr lang="en-US" sz="2000" dirty="0">
                <a:solidFill>
                  <a:srgbClr val="008080"/>
                </a:solidFill>
              </a:rPr>
              <a:t>, the LCM of the denominators, to get integer coefficients.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205552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2400120" imgH="876240" progId="Equation.DSMT4">
                  <p:embed/>
                </p:oleObj>
              </mc:Choice>
              <mc:Fallback>
                <p:oleObj name="Equation" r:id="rId3" imgW="240012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05552"/>
                        <a:ext cx="2400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57200" y="247934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7934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389496" y="2196152"/>
          <a:ext cx="1930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1930320" imgH="876240" progId="Equation.DSMT4">
                  <p:embed/>
                </p:oleObj>
              </mc:Choice>
              <mc:Fallback>
                <p:oleObj name="Equation" r:id="rId7" imgW="19303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2196152"/>
                        <a:ext cx="1930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412544" y="3173104"/>
          <a:ext cx="3378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3377880" imgH="876240" progId="Equation.DSMT4">
                  <p:embed/>
                </p:oleObj>
              </mc:Choice>
              <mc:Fallback>
                <p:oleObj name="Equation" r:id="rId9" imgW="33778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544" y="3173104"/>
                        <a:ext cx="3378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326944" y="4163704"/>
          <a:ext cx="189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1" imgW="1892160" imgH="380880" progId="Equation.DSMT4">
                  <p:embed/>
                </p:oleObj>
              </mc:Choice>
              <mc:Fallback>
                <p:oleObj name="Equation" r:id="rId11" imgW="1892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4163704"/>
                        <a:ext cx="189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856096" y="473236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3" imgW="2171520" imgH="380880" progId="Equation.DSMT4">
                  <p:embed/>
                </p:oleObj>
              </mc:Choice>
              <mc:Fallback>
                <p:oleObj name="Equation" r:id="rId13" imgW="2171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096" y="473236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510352" y="5312392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5" imgW="2514600" imgH="469800" progId="Equation.DSMT4">
                  <p:embed/>
                </p:oleObj>
              </mc:Choice>
              <mc:Fallback>
                <p:oleObj name="Equation" r:id="rId15" imgW="25146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5312392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876800" y="5257800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Factor by the trial-and-error method or the </a:t>
            </a:r>
            <a:r>
              <a:rPr lang="en-US" sz="2000" i="1" dirty="0" smtClean="0">
                <a:solidFill>
                  <a:srgbClr val="008080"/>
                </a:solidFill>
              </a:rPr>
              <a:t>ac</a:t>
            </a:r>
            <a:r>
              <a:rPr lang="en-US" sz="2000" dirty="0" smtClean="0">
                <a:solidFill>
                  <a:srgbClr val="008080"/>
                </a:solidFill>
              </a:rPr>
              <a:t>-method.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4781490"/>
            <a:ext cx="22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One side must be 0.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6800" y="419100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264392" y="1412544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1371600" imgH="291960" progId="Equation.DSMT4">
                  <p:embed/>
                </p:oleObj>
              </mc:Choice>
              <mc:Fallback>
                <p:oleObj name="Equation" r:id="rId3" imgW="1371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392" y="1412544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743200" y="195390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888840" imgH="291960" progId="Equation.DSMT4">
                  <p:embed/>
                </p:oleObj>
              </mc:Choice>
              <mc:Fallback>
                <p:oleObj name="Equation" r:id="rId5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5390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895600" y="244636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7" imgW="774360" imgH="838080" progId="Equation.DSMT4">
                  <p:embed/>
                </p:oleObj>
              </mc:Choice>
              <mc:Fallback>
                <p:oleObj name="Equation" r:id="rId7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4636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989696" y="148305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148305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620904" y="1420504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904" y="1420504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091752" y="196755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3" imgW="711000" imgH="279360" progId="Equation.DSMT4">
                  <p:embed/>
                </p:oleObj>
              </mc:Choice>
              <mc:Fallback>
                <p:oleObj name="Equation" r:id="rId13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752" y="196755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09600" y="3352800"/>
          <a:ext cx="386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5" imgW="3860640" imgH="838080" progId="Equation.DSMT4">
                  <p:embed/>
                </p:oleObj>
              </mc:Choice>
              <mc:Fallback>
                <p:oleObj name="Equation" r:id="rId15" imgW="3860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352800"/>
                        <a:ext cx="386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70848" y="12954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3" imgW="2209680" imgH="533160" progId="Equation.DSMT4">
                  <p:embed/>
                </p:oleObj>
              </mc:Choice>
              <mc:Fallback>
                <p:oleObj name="Equation" r:id="rId3" imgW="2209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12954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457200" y="209834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9834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528248" y="1953904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7" imgW="1752480" imgH="533160" progId="Equation.DSMT4">
                  <p:embed/>
                </p:oleObj>
              </mc:Choice>
              <mc:Fallback>
                <p:oleObj name="Equation" r:id="rId7" imgW="17524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248" y="1953904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752600" y="2598760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9" imgW="2527200" imgH="380880" progId="Equation.DSMT4">
                  <p:embed/>
                </p:oleObj>
              </mc:Choice>
              <mc:Fallback>
                <p:oleObj name="Equation" r:id="rId9" imgW="2527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98760"/>
                        <a:ext cx="252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752600" y="3186752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11" imgW="2349360" imgH="380880" progId="Equation.DSMT4">
                  <p:embed/>
                </p:oleObj>
              </mc:Choice>
              <mc:Fallback>
                <p:oleObj name="Equation" r:id="rId11" imgW="2349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86752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572904" y="3747448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13" imgW="2514600" imgH="469800" progId="Equation.DSMT4">
                  <p:embed/>
                </p:oleObj>
              </mc:Choice>
              <mc:Fallback>
                <p:oleObj name="Equation" r:id="rId13" imgW="25146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904" y="3747448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783608" y="4370696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15" imgW="1371600" imgH="291960" progId="Equation.DSMT4">
                  <p:embed/>
                </p:oleObj>
              </mc:Choice>
              <mc:Fallback>
                <p:oleObj name="Equation" r:id="rId15" imgW="1371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608" y="4370696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447800" y="4925704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17" imgW="1104840" imgH="279360" progId="Equation.DSMT4">
                  <p:embed/>
                </p:oleObj>
              </mc:Choice>
              <mc:Fallback>
                <p:oleObj name="Equation" r:id="rId17" imgW="1104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25704"/>
                        <a:ext cx="1104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819400" y="4419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19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464256" y="43706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21" imgW="1193760" imgH="291960" progId="Equation.DSMT4">
                  <p:embed/>
                </p:oleObj>
              </mc:Choice>
              <mc:Fallback>
                <p:oleObj name="Equation" r:id="rId21" imgW="11937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256" y="43706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3935104" y="489840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23" imgW="711000" imgH="279360" progId="Equation.DSMT4">
                  <p:embed/>
                </p:oleObj>
              </mc:Choice>
              <mc:Fallback>
                <p:oleObj name="Equation" r:id="rId23" imgW="711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489840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465160" y="5410200"/>
          <a:ext cx="415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25" imgW="4152600" imgH="393480" progId="Equation.DSMT4">
                  <p:embed/>
                </p:oleObj>
              </mc:Choice>
              <mc:Fallback>
                <p:oleObj name="Equation" r:id="rId25" imgW="415260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60" y="5410200"/>
                        <a:ext cx="415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482152" y="2598760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27" imgW="1625400" imgH="444240" progId="Equation.DSMT4">
                  <p:embed/>
                </p:oleObj>
              </mc:Choice>
              <mc:Fallback>
                <p:oleObj name="Equation" r:id="rId27" imgW="16254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2598760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4495800" y="3295936"/>
          <a:ext cx="441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29" imgW="4419360" imgH="304560" progId="Equation.DSMT4">
                  <p:embed/>
                </p:oleObj>
              </mc:Choice>
              <mc:Fallback>
                <p:oleObj name="Equation" r:id="rId29" imgW="44193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95936"/>
                        <a:ext cx="4419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4495800" y="3886200"/>
          <a:ext cx="736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31" imgW="736560" imgH="228600" progId="Equation.DSMT4">
                  <p:embed/>
                </p:oleObj>
              </mc:Choice>
              <mc:Fallback>
                <p:oleObj name="Equation" r:id="rId31" imgW="73656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886200"/>
                        <a:ext cx="736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70848" y="1121392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3" imgW="3111480" imgH="469800" progId="Equation.DSMT4">
                  <p:embed/>
                </p:oleObj>
              </mc:Choice>
              <mc:Fallback>
                <p:oleObj name="Equation" r:id="rId3" imgW="3111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1121392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70848" y="17389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17389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55208" y="166844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7" imgW="2717640" imgH="469800" progId="Equation.DSMT4">
                  <p:embed/>
                </p:oleObj>
              </mc:Choice>
              <mc:Fallback>
                <p:oleObj name="Equation" r:id="rId7" imgW="27176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166844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272352" y="221776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9" imgW="2514600" imgH="380880" progId="Equation.DSMT4">
                  <p:embed/>
                </p:oleObj>
              </mc:Choice>
              <mc:Fallback>
                <p:oleObj name="Equation" r:id="rId9" imgW="2514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221776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955344" y="2764808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1" imgW="3009600" imgH="380880" progId="Equation.DSMT4">
                  <p:embed/>
                </p:oleObj>
              </mc:Choice>
              <mc:Fallback>
                <p:oleObj name="Equation" r:id="rId11" imgW="3009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4" y="2764808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801504" y="3298208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3" imgW="2184120" imgH="380880" progId="Equation.DSMT4">
                  <p:embed/>
                </p:oleObj>
              </mc:Choice>
              <mc:Fallback>
                <p:oleObj name="Equation" r:id="rId13" imgW="21841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504" y="3298208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1434152" y="3810000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5" imgW="2539800" imgH="469800" progId="Equation.DSMT4">
                  <p:embed/>
                </p:oleObj>
              </mc:Choice>
              <mc:Fallback>
                <p:oleObj name="Equation" r:id="rId15" imgW="25398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152" y="3810000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70848" y="44196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7" imgW="1371600" imgH="291960" progId="Equation.DSMT4">
                  <p:embed/>
                </p:oleObj>
              </mc:Choice>
              <mc:Fallback>
                <p:oleObj name="Equation" r:id="rId17" imgW="1371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44196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115704" y="4697104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19" imgW="1015920" imgH="838080" progId="Equation.DSMT4">
                  <p:embed/>
                </p:oleObj>
              </mc:Choice>
              <mc:Fallback>
                <p:oleObj name="Equation" r:id="rId19" imgW="10159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4697104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438400" y="4495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95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3083256" y="4433248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23" imgW="1206360" imgH="291960" progId="Equation.DSMT4">
                  <p:embed/>
                </p:oleObj>
              </mc:Choice>
              <mc:Fallback>
                <p:oleObj name="Equation" r:id="rId23" imgW="120636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256" y="4433248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3581400" y="49257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25" imgW="711000" imgH="279360" progId="Equation.DSMT4">
                  <p:embed/>
                </p:oleObj>
              </mc:Choice>
              <mc:Fallback>
                <p:oleObj name="Equation" r:id="rId25" imgW="7110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257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470848" y="5202832"/>
          <a:ext cx="406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27" imgW="4063680" imgH="838080" progId="Equation.DSMT4">
                  <p:embed/>
                </p:oleObj>
              </mc:Choice>
              <mc:Fallback>
                <p:oleObj name="Equation" r:id="rId27" imgW="40636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5202832"/>
                        <a:ext cx="406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904096" y="2340592"/>
          <a:ext cx="307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29" imgW="3073320" imgH="279360" progId="Equation.DSMT4">
                  <p:embed/>
                </p:oleObj>
              </mc:Choice>
              <mc:Fallback>
                <p:oleObj name="Equation" r:id="rId29" imgW="307332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2340592"/>
                        <a:ext cx="307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4912056" y="2895600"/>
          <a:ext cx="400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31" imgW="4000320" imgH="279360" progId="Equation.DSMT4">
                  <p:embed/>
                </p:oleObj>
              </mc:Choice>
              <mc:Fallback>
                <p:oleObj name="Equation" r:id="rId31" imgW="400032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056" y="2895600"/>
                        <a:ext cx="400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912056" y="344264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33" imgW="927000" imgH="279360" progId="Equation.DSMT4">
                  <p:embed/>
                </p:oleObj>
              </mc:Choice>
              <mc:Fallback>
                <p:oleObj name="Equation" r:id="rId33" imgW="9270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056" y="344264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4917744" y="3976048"/>
          <a:ext cx="736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35" imgW="736560" imgH="228600" progId="Equation.DSMT4">
                  <p:embed/>
                </p:oleObj>
              </mc:Choice>
              <mc:Fallback>
                <p:oleObj name="Equation" r:id="rId35" imgW="73656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744" y="3976048"/>
                        <a:ext cx="736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Solving Higher Degree Equations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308100"/>
          <a:ext cx="702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3" imgW="7022880" imgH="444240" progId="Equation.DSMT4">
                  <p:embed/>
                </p:oleObj>
              </mc:Choice>
              <mc:Fallback>
                <p:oleObj name="Equation" r:id="rId3" imgW="7022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08100"/>
                        <a:ext cx="702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70848" y="19675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48" y="19675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30104" y="1891352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7" imgW="2527200" imgH="380880" progId="Equation.DSMT4">
                  <p:embed/>
                </p:oleObj>
              </mc:Choice>
              <mc:Fallback>
                <p:oleObj name="Equation" r:id="rId7" imgW="2527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1891352"/>
                        <a:ext cx="252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918648" y="2460008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9" imgW="2616120" imgH="571320" progId="Equation.DSMT4">
                  <p:embed/>
                </p:oleObj>
              </mc:Choice>
              <mc:Fallback>
                <p:oleObj name="Equation" r:id="rId9" imgW="26161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2460008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814204" y="3151496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11" imgW="2730240" imgH="469800" progId="Equation.DSMT4">
                  <p:embed/>
                </p:oleObj>
              </mc:Choice>
              <mc:Fallback>
                <p:oleObj name="Equation" r:id="rId11" imgW="2730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204" y="3151496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57200" y="376109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13" imgW="901440" imgH="291960" progId="Equation.DSMT4">
                  <p:embed/>
                </p:oleObj>
              </mc:Choice>
              <mc:Fallback>
                <p:oleObj name="Equation" r:id="rId13" imgW="901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6109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631208" y="429449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15" imgW="736560" imgH="291960" progId="Equation.DSMT4">
                  <p:embed/>
                </p:oleObj>
              </mc:Choice>
              <mc:Fallback>
                <p:oleObj name="Equation" r:id="rId15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8" y="429449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447800" y="3810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1823112" y="3761096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Equation" r:id="rId19" imgW="1206360" imgH="291960" progId="Equation.DSMT4">
                  <p:embed/>
                </p:oleObj>
              </mc:Choice>
              <mc:Fallback>
                <p:oleObj name="Equation" r:id="rId19" imgW="1206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112" y="3761096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334904" y="429449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Equation" r:id="rId21" imgW="711000" imgH="291960" progId="Equation.DSMT4">
                  <p:embed/>
                </p:oleObj>
              </mc:Choice>
              <mc:Fallback>
                <p:oleObj name="Equation" r:id="rId21" imgW="7110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429449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124200" y="3810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10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554104" y="3761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tion" r:id="rId25" imgW="1193760" imgH="291960" progId="Equation.DSMT4">
                  <p:embed/>
                </p:oleObj>
              </mc:Choice>
              <mc:Fallback>
                <p:oleObj name="Equation" r:id="rId25" imgW="11937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3761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4024952" y="428880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27" imgW="927000" imgH="279360" progId="Equation.DSMT4">
                  <p:embed/>
                </p:oleObj>
              </mc:Choice>
              <mc:Fallback>
                <p:oleObj name="Equation" r:id="rId27" imgW="9270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952" y="428880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457200" y="4931392"/>
          <a:ext cx="4483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29" imgW="4483080" imgH="342720" progId="Equation.DSMT4">
                  <p:embed/>
                </p:oleObj>
              </mc:Choice>
              <mc:Fallback>
                <p:oleObj name="Equation" r:id="rId29" imgW="448308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931392"/>
                        <a:ext cx="4483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4904096" y="2626056"/>
          <a:ext cx="398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31" imgW="3987720" imgH="266400" progId="Equation.DSMT4">
                  <p:embed/>
                </p:oleObj>
              </mc:Choice>
              <mc:Fallback>
                <p:oleObj name="Equation" r:id="rId31" imgW="3987720" imgH="266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2626056"/>
                        <a:ext cx="398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4906368" y="3276600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33" imgW="2108160" imgH="241200" progId="Equation.DSMT4">
                  <p:embed/>
                </p:oleObj>
              </mc:Choice>
              <mc:Fallback>
                <p:oleObj name="Equation" r:id="rId33" imgW="2108160" imgH="241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368" y="3276600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904096" y="38100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35" imgW="3771720" imgH="279360" progId="Equation.DSMT4">
                  <p:embed/>
                </p:oleObj>
              </mc:Choice>
              <mc:Fallback>
                <p:oleObj name="Equation" r:id="rId35" imgW="377172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38100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buFont typeface="Courier New" pitchFamily="49" charset="0"/>
              <a:buNone/>
            </a:pPr>
            <a:r>
              <a:rPr lang="pt-BR" b="1" dirty="0" smtClean="0">
                <a:solidFill>
                  <a:srgbClr val="000000"/>
                </a:solidFill>
              </a:rPr>
              <a:t>To Solve a Quadratic Equation by Factoring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Add or subtract terms as necessary so that 0 is on one side of the equation and the equation is in the standard form </a:t>
            </a:r>
            <a:r>
              <a:rPr lang="en-US" b="1" i="1" dirty="0" smtClean="0">
                <a:solidFill>
                  <a:srgbClr val="0000FF"/>
                </a:solidFill>
              </a:rPr>
              <a:t>ax</a:t>
            </a:r>
            <a:r>
              <a:rPr lang="en-US" b="1" baseline="30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bx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b="1" dirty="0" smtClean="0">
                <a:solidFill>
                  <a:srgbClr val="0000FF"/>
                </a:solidFill>
              </a:rPr>
              <a:t> = 0 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b="1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are real constants and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  <a:sym typeface="Symbol"/>
              </a:rPr>
              <a:t></a:t>
            </a:r>
            <a:r>
              <a:rPr lang="en-US" b="1" dirty="0" smtClean="0">
                <a:solidFill>
                  <a:srgbClr val="000000"/>
                </a:solidFill>
              </a:rPr>
              <a:t> 0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buFont typeface="Courier New" pitchFamily="49" charset="0"/>
              <a:buNone/>
            </a:pPr>
            <a:r>
              <a:rPr lang="pt-BR" b="1" dirty="0" smtClean="0">
                <a:solidFill>
                  <a:srgbClr val="000000"/>
                </a:solidFill>
              </a:rPr>
              <a:t>To Solve a Quadratic Equation by Factoring (cont.)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Set each nonconstant factor equal to 0 and solve each linear equation for the unknown.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Check each solution, one at a time, in the original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COMMON ERROR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common error </a:t>
            </a:r>
            <a:r>
              <a:rPr lang="en-US" dirty="0" smtClean="0">
                <a:solidFill>
                  <a:srgbClr val="000000"/>
                </a:solidFill>
              </a:rPr>
              <a:t>is to divide both sides of an equation by the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 This error can be illustrated by using the equation in Example 2. 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1828800" y="3728112"/>
            <a:ext cx="5105400" cy="1905000"/>
          </a:xfrm>
          <a:prstGeom prst="line">
            <a:avLst/>
          </a:prstGeom>
          <a:ln w="2540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1828800" y="3728112"/>
            <a:ext cx="5105400" cy="1905000"/>
          </a:xfrm>
          <a:prstGeom prst="line">
            <a:avLst/>
          </a:prstGeom>
          <a:ln w="2540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209800" y="3651912"/>
          <a:ext cx="13335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1333440" imgH="2222280" progId="Equation.DSMT4">
                  <p:embed/>
                </p:oleObj>
              </mc:Choice>
              <mc:Fallback>
                <p:oleObj name="Equation" r:id="rId3" imgW="1333440" imgH="222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1912"/>
                        <a:ext cx="133350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4038600" y="3728112"/>
            <a:ext cx="2819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INCORRECT 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Do not </a:t>
            </a:r>
            <a:r>
              <a:rPr lang="en-US" sz="2800" dirty="0">
                <a:solidFill>
                  <a:srgbClr val="000000"/>
                </a:solidFill>
              </a:rPr>
              <a:t>divide by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because you lose the solution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quadratic equations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Factoring is the method to use. By factoring, you will find all solutions as shown in the previous examples.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Practice Problems </a:t>
            </a:r>
            <a:endParaRPr lang="en-US" dirty="0" smtClean="0"/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Solve each equation by factoring. 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568325" y="1905000"/>
          <a:ext cx="71120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7111800" imgH="1130040" progId="Equation.DSMT4">
                  <p:embed/>
                </p:oleObj>
              </mc:Choice>
              <mc:Fallback>
                <p:oleObj name="Equation" r:id="rId3" imgW="7111800" imgH="1130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905000"/>
                        <a:ext cx="71120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Practice Problem Answers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09600" y="1219200"/>
          <a:ext cx="65532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6553080" imgH="1333440" progId="Equation.DSMT4">
                  <p:embed/>
                </p:oleObj>
              </mc:Choice>
              <mc:Fallback>
                <p:oleObj name="Equation" r:id="rId3" imgW="6553080" imgH="1333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19200"/>
                        <a:ext cx="65532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Quadratic Equations</a:t>
            </a:r>
          </a:p>
          <a:p>
            <a:pPr>
              <a:buFont typeface="Courier New" pitchFamily="49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Quadratic equations </a:t>
            </a:r>
            <a:r>
              <a:rPr lang="en-US" dirty="0" smtClean="0">
                <a:solidFill>
                  <a:srgbClr val="000000"/>
                </a:solidFill>
              </a:rPr>
              <a:t>are equations of the form </a:t>
            </a:r>
          </a:p>
          <a:p>
            <a:r>
              <a:rPr lang="en-US" b="1" i="1" dirty="0" smtClean="0">
                <a:solidFill>
                  <a:srgbClr val="0000FF"/>
                </a:solidFill>
              </a:rPr>
              <a:t>ax</a:t>
            </a:r>
            <a:r>
              <a:rPr lang="en-US" b="1" baseline="30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bx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0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are constants and </a:t>
            </a:r>
          </a:p>
          <a:p>
            <a:pPr>
              <a:buFont typeface="Courier New" pitchFamily="49" charset="0"/>
              <a:buNone/>
            </a:pPr>
            <a:r>
              <a:rPr lang="en-US" i="1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rgbClr val="000000"/>
                </a:solidFill>
              </a:rPr>
              <a:t>≠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Equations by Factoring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321675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Zero-Factor Property 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product is 0, then at least one of the factors must be 0. That is, 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real numbers, then </a:t>
            </a:r>
          </a:p>
          <a:p>
            <a:pPr algn="ctr">
              <a:spcBef>
                <a:spcPts val="1200"/>
              </a:spcBef>
              <a:defRPr/>
            </a:pPr>
            <a:r>
              <a:rPr lang="en-US" sz="2800" b="1" dirty="0">
                <a:solidFill>
                  <a:srgbClr val="0000FF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dirty="0">
                <a:solidFill>
                  <a:srgbClr val="0000FF"/>
                </a:solidFill>
              </a:rPr>
              <a:t> ⋅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0, then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0 or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0 </a:t>
            </a:r>
            <a:endParaRPr lang="en-US" sz="2800" b="1" dirty="0">
              <a:solidFill>
                <a:srgbClr val="0000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Solving Factored Quadratic Equations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Solve the following quadratic equation.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− 5)(2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− 7) = 0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Since the quadratic is already factored and the other side of the equation is 0, we use the zero-factor property and set each factor equal to 0. This process yields two linear equations, which can, in turn, be solved.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Solving Factored Quadratic Equations (cont.)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>
          <a:xfrm>
            <a:off x="457200" y="3499753"/>
            <a:ext cx="8229600" cy="2567369"/>
          </a:xfr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dirty="0" smtClean="0"/>
              <a:t>Thus the two solutions to the original equation are       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dirty="0" smtClean="0"/>
              <a:t>The solutions can be </a:t>
            </a:r>
            <a:r>
              <a:rPr lang="en-US" b="1" dirty="0" smtClean="0"/>
              <a:t>checked</a:t>
            </a:r>
            <a:r>
              <a:rPr lang="en-US" dirty="0" smtClean="0"/>
              <a:t> by substituting them one at a time for </a:t>
            </a:r>
            <a:r>
              <a:rPr lang="en-US" i="1" dirty="0" smtClean="0"/>
              <a:t>x</a:t>
            </a:r>
            <a:r>
              <a:rPr lang="en-US" dirty="0" smtClean="0"/>
              <a:t> in the equation. That is, there will be two “checks.”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794000" y="1371600"/>
          <a:ext cx="355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3555720" imgH="431640" progId="Equation.DSMT4">
                  <p:embed/>
                </p:oleObj>
              </mc:Choice>
              <mc:Fallback>
                <p:oleObj name="Equation" r:id="rId3" imgW="355572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371600"/>
                        <a:ext cx="3556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55625" y="3935104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2273040" imgH="838080" progId="Equation.DSMT4">
                  <p:embed/>
                </p:oleObj>
              </mc:Choice>
              <mc:Fallback>
                <p:oleObj name="Equation" r:id="rId5" imgW="22730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3935104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263900" y="20701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0701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292600" y="2095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2095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556250" y="2070100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1" imgW="3238200" imgH="291960" progId="Equation.DSMT4">
                  <p:embed/>
                </p:oleObj>
              </mc:Choice>
              <mc:Fallback>
                <p:oleObj name="Equation" r:id="rId11" imgW="3238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2070100"/>
                        <a:ext cx="323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715000" y="2590800"/>
          <a:ext cx="332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3" imgW="3327120" imgH="838080" progId="Equation.DSMT4">
                  <p:embed/>
                </p:oleObj>
              </mc:Choice>
              <mc:Fallback>
                <p:oleObj name="Equation" r:id="rId13" imgW="332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590800"/>
                        <a:ext cx="332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Solving Factored Quadratic Equations (cont.)</a:t>
            </a: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Substituting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FF"/>
                </a:solidFill>
              </a:rPr>
              <a:t>5</a:t>
            </a:r>
            <a:r>
              <a:rPr lang="en-US" dirty="0" smtClean="0"/>
              <a:t> gives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− 5)(2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− 7)</a:t>
            </a:r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</a:pPr>
            <a:r>
              <a:rPr lang="en-US" dirty="0" smtClean="0"/>
              <a:t>Substituting </a:t>
            </a:r>
            <a:r>
              <a:rPr lang="en-US" i="1" dirty="0" smtClean="0"/>
              <a:t>x</a:t>
            </a:r>
            <a:r>
              <a:rPr lang="en-US" dirty="0" smtClean="0"/>
              <a:t> =      gives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3000"/>
              </a:spcBef>
              <a:buFont typeface="Courier New" pitchFamily="49" charset="0"/>
              <a:buNone/>
            </a:pPr>
            <a:r>
              <a:rPr lang="en-US" dirty="0" smtClean="0"/>
              <a:t>Therefore, both                 are solutions to the original equation.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19400" y="2479344"/>
          <a:ext cx="33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79344"/>
                        <a:ext cx="33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913063" y="4431969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193760" imgH="838080" progId="Equation.DSMT4">
                  <p:embed/>
                </p:oleObj>
              </mc:Choice>
              <mc:Fallback>
                <p:oleObj name="Equation" r:id="rId5" imgW="11937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4431969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520700" y="3684896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1879560" imgH="469800" progId="Equation.DSMT4">
                  <p:embed/>
                </p:oleObj>
              </mc:Choice>
              <mc:Fallback>
                <p:oleObj name="Equation" r:id="rId7" imgW="1879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684896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397456" y="3450608"/>
          <a:ext cx="2578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2577960" imgH="927000" progId="Equation.DSMT4">
                  <p:embed/>
                </p:oleObj>
              </mc:Choice>
              <mc:Fallback>
                <p:oleObj name="Equation" r:id="rId9" imgW="25779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3450608"/>
                        <a:ext cx="2578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978400" y="3456296"/>
          <a:ext cx="1866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1" imgW="1866600" imgH="927000" progId="Equation.DSMT4">
                  <p:embed/>
                </p:oleObj>
              </mc:Choice>
              <mc:Fallback>
                <p:oleObj name="Equation" r:id="rId11" imgW="18666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456296"/>
                        <a:ext cx="1866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845300" y="3456296"/>
          <a:ext cx="1435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3" imgW="1434960" imgH="927000" progId="Equation.DSMT4">
                  <p:embed/>
                </p:oleObj>
              </mc:Choice>
              <mc:Fallback>
                <p:oleObj name="Equation" r:id="rId13" imgW="1434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3456296"/>
                        <a:ext cx="1435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8293100" y="374744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5" imgW="469800" imgH="291960" progId="Equation.DSMT4">
                  <p:embed/>
                </p:oleObj>
              </mc:Choice>
              <mc:Fallback>
                <p:oleObj name="Equation" r:id="rId15" imgW="469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100" y="374744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438400" y="1790700"/>
            <a:ext cx="2746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(</a:t>
            </a:r>
            <a:r>
              <a:rPr lang="en-US" sz="2800" dirty="0" smtClean="0">
                <a:solidFill>
                  <a:srgbClr val="FF00FF"/>
                </a:solidFill>
              </a:rPr>
              <a:t>5</a:t>
            </a:r>
            <a:r>
              <a:rPr lang="en-US" sz="2800" dirty="0" smtClean="0">
                <a:solidFill>
                  <a:srgbClr val="000099"/>
                </a:solidFill>
              </a:rPr>
              <a:t> − 5)(2 ⋅ </a:t>
            </a:r>
            <a:r>
              <a:rPr lang="en-US" sz="2800" dirty="0" smtClean="0">
                <a:solidFill>
                  <a:srgbClr val="FF00FF"/>
                </a:solidFill>
              </a:rPr>
              <a:t>5</a:t>
            </a:r>
            <a:r>
              <a:rPr lang="en-US" sz="2800" dirty="0" smtClean="0">
                <a:solidFill>
                  <a:srgbClr val="000099"/>
                </a:solidFill>
              </a:rPr>
              <a:t> − 7)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5029200" y="1790700"/>
            <a:ext cx="1574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( 0 )( 3 )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6477000" y="1790700"/>
            <a:ext cx="710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0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Solve the following equations by writing the equation in standard form with one side 0 and factoring the polynomial. Then set each factor equal to 0 and solve. Checking is left as an exercise for the student.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74344" y="3276600"/>
          <a:ext cx="166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663560" imgH="380880" progId="Equation.DSMT4">
                  <p:embed/>
                </p:oleObj>
              </mc:Choice>
              <mc:Fallback>
                <p:oleObj name="Equation" r:id="rId3" imgW="16635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3276600"/>
                        <a:ext cx="166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74344" y="39487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39487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68304" y="3858904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1218960" imgH="380880" progId="Equation.DSMT4">
                  <p:embed/>
                </p:oleObj>
              </mc:Choice>
              <mc:Fallback>
                <p:oleObj name="Equation" r:id="rId7" imgW="1218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304" y="3858904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82504" y="4427560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1714320" imgH="380880" progId="Equation.DSMT4">
                  <p:embed/>
                </p:oleObj>
              </mc:Choice>
              <mc:Fallback>
                <p:oleObj name="Equation" r:id="rId9" imgW="17143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4427560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462750"/>
              </p:ext>
            </p:extLst>
          </p:nvPr>
        </p:nvGraphicFramePr>
        <p:xfrm>
          <a:off x="4267200" y="4572000"/>
          <a:ext cx="379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3797280" imgH="596880" progId="Equation.DSMT4">
                  <p:embed/>
                </p:oleObj>
              </mc:Choice>
              <mc:Fallback>
                <p:oleObj name="Equation" r:id="rId11" imgW="3797280" imgH="596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572000"/>
                        <a:ext cx="3797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Solving Quadratic Equations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85248" y="12954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3" imgW="1828800" imgH="469800" progId="Equation.DSMT4">
                  <p:embed/>
                </p:oleObj>
              </mc:Choice>
              <mc:Fallback>
                <p:oleObj name="Equation" r:id="rId3" imgW="18288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48" y="12954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838200" y="193229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5" imgW="901440" imgH="291960" progId="Equation.DSMT4">
                  <p:embed/>
                </p:oleObj>
              </mc:Choice>
              <mc:Fallback>
                <p:oleObj name="Equation" r:id="rId5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3229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012208" y="246569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208" y="246569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30104" y="1981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1981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030104" y="252824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252824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694296" y="1918648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2" imgW="1206360" imgH="291960" progId="Equation.DSMT4">
                  <p:embed/>
                </p:oleObj>
              </mc:Choice>
              <mc:Fallback>
                <p:oleObj name="Equation" r:id="rId12" imgW="12063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296" y="1918648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186752" y="246569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246569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838200" y="3048000"/>
          <a:ext cx="3746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6" imgW="3746160" imgH="304560" progId="Equation.DSMT4">
                  <p:embed/>
                </p:oleObj>
              </mc:Choice>
              <mc:Fallback>
                <p:oleObj name="Equation" r:id="rId16" imgW="374616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3746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253552" y="1420504"/>
          <a:ext cx="398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8" imgW="3987720" imgH="266400" progId="Equation.DSMT4">
                  <p:embed/>
                </p:oleObj>
              </mc:Choice>
              <mc:Fallback>
                <p:oleObj name="Equation" r:id="rId18" imgW="3987720" imgH="266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552" y="1420504"/>
                        <a:ext cx="398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239904" y="1981200"/>
          <a:ext cx="273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20" imgW="2730240" imgH="279360" progId="Equation.DSMT4">
                  <p:embed/>
                </p:oleObj>
              </mc:Choice>
              <mc:Fallback>
                <p:oleObj name="Equation" r:id="rId20" imgW="27302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1981200"/>
                        <a:ext cx="273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4239904" y="2514600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22" imgW="2831760" imgH="279360" progId="Equation.DSMT4">
                  <p:embed/>
                </p:oleObj>
              </mc:Choice>
              <mc:Fallback>
                <p:oleObj name="Equation" r:id="rId22" imgW="283176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2514600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550</Words>
  <Application>Microsoft Office PowerPoint</Application>
  <PresentationFormat>On-screen Show (4:3)</PresentationFormat>
  <Paragraphs>66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Courier New</vt:lpstr>
      <vt:lpstr>Arial</vt:lpstr>
      <vt:lpstr>Symbol</vt:lpstr>
      <vt:lpstr>Office Theme</vt:lpstr>
      <vt:lpstr>Equation</vt:lpstr>
      <vt:lpstr>Section 7.5</vt:lpstr>
      <vt:lpstr>Objectives</vt:lpstr>
      <vt:lpstr>Solving Quadratic Equations by Factoring</vt:lpstr>
      <vt:lpstr>Solving Quadratic Equations by Factoring</vt:lpstr>
      <vt:lpstr>Example 1: Solving Factored Quadratic Equations</vt:lpstr>
      <vt:lpstr>Example 1: Solving Factored Quadratic Equations (cont.)</vt:lpstr>
      <vt:lpstr>Example 1: Solving Factored Quadratic Equations (cont.)</vt:lpstr>
      <vt:lpstr>Example 2: Solving Quadratic Equations</vt:lpstr>
      <vt:lpstr>Example 2: Solving Quadratic Equations (cont.)</vt:lpstr>
      <vt:lpstr>Example 2: Solving Quadratic Equations (cont.)</vt:lpstr>
      <vt:lpstr>Example 2: Solving Quadratic Equations (cont.)</vt:lpstr>
      <vt:lpstr>Example 2: Solving Quadratic Equations (cont.)</vt:lpstr>
      <vt:lpstr>Example 2: Solving Quadratic Equations (cont.)</vt:lpstr>
      <vt:lpstr>Example 2: Solving Quadratic Equations (cont.)</vt:lpstr>
      <vt:lpstr>Example 2: Solving Quadratic Equations (cont.)</vt:lpstr>
      <vt:lpstr>Example 3: Solving Higher Degree Equations</vt:lpstr>
      <vt:lpstr>Solving Quadratic Equations by Factoring</vt:lpstr>
      <vt:lpstr>Solving Quadratic Equations by Factoring</vt:lpstr>
      <vt:lpstr>Solving Quadratic Equations by Factoring</vt:lpstr>
      <vt:lpstr>Solving Quadratic Equations by Factoring</vt:lpstr>
      <vt:lpstr>Practice Problems 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39</cp:revision>
  <dcterms:created xsi:type="dcterms:W3CDTF">2013-04-26T14:43:13Z</dcterms:created>
  <dcterms:modified xsi:type="dcterms:W3CDTF">2017-08-02T12:18:13Z</dcterms:modified>
</cp:coreProperties>
</file>