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60" r:id="rId4"/>
    <p:sldId id="273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8080"/>
    <a:srgbClr val="1F497D"/>
    <a:srgbClr val="000000"/>
    <a:srgbClr val="0000FF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11" Type="http://schemas.openxmlformats.org/officeDocument/2006/relationships/image" Target="../media/image21.wm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7017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31D6D2-2D58-4FD7-A42D-E742CE1916B9}" type="datetimeFigureOut">
              <a:rPr lang="en-US" smtClean="0"/>
              <a:pPr/>
              <a:t>8/2/2017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B9BD51-4B90-40BB-AB86-202E0B9550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116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6.png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4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2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49.wmf"/><Relationship Id="rId3" Type="http://schemas.openxmlformats.org/officeDocument/2006/relationships/image" Target="../media/image50.png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7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5.bin"/><Relationship Id="rId4" Type="http://schemas.openxmlformats.org/officeDocument/2006/relationships/image" Target="../media/image5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2.bin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7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3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6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24" Type="http://schemas.openxmlformats.org/officeDocument/2006/relationships/image" Target="../media/image21.wmf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23" Type="http://schemas.openxmlformats.org/officeDocument/2006/relationships/oleObject" Target="../embeddings/oleObject20.bin"/><Relationship Id="rId10" Type="http://schemas.openxmlformats.org/officeDocument/2006/relationships/image" Target="../media/image14.wmf"/><Relationship Id="rId19" Type="http://schemas.openxmlformats.org/officeDocument/2006/relationships/oleObject" Target="../embeddings/oleObject18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6.wmf"/><Relationship Id="rId22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wmf"/><Relationship Id="rId3" Type="http://schemas.openxmlformats.org/officeDocument/2006/relationships/image" Target="../media/image31.png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17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9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7.6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Applications of Quadratic Equations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Applications of Quadratic Functions (cont.)</a:t>
            </a:r>
          </a:p>
        </p:txBody>
      </p:sp>
      <p:sp>
        <p:nvSpPr>
          <p:cNvPr id="512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dirty="0" smtClean="0"/>
              <a:t>Let </a:t>
            </a:r>
            <a:r>
              <a:rPr lang="en-US" i="1" dirty="0" smtClean="0"/>
              <a:t>w</a:t>
            </a:r>
            <a:r>
              <a:rPr lang="en-US" dirty="0" smtClean="0"/>
              <a:t> = width. Then 24 − </a:t>
            </a:r>
            <a:r>
              <a:rPr lang="en-US" i="1" dirty="0" smtClean="0"/>
              <a:t>w</a:t>
            </a:r>
            <a:r>
              <a:rPr lang="en-US" dirty="0" smtClean="0"/>
              <a:t> = length. </a:t>
            </a:r>
          </a:p>
          <a:p>
            <a:pPr>
              <a:buFont typeface="Courier New" pitchFamily="49" charset="0"/>
              <a:buNone/>
            </a:pPr>
            <a:r>
              <a:rPr lang="en-US" dirty="0" smtClean="0"/>
              <a:t>Set up the equation and solve. </a:t>
            </a:r>
          </a:p>
        </p:txBody>
      </p:sp>
      <p:pic>
        <p:nvPicPr>
          <p:cNvPr id="5125" name="Picture 4"/>
          <p:cNvPicPr>
            <a:picLocks noChangeAspect="1" noChangeArrowheads="1"/>
          </p:cNvPicPr>
          <p:nvPr/>
        </p:nvPicPr>
        <p:blipFill>
          <a:blip r:embed="rId3" cstate="print"/>
          <a:srcRect b="16116"/>
          <a:stretch>
            <a:fillRect/>
          </a:stretch>
        </p:blipFill>
        <p:spPr bwMode="auto">
          <a:xfrm>
            <a:off x="5791200" y="1295400"/>
            <a:ext cx="291147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5867400" y="3787775"/>
            <a:ext cx="2971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008080"/>
                </a:solidFill>
              </a:rPr>
              <a:t>Note:</a:t>
            </a:r>
            <a:r>
              <a:rPr lang="en-US" sz="2000" dirty="0">
                <a:solidFill>
                  <a:srgbClr val="008080"/>
                </a:solidFill>
              </a:rPr>
              <a:t> 0 can be on either side of the equation. 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524000" y="2590800"/>
          <a:ext cx="2235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4" imgW="2234880" imgH="368280" progId="Equation.DSMT4">
                  <p:embed/>
                </p:oleObj>
              </mc:Choice>
              <mc:Fallback>
                <p:oleObj name="Equation" r:id="rId4" imgW="223488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590800"/>
                        <a:ext cx="2235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586552" y="31242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6" imgW="2197080" imgH="380880" progId="Equation.DSMT4">
                  <p:embed/>
                </p:oleObj>
              </mc:Choice>
              <mc:Fallback>
                <p:oleObj name="Equation" r:id="rId6" imgW="21970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6552" y="31242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2729552" y="3692856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8" imgW="2679480" imgH="380880" progId="Equation.DSMT4">
                  <p:embed/>
                </p:oleObj>
              </mc:Choice>
              <mc:Fallback>
                <p:oleObj name="Equation" r:id="rId8" imgW="26794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9552" y="3692856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2715904" y="4267200"/>
          <a:ext cx="2565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10" imgW="2565360" imgH="368280" progId="Equation.DSMT4">
                  <p:embed/>
                </p:oleObj>
              </mc:Choice>
              <mc:Fallback>
                <p:oleObj name="Equation" r:id="rId10" imgW="256536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5904" y="4267200"/>
                        <a:ext cx="2565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105400" y="2571690"/>
            <a:ext cx="34186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Area = </a:t>
            </a:r>
            <a:r>
              <a:rPr lang="en-US" sz="2000" i="1" dirty="0" smtClean="0">
                <a:solidFill>
                  <a:srgbClr val="008080"/>
                </a:solidFill>
              </a:rPr>
              <a:t>lw</a:t>
            </a:r>
            <a:r>
              <a:rPr lang="en-US" sz="2000" dirty="0" smtClean="0">
                <a:solidFill>
                  <a:srgbClr val="008080"/>
                </a:solidFill>
              </a:rPr>
              <a:t> = length times width.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Applications of Quadratic Functions (cont.)</a:t>
            </a:r>
          </a:p>
        </p:txBody>
      </p:sp>
      <p:sp>
        <p:nvSpPr>
          <p:cNvPr id="6149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954107"/>
          </a:xfr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The width is </a:t>
            </a:r>
            <a:r>
              <a:rPr lang="en-US" dirty="0" smtClean="0">
                <a:solidFill>
                  <a:srgbClr val="FF0000"/>
                </a:solidFill>
              </a:rPr>
              <a:t>9 meters </a:t>
            </a:r>
            <a:r>
              <a:rPr lang="en-US" dirty="0" smtClean="0"/>
              <a:t>and the length is </a:t>
            </a:r>
            <a:r>
              <a:rPr lang="en-US" dirty="0" smtClean="0">
                <a:solidFill>
                  <a:srgbClr val="FF0000"/>
                </a:solidFill>
              </a:rPr>
              <a:t>15 meters        </a:t>
            </a:r>
            <a:r>
              <a:rPr lang="en-US" dirty="0" smtClean="0"/>
              <a:t>(9 · 15 = 135).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121275" y="1816409"/>
          <a:ext cx="381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3" imgW="380880" imgH="1028520" progId="Equation.DSMT4">
                  <p:embed/>
                </p:oleObj>
              </mc:Choice>
              <mc:Fallback>
                <p:oleObj name="Equation" r:id="rId3" imgW="380880" imgH="10285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1275" y="1816409"/>
                        <a:ext cx="3810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5562600" y="1830696"/>
            <a:ext cx="3124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the solution because generally length is greater than width.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156648" y="1371600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5" imgW="1282680" imgH="291960" progId="Equation.DSMT4">
                  <p:embed/>
                </p:oleObj>
              </mc:Choice>
              <mc:Fallback>
                <p:oleObj name="Equation" r:id="rId5" imgW="12826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648" y="1371600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649104" y="1918648"/>
          <a:ext cx="80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7" imgW="799920" imgH="291960" progId="Equation.DSMT4">
                  <p:embed/>
                </p:oleObj>
              </mc:Choice>
              <mc:Fallback>
                <p:oleObj name="Equation" r:id="rId7" imgW="799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104" y="1918648"/>
                        <a:ext cx="800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1066800" y="2465696"/>
          <a:ext cx="153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9" imgW="1536480" imgH="291960" progId="Equation.DSMT4">
                  <p:embed/>
                </p:oleObj>
              </mc:Choice>
              <mc:Fallback>
                <p:oleObj name="Equation" r:id="rId9" imgW="1536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465696"/>
                        <a:ext cx="1536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895600" y="139889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11" imgW="342720" imgH="241200" progId="Equation.DSMT4">
                  <p:embed/>
                </p:oleObj>
              </mc:Choice>
              <mc:Fallback>
                <p:oleObj name="Equation" r:id="rId11" imgW="3427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39889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3657600" y="1385248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13" imgW="1447560" imgH="291960" progId="Equation.DSMT4">
                  <p:embed/>
                </p:oleObj>
              </mc:Choice>
              <mc:Fallback>
                <p:oleObj name="Equation" r:id="rId13" imgW="14475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385248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4288808" y="1918648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15" imgW="952200" imgH="291960" progId="Equation.DSMT4">
                  <p:embed/>
                </p:oleObj>
              </mc:Choice>
              <mc:Fallback>
                <p:oleObj name="Equation" r:id="rId15" imgW="9522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8808" y="1918648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3546144" y="2438400"/>
          <a:ext cx="153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17" imgW="1536480" imgH="291960" progId="Equation.DSMT4">
                  <p:embed/>
                </p:oleObj>
              </mc:Choice>
              <mc:Fallback>
                <p:oleObj name="Equation" r:id="rId17" imgW="15364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6144" y="2438400"/>
                        <a:ext cx="1536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build="p"/>
      <p:bldP spid="61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Applications of Quadratic Functions (cont.)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d.	</a:t>
            </a:r>
            <a:r>
              <a:rPr lang="en-US" dirty="0" smtClean="0"/>
              <a:t>A man wants to build a block wall shaped like a 	rectangle along three sides of his property. If </a:t>
            </a:r>
            <a:r>
              <a:rPr lang="en-US" dirty="0" smtClean="0">
                <a:solidFill>
                  <a:srgbClr val="0000FF"/>
                </a:solidFill>
              </a:rPr>
              <a:t>180</a:t>
            </a:r>
            <a:r>
              <a:rPr lang="en-US" dirty="0" smtClean="0"/>
              <a:t> 	feet of fencing is needed and the area of the lot is 	</a:t>
            </a:r>
            <a:r>
              <a:rPr lang="en-US" dirty="0" smtClean="0">
                <a:solidFill>
                  <a:srgbClr val="0000FF"/>
                </a:solidFill>
              </a:rPr>
              <a:t>4000</a:t>
            </a:r>
            <a:r>
              <a:rPr lang="en-US" dirty="0" smtClean="0"/>
              <a:t> square feet, what are the dimensions of the 	lot?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Solution: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Let </a:t>
            </a:r>
            <a:r>
              <a:rPr lang="en-US" i="1" dirty="0" smtClean="0"/>
              <a:t>x</a:t>
            </a:r>
            <a:r>
              <a:rPr lang="en-US" dirty="0" smtClean="0"/>
              <a:t> = one of two equal sides.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Then 180 − 2</a:t>
            </a:r>
            <a:r>
              <a:rPr lang="en-US" i="1" dirty="0" smtClean="0"/>
              <a:t>x</a:t>
            </a:r>
            <a:r>
              <a:rPr lang="en-US" dirty="0" smtClean="0"/>
              <a:t> = third side.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Applications of Quadratic Functions (cont.)</a:t>
            </a:r>
          </a:p>
        </p:txBody>
      </p:sp>
      <p:sp>
        <p:nvSpPr>
          <p:cNvPr id="717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dirty="0" smtClean="0"/>
              <a:t>Set up the equation and solve. </a:t>
            </a:r>
          </a:p>
        </p:txBody>
      </p:sp>
      <p:pic>
        <p:nvPicPr>
          <p:cNvPr id="7173" name="Picture 4" descr="sampl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2001838"/>
            <a:ext cx="2835275" cy="218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914400" y="1981200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4" imgW="2717640" imgH="469800" progId="Equation.DSMT4">
                  <p:embed/>
                </p:oleObj>
              </mc:Choice>
              <mc:Fallback>
                <p:oleObj name="Equation" r:id="rId4" imgW="27176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81200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031544" y="2590800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6" imgW="2590560" imgH="380880" progId="Equation.DSMT4">
                  <p:embed/>
                </p:oleObj>
              </mc:Choice>
              <mc:Fallback>
                <p:oleObj name="Equation" r:id="rId6" imgW="25905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544" y="2590800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2375848" y="3173104"/>
          <a:ext cx="307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8" imgW="3073320" imgH="380880" progId="Equation.DSMT4">
                  <p:embed/>
                </p:oleObj>
              </mc:Choice>
              <mc:Fallback>
                <p:oleObj name="Equation" r:id="rId8" imgW="30733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5848" y="3173104"/>
                        <a:ext cx="3073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389496" y="3733800"/>
          <a:ext cx="3162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10" imgW="3162240" imgH="571320" progId="Equation.DSMT4">
                  <p:embed/>
                </p:oleObj>
              </mc:Choice>
              <mc:Fallback>
                <p:oleObj name="Equation" r:id="rId10" imgW="316224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496" y="3733800"/>
                        <a:ext cx="3162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375848" y="4405952"/>
          <a:ext cx="294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12" imgW="2946240" imgH="469800" progId="Equation.DSMT4">
                  <p:embed/>
                </p:oleObj>
              </mc:Choice>
              <mc:Fallback>
                <p:oleObj name="Equation" r:id="rId12" imgW="29462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5848" y="4405952"/>
                        <a:ext cx="294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Applications of Quadratic Functions (cont.)</a:t>
            </a:r>
          </a:p>
        </p:txBody>
      </p:sp>
      <p:sp>
        <p:nvSpPr>
          <p:cNvPr id="8196" name="Content Placeholder 2"/>
          <p:cNvSpPr>
            <a:spLocks noGrp="1"/>
          </p:cNvSpPr>
          <p:nvPr>
            <p:ph idx="1"/>
          </p:nvPr>
        </p:nvSpPr>
        <p:spPr>
          <a:xfrm>
            <a:off x="457200" y="3008293"/>
            <a:ext cx="8229600" cy="954107"/>
          </a:xfr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From this information there are two possible answers: </a:t>
            </a:r>
            <a:r>
              <a:rPr lang="en-US" dirty="0" smtClean="0">
                <a:solidFill>
                  <a:srgbClr val="FF0000"/>
                </a:solidFill>
              </a:rPr>
              <a:t>the lot is 50 ft by 80 ft </a:t>
            </a:r>
            <a:r>
              <a:rPr lang="en-US" dirty="0" smtClean="0"/>
              <a:t>or</a:t>
            </a:r>
            <a:r>
              <a:rPr lang="en-US" dirty="0" smtClean="0">
                <a:solidFill>
                  <a:srgbClr val="FF0000"/>
                </a:solidFill>
              </a:rPr>
              <a:t> the lot is 40 ft by 100 ft</a:t>
            </a:r>
            <a:r>
              <a:rPr lang="en-US" dirty="0" smtClean="0"/>
              <a:t>. 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2438400" y="1398896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3" imgW="1396800" imgH="291960" progId="Equation.DSMT4">
                  <p:embed/>
                </p:oleObj>
              </mc:Choice>
              <mc:Fallback>
                <p:oleObj name="Equation" r:id="rId3" imgW="13968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398896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3110552" y="1940256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5" imgW="914400" imgH="291960" progId="Equation.DSMT4">
                  <p:embed/>
                </p:oleObj>
              </mc:Choice>
              <mc:Fallback>
                <p:oleObj name="Equation" r:id="rId5" imgW="9144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0552" y="1940256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676400" y="2424752"/>
          <a:ext cx="2336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7" imgW="2336760" imgH="469800" progId="Equation.DSMT4">
                  <p:embed/>
                </p:oleObj>
              </mc:Choice>
              <mc:Fallback>
                <p:oleObj name="Equation" r:id="rId7" imgW="23367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424752"/>
                        <a:ext cx="2336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329752" y="142429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9" imgW="342720" imgH="241200" progId="Equation.DSMT4">
                  <p:embed/>
                </p:oleObj>
              </mc:Choice>
              <mc:Fallback>
                <p:oleObj name="Equation" r:id="rId9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752" y="142429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715000" y="1398896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11" imgW="1396800" imgH="291960" progId="Equation.DSMT4">
                  <p:embed/>
                </p:oleObj>
              </mc:Choice>
              <mc:Fallback>
                <p:oleObj name="Equation" r:id="rId11" imgW="13968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398896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6414448" y="195390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13" imgW="914400" imgH="291960" progId="Equation.DSMT4">
                  <p:embed/>
                </p:oleObj>
              </mc:Choice>
              <mc:Fallback>
                <p:oleObj name="Equation" r:id="rId13" imgW="9144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4448" y="195390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972336" y="2416792"/>
          <a:ext cx="2501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15" imgW="2501640" imgH="469800" progId="Equation.DSMT4">
                  <p:embed/>
                </p:oleObj>
              </mc:Choice>
              <mc:Fallback>
                <p:oleObj name="Equation" r:id="rId15" imgW="25016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2336" y="2416792"/>
                        <a:ext cx="2501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Applications of Quadratic Functions (cont.)</a:t>
            </a:r>
          </a:p>
        </p:txBody>
      </p:sp>
      <p:sp>
        <p:nvSpPr>
          <p:cNvPr id="922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e.	</a:t>
            </a:r>
            <a:r>
              <a:rPr lang="en-US" dirty="0" smtClean="0"/>
              <a:t>The sum of the squares of two consecutive positive 	odd integers is </a:t>
            </a:r>
            <a:r>
              <a:rPr lang="en-US" dirty="0" smtClean="0">
                <a:solidFill>
                  <a:srgbClr val="0000FF"/>
                </a:solidFill>
              </a:rPr>
              <a:t>202</a:t>
            </a:r>
            <a:r>
              <a:rPr lang="en-US" dirty="0" smtClean="0"/>
              <a:t>. Find the integers.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Solution: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Let </a:t>
            </a:r>
            <a:r>
              <a:rPr lang="en-US" i="1" dirty="0" smtClean="0"/>
              <a:t>n</a:t>
            </a:r>
            <a:r>
              <a:rPr lang="en-US" dirty="0" smtClean="0"/>
              <a:t> = first odd integer.  Then </a:t>
            </a:r>
            <a:r>
              <a:rPr lang="en-US" i="1" dirty="0" smtClean="0"/>
              <a:t>n</a:t>
            </a:r>
            <a:r>
              <a:rPr lang="en-US" dirty="0" smtClean="0"/>
              <a:t> + 2 = next consecutive odd integer.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Set up the equation and solve. 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3366448" y="4239904"/>
          <a:ext cx="2540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3" imgW="2539800" imgH="533160" progId="Equation.DSMT4">
                  <p:embed/>
                </p:oleObj>
              </mc:Choice>
              <mc:Fallback>
                <p:oleObj name="Equation" r:id="rId3" imgW="253980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6448" y="4239904"/>
                        <a:ext cx="2540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922896" y="4890448"/>
          <a:ext cx="299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5" imgW="2997000" imgH="380880" progId="Equation.DSMT4">
                  <p:embed/>
                </p:oleObj>
              </mc:Choice>
              <mc:Fallback>
                <p:oleObj name="Equation" r:id="rId5" imgW="29970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896" y="4890448"/>
                        <a:ext cx="299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048000" y="5500048"/>
          <a:ext cx="254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7" imgW="2539800" imgH="380880" progId="Equation.DSMT4">
                  <p:embed/>
                </p:oleObj>
              </mc:Choice>
              <mc:Fallback>
                <p:oleObj name="Equation" r:id="rId7" imgW="2539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5500048"/>
                        <a:ext cx="254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Applications of Quadratic Functions (cont.)</a:t>
            </a:r>
          </a:p>
        </p:txBody>
      </p:sp>
      <p:sp>
        <p:nvSpPr>
          <p:cNvPr id="10245" name="Content Placeholder 2"/>
          <p:cNvSpPr>
            <a:spLocks noGrp="1"/>
          </p:cNvSpPr>
          <p:nvPr>
            <p:ph idx="1"/>
          </p:nvPr>
        </p:nvSpPr>
        <p:spPr>
          <a:xfrm>
            <a:off x="457200" y="3710428"/>
            <a:ext cx="8229600" cy="1471172"/>
          </a:xfr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The first integer is </a:t>
            </a:r>
            <a:r>
              <a:rPr lang="en-US" dirty="0" smtClean="0">
                <a:solidFill>
                  <a:srgbClr val="FF0000"/>
                </a:solidFill>
              </a:rPr>
              <a:t>9</a:t>
            </a:r>
            <a:r>
              <a:rPr lang="en-US" dirty="0" smtClean="0"/>
              <a:t> and the next consecutive odd integer is </a:t>
            </a:r>
            <a:r>
              <a:rPr lang="en-US" dirty="0" smtClean="0">
                <a:solidFill>
                  <a:srgbClr val="FF0000"/>
                </a:solidFill>
              </a:rPr>
              <a:t>11</a:t>
            </a:r>
            <a:r>
              <a:rPr lang="en-US" dirty="0" smtClean="0"/>
              <a:t>.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Checking:</a:t>
            </a:r>
            <a:endParaRPr lang="en-US" dirty="0" smtClean="0"/>
          </a:p>
        </p:txBody>
      </p:sp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4876800" y="2644775"/>
            <a:ext cx="3810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Since the problem asked for positive integers, −11 is discarded.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2182813" y="4673600"/>
          <a:ext cx="347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3" imgW="3479760" imgH="380880" progId="Equation.DSMT4">
                  <p:embed/>
                </p:oleObj>
              </mc:Choice>
              <mc:Fallback>
                <p:oleObj name="Equation" r:id="rId3" imgW="3479760" imgH="380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2813" y="4673600"/>
                        <a:ext cx="347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649104" y="1371600"/>
          <a:ext cx="2603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5" imgW="2603160" imgH="571320" progId="Equation.DSMT4">
                  <p:embed/>
                </p:oleObj>
              </mc:Choice>
              <mc:Fallback>
                <p:oleObj name="Equation" r:id="rId5" imgW="26031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104" y="1371600"/>
                        <a:ext cx="2603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524000" y="2057400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7" imgW="2717640" imgH="469800" progId="Equation.DSMT4">
                  <p:embed/>
                </p:oleObj>
              </mc:Choice>
              <mc:Fallback>
                <p:oleObj name="Equation" r:id="rId7" imgW="27176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057400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40363"/>
              </p:ext>
            </p:extLst>
          </p:nvPr>
        </p:nvGraphicFramePr>
        <p:xfrm>
          <a:off x="1918648" y="2680648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9" imgW="723600" imgH="291960" progId="Equation.DSMT4">
                  <p:embed/>
                </p:oleObj>
              </mc:Choice>
              <mc:Fallback>
                <p:oleObj name="Equation" r:id="rId9" imgW="723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8648" y="2680648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447800" y="3200400"/>
          <a:ext cx="1346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Equation" r:id="rId11" imgW="1346040" imgH="279360" progId="Equation.DSMT4">
                  <p:embed/>
                </p:oleObj>
              </mc:Choice>
              <mc:Fallback>
                <p:oleObj name="Equation" r:id="rId11" imgW="13460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200400"/>
                        <a:ext cx="1346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110552" y="2744148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13" imgW="342720" imgH="241200" progId="Equation.DSMT4">
                  <p:embed/>
                </p:oleObj>
              </mc:Choice>
              <mc:Fallback>
                <p:oleObj name="Equation" r:id="rId13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0552" y="2744148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3733800" y="2688608"/>
          <a:ext cx="1104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15" imgW="1104840" imgH="279360" progId="Equation.DSMT4">
                  <p:embed/>
                </p:oleObj>
              </mc:Choice>
              <mc:Fallback>
                <p:oleObj name="Equation" r:id="rId15" imgW="11048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688608"/>
                        <a:ext cx="1104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Objectives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dirty="0" smtClean="0"/>
              <a:t>Solve word problems by writing quadratic equations that can be factored and solved.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9850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>
              <a:spcBef>
                <a:spcPts val="672"/>
              </a:spcBef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Attack Plan for Word Problems</a:t>
            </a:r>
          </a:p>
          <a:p>
            <a:pPr marL="463550" indent="-463550">
              <a:spcBef>
                <a:spcPts val="672"/>
              </a:spcBef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Read the problem carefully at least twice.</a:t>
            </a:r>
          </a:p>
          <a:p>
            <a:pPr marL="463550" indent="-463550">
              <a:spcBef>
                <a:spcPts val="672"/>
              </a:spcBef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Decide what is asked for and assign a variable or variable expression to the unknown quantities.</a:t>
            </a:r>
          </a:p>
          <a:p>
            <a:pPr marL="463550" indent="-463550">
              <a:spcBef>
                <a:spcPts val="672"/>
              </a:spcBef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3.</a:t>
            </a:r>
            <a:r>
              <a:rPr lang="en-US" dirty="0" smtClean="0">
                <a:solidFill>
                  <a:srgbClr val="000000"/>
                </a:solidFill>
              </a:rPr>
              <a:t>	Organize a chart, table, or diagram relating all the information provided.</a:t>
            </a:r>
          </a:p>
          <a:p>
            <a:pPr marL="463550" indent="-463550">
              <a:spcBef>
                <a:spcPts val="672"/>
              </a:spcBef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4.</a:t>
            </a:r>
            <a:r>
              <a:rPr lang="en-US" dirty="0" smtClean="0">
                <a:solidFill>
                  <a:srgbClr val="000000"/>
                </a:solidFill>
              </a:rPr>
              <a:t>	Form an equation. (A formula of some type may be necessary.)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9541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>
              <a:spcBef>
                <a:spcPts val="672"/>
              </a:spcBef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Attack Plan for Word Problems (cont.)</a:t>
            </a:r>
          </a:p>
          <a:p>
            <a:pPr marL="463550" indent="-463550">
              <a:spcBef>
                <a:spcPts val="672"/>
              </a:spcBef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5.</a:t>
            </a:r>
            <a:r>
              <a:rPr lang="en-US" dirty="0" smtClean="0">
                <a:solidFill>
                  <a:srgbClr val="000000"/>
                </a:solidFill>
              </a:rPr>
              <a:t>	Solve the equation.</a:t>
            </a:r>
          </a:p>
          <a:p>
            <a:pPr marL="463550" indent="-463550">
              <a:spcBef>
                <a:spcPts val="672"/>
              </a:spcBef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6.</a:t>
            </a:r>
            <a:r>
              <a:rPr lang="en-US" dirty="0" smtClean="0">
                <a:solidFill>
                  <a:srgbClr val="000000"/>
                </a:solidFill>
              </a:rPr>
              <a:t>	Check your solution with the wording of the problem to be sure it makes sense.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Applications of Quadratic Functions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buFont typeface="Courier New" pitchFamily="49" charset="0"/>
              <a:buNone/>
            </a:pPr>
            <a:r>
              <a:rPr lang="en-US" b="1" dirty="0" smtClean="0"/>
              <a:t>a.</a:t>
            </a:r>
            <a:r>
              <a:rPr lang="en-US" dirty="0" smtClean="0"/>
              <a:t>	One number is four more than another and the sum of their squares is </a:t>
            </a:r>
            <a:r>
              <a:rPr lang="en-US" dirty="0" smtClean="0">
                <a:solidFill>
                  <a:srgbClr val="0000FF"/>
                </a:solidFill>
              </a:rPr>
              <a:t>296</a:t>
            </a:r>
            <a:r>
              <a:rPr lang="en-US" dirty="0" smtClean="0"/>
              <a:t>. What are the numbers?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dirty="0" smtClean="0"/>
              <a:t>Solution: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dirty="0" smtClean="0"/>
              <a:t>Let </a:t>
            </a:r>
            <a:r>
              <a:rPr lang="en-US" i="1" dirty="0" smtClean="0"/>
              <a:t>x</a:t>
            </a:r>
            <a:r>
              <a:rPr lang="en-US" dirty="0" smtClean="0"/>
              <a:t> = smaller number. Then </a:t>
            </a:r>
            <a:r>
              <a:rPr lang="en-US" i="1" dirty="0" smtClean="0"/>
              <a:t>x</a:t>
            </a:r>
            <a:r>
              <a:rPr lang="en-US" dirty="0" smtClean="0"/>
              <a:t> + 4 = larger number. 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115704" y="3303896"/>
          <a:ext cx="2514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3" imgW="2514600" imgH="431640" progId="Equation.DSMT4">
                  <p:embed/>
                </p:oleObj>
              </mc:Choice>
              <mc:Fallback>
                <p:oleObj name="Equation" r:id="rId3" imgW="251460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704" y="3303896"/>
                        <a:ext cx="2514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457200" y="3886200"/>
          <a:ext cx="3162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5" imgW="3162240" imgH="380880" progId="Equation.DSMT4">
                  <p:embed/>
                </p:oleObj>
              </mc:Choice>
              <mc:Fallback>
                <p:oleObj name="Equation" r:id="rId5" imgW="31622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886200"/>
                        <a:ext cx="3162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762000" y="4468504"/>
          <a:ext cx="254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7" imgW="2539800" imgH="380880" progId="Equation.DSMT4">
                  <p:embed/>
                </p:oleObj>
              </mc:Choice>
              <mc:Fallback>
                <p:oleObj name="Equation" r:id="rId7" imgW="2539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468504"/>
                        <a:ext cx="254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60696" y="5029200"/>
          <a:ext cx="2730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9" imgW="2730240" imgH="431640" progId="Equation.DSMT4">
                  <p:embed/>
                </p:oleObj>
              </mc:Choice>
              <mc:Fallback>
                <p:oleObj name="Equation" r:id="rId9" imgW="273024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5029200"/>
                        <a:ext cx="2730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533400" y="5638800"/>
          <a:ext cx="2768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11" imgW="2768400" imgH="368280" progId="Equation.DSMT4">
                  <p:embed/>
                </p:oleObj>
              </mc:Choice>
              <mc:Fallback>
                <p:oleObj name="Equation" r:id="rId11" imgW="276840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638800"/>
                        <a:ext cx="2768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784600" y="3429000"/>
          <a:ext cx="177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13" imgW="1777680" imgH="279360" progId="Equation.DSMT4">
                  <p:embed/>
                </p:oleObj>
              </mc:Choice>
              <mc:Fallback>
                <p:oleObj name="Equation" r:id="rId13" imgW="177768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3429000"/>
                        <a:ext cx="177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782704" y="4599296"/>
          <a:ext cx="386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15" imgW="3860640" imgH="279360" progId="Equation.DSMT4">
                  <p:embed/>
                </p:oleObj>
              </mc:Choice>
              <mc:Fallback>
                <p:oleObj name="Equation" r:id="rId15" imgW="38606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2704" y="4599296"/>
                        <a:ext cx="3860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3782704" y="5181600"/>
          <a:ext cx="2006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17" imgW="2006280" imgH="241200" progId="Equation.DSMT4">
                  <p:embed/>
                </p:oleObj>
              </mc:Choice>
              <mc:Fallback>
                <p:oleObj name="Equation" r:id="rId17" imgW="200628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2704" y="5181600"/>
                        <a:ext cx="2006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3761096" y="5715000"/>
          <a:ext cx="5207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19" imgW="5206680" imgH="241200" progId="Equation.DSMT4">
                  <p:embed/>
                </p:oleObj>
              </mc:Choice>
              <mc:Fallback>
                <p:oleObj name="Equation" r:id="rId19" imgW="520668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1096" y="5715000"/>
                        <a:ext cx="5207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Applications of Quadratic Functions (cont.)</a:t>
            </a:r>
          </a:p>
        </p:txBody>
      </p:sp>
      <p:sp>
        <p:nvSpPr>
          <p:cNvPr id="2053" name="Content Placeholder 2"/>
          <p:cNvSpPr>
            <a:spLocks noGrp="1"/>
          </p:cNvSpPr>
          <p:nvPr>
            <p:ph idx="1"/>
          </p:nvPr>
        </p:nvSpPr>
        <p:spPr>
          <a:xfrm>
            <a:off x="457200" y="2855893"/>
            <a:ext cx="8229600" cy="954107"/>
          </a:xfr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There are two sets of answers to the problem: </a:t>
            </a:r>
            <a:r>
              <a:rPr lang="en-US" dirty="0" smtClean="0">
                <a:solidFill>
                  <a:srgbClr val="FF0000"/>
                </a:solidFill>
              </a:rPr>
              <a:t>10 and 14 </a:t>
            </a:r>
            <a:r>
              <a:rPr lang="en-US" dirty="0" smtClean="0">
                <a:solidFill>
                  <a:schemeClr val="tx1"/>
                </a:solidFill>
              </a:rPr>
              <a:t>or</a:t>
            </a:r>
            <a:r>
              <a:rPr lang="en-US" dirty="0" smtClean="0">
                <a:solidFill>
                  <a:srgbClr val="FF0000"/>
                </a:solidFill>
              </a:rPr>
              <a:t> −14 and −10</a:t>
            </a:r>
            <a:r>
              <a:rPr lang="en-US" dirty="0" smtClean="0"/>
              <a:t>. 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209800" y="13843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3" imgW="1384200" imgH="291960" progId="Equation.DSMT4">
                  <p:embed/>
                </p:oleObj>
              </mc:Choice>
              <mc:Fallback>
                <p:oleObj name="Equation" r:id="rId3" imgW="13842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843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895600" y="19177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5" imgW="1117440" imgH="279360" progId="Equation.DSMT4">
                  <p:embed/>
                </p:oleObj>
              </mc:Choice>
              <mc:Fallback>
                <p:oleObj name="Equation" r:id="rId5" imgW="11174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9177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389496" y="2451100"/>
          <a:ext cx="1612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7" imgW="1612800" imgH="291960" progId="Equation.DSMT4">
                  <p:embed/>
                </p:oleObj>
              </mc:Choice>
              <mc:Fallback>
                <p:oleObj name="Equation" r:id="rId7" imgW="16128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496" y="2451100"/>
                        <a:ext cx="1612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280848" y="14097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9" imgW="342720" imgH="241200" progId="Equation.DSMT4">
                  <p:embed/>
                </p:oleObj>
              </mc:Choice>
              <mc:Fallback>
                <p:oleObj name="Equation" r:id="rId9" imgW="3427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0848" y="14097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953000" y="13843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Equation" r:id="rId11" imgW="1384200" imgH="291960" progId="Equation.DSMT4">
                  <p:embed/>
                </p:oleObj>
              </mc:Choice>
              <mc:Fallback>
                <p:oleObj name="Equation" r:id="rId11" imgW="13842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3843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597856" y="191770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13" imgW="888840" imgH="291960" progId="Equation.DSMT4">
                  <p:embed/>
                </p:oleObj>
              </mc:Choice>
              <mc:Fallback>
                <p:oleObj name="Equation" r:id="rId13" imgW="8888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7856" y="191770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5105400" y="2451100"/>
          <a:ext cx="139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15" imgW="1396800" imgH="279360" progId="Equation.DSMT4">
                  <p:embed/>
                </p:oleObj>
              </mc:Choice>
              <mc:Fallback>
                <p:oleObj name="Equation" r:id="rId15" imgW="13968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451100"/>
                        <a:ext cx="139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560696" y="4114800"/>
          <a:ext cx="1054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17" imgW="1054080" imgH="304560" progId="Equation.DSMT4">
                  <p:embed/>
                </p:oleObj>
              </mc:Choice>
              <mc:Fallback>
                <p:oleObj name="Equation" r:id="rId17" imgW="105408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4114800"/>
                        <a:ext cx="1054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3456296" y="4060208"/>
          <a:ext cx="384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Equation" r:id="rId19" imgW="3848040" imgH="380880" progId="Equation.DSMT4">
                  <p:embed/>
                </p:oleObj>
              </mc:Choice>
              <mc:Fallback>
                <p:oleObj name="Equation" r:id="rId19" imgW="384804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6296" y="4060208"/>
                        <a:ext cx="3848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1801504" y="4634552"/>
          <a:ext cx="2921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21" imgW="2920680" imgH="533160" progId="Equation.DSMT4">
                  <p:embed/>
                </p:oleObj>
              </mc:Choice>
              <mc:Fallback>
                <p:oleObj name="Equation" r:id="rId21" imgW="2920680" imgH="533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1504" y="4634552"/>
                        <a:ext cx="2921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4800600" y="4773304"/>
          <a:ext cx="2514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23" imgW="2514600" imgH="291960" progId="Equation.DSMT4">
                  <p:embed/>
                </p:oleObj>
              </mc:Choice>
              <mc:Fallback>
                <p:oleObj name="Equation" r:id="rId23" imgW="251460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773304"/>
                        <a:ext cx="2514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Applications of Quadratic Functions (cont.)</a:t>
            </a: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buFont typeface="Courier New" pitchFamily="49" charset="0"/>
              <a:buNone/>
            </a:pPr>
            <a:r>
              <a:rPr lang="en-US" b="1" dirty="0" smtClean="0"/>
              <a:t>b.</a:t>
            </a:r>
            <a:r>
              <a:rPr lang="en-US" dirty="0" smtClean="0"/>
              <a:t>	In an orange grove, there are </a:t>
            </a:r>
            <a:r>
              <a:rPr lang="en-US" dirty="0" smtClean="0">
                <a:solidFill>
                  <a:srgbClr val="0000FF"/>
                </a:solidFill>
              </a:rPr>
              <a:t>10</a:t>
            </a:r>
            <a:r>
              <a:rPr lang="en-US" dirty="0" smtClean="0"/>
              <a:t> more trees in each row than there are rows. How many rows are there if there are </a:t>
            </a:r>
            <a:r>
              <a:rPr lang="en-US" dirty="0" smtClean="0">
                <a:solidFill>
                  <a:srgbClr val="0000FF"/>
                </a:solidFill>
              </a:rPr>
              <a:t>96</a:t>
            </a:r>
            <a:r>
              <a:rPr lang="en-US" dirty="0" smtClean="0"/>
              <a:t> trees in the grove?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dirty="0" smtClean="0"/>
              <a:t>Solution: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dirty="0" smtClean="0"/>
              <a:t>Let </a:t>
            </a:r>
            <a:r>
              <a:rPr lang="en-US" i="1" dirty="0" smtClean="0"/>
              <a:t>r</a:t>
            </a:r>
            <a:r>
              <a:rPr lang="en-US" dirty="0" smtClean="0"/>
              <a:t> = number of rows.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dirty="0" smtClean="0"/>
              <a:t>Then </a:t>
            </a:r>
            <a:r>
              <a:rPr lang="en-US" i="1" dirty="0" smtClean="0"/>
              <a:t>r</a:t>
            </a:r>
            <a:r>
              <a:rPr lang="en-US" dirty="0" smtClean="0"/>
              <a:t> + 10 = number of trees per row.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dirty="0" smtClean="0"/>
              <a:t>Set up the equation and solve. 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3429000" y="4876800"/>
          <a:ext cx="1841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1841400" imgH="368280" progId="Equation.DSMT4">
                  <p:embed/>
                </p:oleObj>
              </mc:Choice>
              <mc:Fallback>
                <p:oleObj name="Equation" r:id="rId3" imgW="184140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876800"/>
                        <a:ext cx="1841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3464256" y="5396552"/>
          <a:ext cx="180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5" imgW="1803240" imgH="380880" progId="Equation.DSMT4">
                  <p:embed/>
                </p:oleObj>
              </mc:Choice>
              <mc:Fallback>
                <p:oleObj name="Equation" r:id="rId5" imgW="18032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4256" y="5396552"/>
                        <a:ext cx="1803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Applications of Quadratic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17741"/>
            <a:ext cx="8229600" cy="1902059"/>
          </a:xfr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  <a:defRPr/>
            </a:pPr>
            <a:r>
              <a:rPr lang="en-US" dirty="0" smtClean="0"/>
              <a:t>There are </a:t>
            </a:r>
            <a:r>
              <a:rPr lang="en-US" dirty="0" smtClean="0">
                <a:solidFill>
                  <a:srgbClr val="FF0000"/>
                </a:solidFill>
              </a:rPr>
              <a:t>6 rows </a:t>
            </a:r>
            <a:r>
              <a:rPr lang="en-US" dirty="0" smtClean="0"/>
              <a:t>in the grove (6 · 16 = 96 trees).</a:t>
            </a:r>
          </a:p>
          <a:p>
            <a:pPr marL="0" indent="0">
              <a:buFont typeface="Courier New" pitchFamily="49" charset="0"/>
              <a:buNone/>
              <a:defRPr/>
            </a:pPr>
            <a:r>
              <a:rPr lang="en-US" b="1" dirty="0" smtClean="0"/>
              <a:t>Note:</a:t>
            </a:r>
            <a:r>
              <a:rPr lang="en-US" dirty="0" smtClean="0"/>
              <a:t> While −16 is a solution to the equation, −16 does not fit the conditions of the problem and is discarded. You cannot have −16 rows.</a:t>
            </a:r>
            <a:endParaRPr lang="en-US" dirty="0"/>
          </a:p>
        </p:txBody>
      </p:sp>
      <p:pic>
        <p:nvPicPr>
          <p:cNvPr id="4101" name="Picture 4" descr="sampl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447800"/>
            <a:ext cx="2938463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461448" y="1676400"/>
          <a:ext cx="228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4" imgW="2286000" imgH="380880" progId="Equation.DSMT4">
                  <p:embed/>
                </p:oleObj>
              </mc:Choice>
              <mc:Fallback>
                <p:oleObj name="Equation" r:id="rId4" imgW="22860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1448" y="1676400"/>
                        <a:ext cx="2286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398896" y="2286000"/>
          <a:ext cx="2349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6" imgW="2349360" imgH="368280" progId="Equation.DSMT4">
                  <p:embed/>
                </p:oleObj>
              </mc:Choice>
              <mc:Fallback>
                <p:oleObj name="Equation" r:id="rId6" imgW="234936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896" y="2286000"/>
                        <a:ext cx="2349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914400" y="2992129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8" imgW="1180800" imgH="291960" progId="Equation.DSMT4">
                  <p:embed/>
                </p:oleObj>
              </mc:Choice>
              <mc:Fallback>
                <p:oleObj name="Equation" r:id="rId8" imgW="11808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992129"/>
                        <a:ext cx="1181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385248" y="3525529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10" imgW="685800" imgH="291960" progId="Equation.DSMT4">
                  <p:embed/>
                </p:oleObj>
              </mc:Choice>
              <mc:Fallback>
                <p:oleObj name="Equation" r:id="rId10" imgW="6858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248" y="3525529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397456" y="3017529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12" imgW="342720" imgH="241200" progId="Equation.DSMT4">
                  <p:embed/>
                </p:oleObj>
              </mc:Choice>
              <mc:Fallback>
                <p:oleObj name="Equation" r:id="rId12" imgW="3427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456" y="3017529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061648" y="2992129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14" imgW="1346040" imgH="291960" progId="Equation.DSMT4">
                  <p:embed/>
                </p:oleObj>
              </mc:Choice>
              <mc:Fallback>
                <p:oleObj name="Equation" r:id="rId14" imgW="1346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1648" y="2992129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692856" y="3525529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16" imgW="1079280" imgH="291960" progId="Equation.DSMT4">
                  <p:embed/>
                </p:oleObj>
              </mc:Choice>
              <mc:Fallback>
                <p:oleObj name="Equation" r:id="rId16" imgW="10792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856" y="3525529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Applications of Quadratic Functions (cont.)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c.</a:t>
            </a:r>
            <a:r>
              <a:rPr lang="en-US" dirty="0" smtClean="0"/>
              <a:t>	A rectangle has an area of </a:t>
            </a:r>
            <a:r>
              <a:rPr lang="en-US" dirty="0" smtClean="0">
                <a:solidFill>
                  <a:srgbClr val="0000FF"/>
                </a:solidFill>
              </a:rPr>
              <a:t>135</a:t>
            </a:r>
            <a:r>
              <a:rPr lang="en-US" dirty="0" smtClean="0"/>
              <a:t> square meters and 	perimeter of </a:t>
            </a:r>
            <a:r>
              <a:rPr lang="en-US" dirty="0" smtClean="0">
                <a:solidFill>
                  <a:srgbClr val="0000FF"/>
                </a:solidFill>
              </a:rPr>
              <a:t>48</a:t>
            </a:r>
            <a:r>
              <a:rPr lang="en-US" dirty="0" smtClean="0"/>
              <a:t> meters. What are the dimensions of 	the rectangle?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Solution:</a:t>
            </a:r>
            <a:r>
              <a:rPr lang="en-US" dirty="0" smtClean="0"/>
              <a:t>  The area of a rectangle is the product of its length and width (</a:t>
            </a:r>
            <a:r>
              <a:rPr lang="en-US" i="1" dirty="0" smtClean="0">
                <a:solidFill>
                  <a:srgbClr val="000099"/>
                </a:solidFill>
              </a:rPr>
              <a:t>A</a:t>
            </a:r>
            <a:r>
              <a:rPr lang="en-US" dirty="0" smtClean="0">
                <a:solidFill>
                  <a:srgbClr val="000099"/>
                </a:solidFill>
              </a:rPr>
              <a:t> = </a:t>
            </a:r>
            <a:r>
              <a:rPr lang="en-US" i="1" dirty="0" smtClean="0">
                <a:solidFill>
                  <a:srgbClr val="000099"/>
                </a:solidFill>
              </a:rPr>
              <a:t>lw</a:t>
            </a:r>
            <a:r>
              <a:rPr lang="en-US" dirty="0" smtClean="0"/>
              <a:t>).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The perimeter of a rectangle is given by </a:t>
            </a:r>
            <a:r>
              <a:rPr lang="en-US" i="1" dirty="0" smtClean="0">
                <a:solidFill>
                  <a:srgbClr val="000099"/>
                </a:solidFill>
              </a:rPr>
              <a:t>P</a:t>
            </a:r>
            <a:r>
              <a:rPr lang="en-US" dirty="0" smtClean="0">
                <a:solidFill>
                  <a:srgbClr val="000099"/>
                </a:solidFill>
              </a:rPr>
              <a:t> = 2</a:t>
            </a:r>
            <a:r>
              <a:rPr lang="en-US" i="1" dirty="0" smtClean="0">
                <a:solidFill>
                  <a:srgbClr val="000099"/>
                </a:solidFill>
              </a:rPr>
              <a:t>l</a:t>
            </a:r>
            <a:r>
              <a:rPr lang="en-US" dirty="0" smtClean="0">
                <a:solidFill>
                  <a:srgbClr val="000099"/>
                </a:solidFill>
              </a:rPr>
              <a:t> + 2</a:t>
            </a:r>
            <a:r>
              <a:rPr lang="en-US" i="1" dirty="0" smtClean="0">
                <a:solidFill>
                  <a:srgbClr val="000099"/>
                </a:solidFill>
              </a:rPr>
              <a:t>w</a:t>
            </a:r>
            <a:r>
              <a:rPr lang="en-US" dirty="0" smtClean="0"/>
              <a:t>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Since the perimeter is 48 meters, then the length plus the width must be 24 meters (one-half of the perimeter).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366</Words>
  <Application>Microsoft Office PowerPoint</Application>
  <PresentationFormat>On-screen Show (4:3)</PresentationFormat>
  <Paragraphs>60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Courier New</vt:lpstr>
      <vt:lpstr>Arial</vt:lpstr>
      <vt:lpstr>Office Theme</vt:lpstr>
      <vt:lpstr>Equation</vt:lpstr>
      <vt:lpstr>Section 7.6</vt:lpstr>
      <vt:lpstr>Objectives</vt:lpstr>
      <vt:lpstr>Applications </vt:lpstr>
      <vt:lpstr>Applications </vt:lpstr>
      <vt:lpstr>Example 1: Applications of Quadratic Functions</vt:lpstr>
      <vt:lpstr>Example 1: Applications of Quadratic Functions (cont.)</vt:lpstr>
      <vt:lpstr>Example 1: Applications of Quadratic Functions (cont.)</vt:lpstr>
      <vt:lpstr>Example 1: Applications of Quadratic Functions (cont.)</vt:lpstr>
      <vt:lpstr>Example 1: Applications of Quadratic Functions (cont.)</vt:lpstr>
      <vt:lpstr>Example 1: Applications of Quadratic Functions (cont.)</vt:lpstr>
      <vt:lpstr>Example 1: Applications of Quadratic Functions (cont.)</vt:lpstr>
      <vt:lpstr>Example 1: Applications of Quadratic Functions (cont.)</vt:lpstr>
      <vt:lpstr>Example 1: Applications of Quadratic Functions (cont.)</vt:lpstr>
      <vt:lpstr>Example 1: Applications of Quadratic Functions (cont.)</vt:lpstr>
      <vt:lpstr>Example 1: Applications of Quadratic Functions (cont.)</vt:lpstr>
      <vt:lpstr>Example 1: Applications of Quadratic Functions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34</cp:revision>
  <dcterms:created xsi:type="dcterms:W3CDTF">2013-04-26T14:43:13Z</dcterms:created>
  <dcterms:modified xsi:type="dcterms:W3CDTF">2017-08-02T12:20:25Z</dcterms:modified>
</cp:coreProperties>
</file>