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1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4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2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57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57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7" Type="http://schemas.openxmlformats.org/officeDocument/2006/relationships/image" Target="../media/image57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57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7.wmf"/><Relationship Id="rId7" Type="http://schemas.openxmlformats.org/officeDocument/2006/relationships/image" Target="../media/image90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57.wmf"/><Relationship Id="rId11" Type="http://schemas.openxmlformats.org/officeDocument/2006/relationships/image" Target="../media/image94.wmf"/><Relationship Id="rId5" Type="http://schemas.openxmlformats.org/officeDocument/2006/relationships/image" Target="../media/image89.wmf"/><Relationship Id="rId10" Type="http://schemas.openxmlformats.org/officeDocument/2006/relationships/image" Target="../media/image93.wmf"/><Relationship Id="rId4" Type="http://schemas.openxmlformats.org/officeDocument/2006/relationships/image" Target="../media/image88.wmf"/><Relationship Id="rId9" Type="http://schemas.openxmlformats.org/officeDocument/2006/relationships/image" Target="../media/image9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7" Type="http://schemas.openxmlformats.org/officeDocument/2006/relationships/image" Target="../media/image5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3" Type="http://schemas.openxmlformats.org/officeDocument/2006/relationships/image" Target="../media/image103.wmf"/><Relationship Id="rId7" Type="http://schemas.openxmlformats.org/officeDocument/2006/relationships/image" Target="../media/image107.wmf"/><Relationship Id="rId12" Type="http://schemas.openxmlformats.org/officeDocument/2006/relationships/image" Target="../media/image57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11" Type="http://schemas.openxmlformats.org/officeDocument/2006/relationships/image" Target="../media/image100.wmf"/><Relationship Id="rId5" Type="http://schemas.openxmlformats.org/officeDocument/2006/relationships/image" Target="../media/image105.wmf"/><Relationship Id="rId10" Type="http://schemas.openxmlformats.org/officeDocument/2006/relationships/image" Target="../media/image110.wmf"/><Relationship Id="rId4" Type="http://schemas.openxmlformats.org/officeDocument/2006/relationships/image" Target="../media/image104.wmf"/><Relationship Id="rId9" Type="http://schemas.openxmlformats.org/officeDocument/2006/relationships/image" Target="../media/image10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13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F9641-3471-47EA-A531-9530B78AA193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CAED4-63BA-4E25-8BDA-E1D4B9A50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7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58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image" Target="../media/image59.wmf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5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57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0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7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7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83.wmf"/><Relationship Id="rId1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1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8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98.bin"/><Relationship Id="rId18" Type="http://schemas.openxmlformats.org/officeDocument/2006/relationships/oleObject" Target="../embeddings/oleObject101.bin"/><Relationship Id="rId26" Type="http://schemas.openxmlformats.org/officeDocument/2006/relationships/oleObject" Target="../embeddings/oleObject105.bin"/><Relationship Id="rId3" Type="http://schemas.openxmlformats.org/officeDocument/2006/relationships/oleObject" Target="../embeddings/oleObject93.bin"/><Relationship Id="rId21" Type="http://schemas.openxmlformats.org/officeDocument/2006/relationships/image" Target="../media/image92.wmf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9.wmf"/><Relationship Id="rId17" Type="http://schemas.openxmlformats.org/officeDocument/2006/relationships/image" Target="../media/image90.wmf"/><Relationship Id="rId25" Type="http://schemas.openxmlformats.org/officeDocument/2006/relationships/image" Target="../media/image9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0.bin"/><Relationship Id="rId20" Type="http://schemas.openxmlformats.org/officeDocument/2006/relationships/oleObject" Target="../embeddings/oleObject102.bin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97.bin"/><Relationship Id="rId24" Type="http://schemas.openxmlformats.org/officeDocument/2006/relationships/oleObject" Target="../embeddings/oleObject104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image" Target="../media/image93.wmf"/><Relationship Id="rId10" Type="http://schemas.openxmlformats.org/officeDocument/2006/relationships/image" Target="../media/image88.wmf"/><Relationship Id="rId19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57.wmf"/><Relationship Id="rId22" Type="http://schemas.openxmlformats.org/officeDocument/2006/relationships/oleObject" Target="../embeddings/oleObject103.bin"/><Relationship Id="rId27" Type="http://schemas.openxmlformats.org/officeDocument/2006/relationships/oleObject" Target="../embeddings/oleObject10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0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19.bin"/><Relationship Id="rId18" Type="http://schemas.openxmlformats.org/officeDocument/2006/relationships/image" Target="../media/image108.wmf"/><Relationship Id="rId26" Type="http://schemas.openxmlformats.org/officeDocument/2006/relationships/image" Target="../media/image57.wmf"/><Relationship Id="rId3" Type="http://schemas.openxmlformats.org/officeDocument/2006/relationships/oleObject" Target="../embeddings/oleObject114.bin"/><Relationship Id="rId21" Type="http://schemas.openxmlformats.org/officeDocument/2006/relationships/oleObject" Target="../embeddings/oleObject123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21.bin"/><Relationship Id="rId25" Type="http://schemas.openxmlformats.org/officeDocument/2006/relationships/oleObject" Target="../embeddings/oleObject1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7.wmf"/><Relationship Id="rId20" Type="http://schemas.openxmlformats.org/officeDocument/2006/relationships/image" Target="../media/image109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18.bin"/><Relationship Id="rId24" Type="http://schemas.openxmlformats.org/officeDocument/2006/relationships/image" Target="../media/image100.wmf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23" Type="http://schemas.openxmlformats.org/officeDocument/2006/relationships/oleObject" Target="../embeddings/oleObject124.bin"/><Relationship Id="rId28" Type="http://schemas.openxmlformats.org/officeDocument/2006/relationships/oleObject" Target="../embeddings/oleObject127.bin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22.bin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06.wmf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26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1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11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Reducing Rational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Introduction to Rational Expressions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24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Special Comment About the Numerator Being 0: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If the numerator of a fraction has a value of 0 and the denominator is not 0, then the fraction is defined and has a value of 0.</a:t>
            </a:r>
            <a:r>
              <a:rPr lang="en-US" dirty="0" smtClean="0">
                <a:solidFill>
                  <a:srgbClr val="000000"/>
                </a:solidFill>
              </a:rPr>
              <a:t> For example, if, in Example 1c,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= 5, 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then                                 	        If both numerator and 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olidFill>
                  <a:srgbClr val="000000"/>
                </a:solidFill>
              </a:rPr>
              <a:t>denominator are 0, then the fraction is undefined just as in the case where only the denominator is 0.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146" name="Object 9"/>
          <p:cNvGraphicFramePr>
            <a:graphicFrameLocks noChangeAspect="1"/>
          </p:cNvGraphicFramePr>
          <p:nvPr/>
        </p:nvGraphicFramePr>
        <p:xfrm>
          <a:off x="1277938" y="39624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3377880" imgH="838080" progId="Equation.DSMT4">
                  <p:embed/>
                </p:oleObj>
              </mc:Choice>
              <mc:Fallback>
                <p:oleObj name="Equation" r:id="rId3" imgW="337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3962400"/>
                        <a:ext cx="337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Evaluating Rational Expressions</a:t>
            </a:r>
          </a:p>
        </p:txBody>
      </p:sp>
      <p:sp>
        <p:nvSpPr>
          <p:cNvPr id="717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value of each rational expression for the given value of the variable.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Note that any real number may be substituted for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since the denominator            is never 0 for any real number.</a:t>
            </a:r>
            <a:r>
              <a:rPr lang="en-US" b="1" i="0" dirty="0" smtClean="0">
                <a:solidFill>
                  <a:schemeClr val="tx1"/>
                </a:solidFill>
              </a:rPr>
              <a:t> 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7170" name="Object 9"/>
          <p:cNvGraphicFramePr>
            <a:graphicFrameLocks noChangeAspect="1"/>
          </p:cNvGraphicFramePr>
          <p:nvPr/>
        </p:nvGraphicFramePr>
        <p:xfrm>
          <a:off x="546100" y="23622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3" imgW="2273040" imgH="838080" progId="Equation.DSMT4">
                  <p:embed/>
                </p:oleObj>
              </mc:Choice>
              <mc:Fallback>
                <p:oleObj name="Equation" r:id="rId3" imgW="227304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362200"/>
                        <a:ext cx="227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11"/>
          <p:cNvGraphicFramePr>
            <a:graphicFrameLocks noChangeAspect="1"/>
          </p:cNvGraphicFramePr>
          <p:nvPr/>
        </p:nvGraphicFramePr>
        <p:xfrm>
          <a:off x="3851275" y="4852067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5" imgW="825480" imgH="368280" progId="Equation.DSMT4">
                  <p:embed/>
                </p:oleObj>
              </mc:Choice>
              <mc:Fallback>
                <p:oleObj name="Equation" r:id="rId5" imgW="825480" imgH="3682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4852067"/>
                        <a:ext cx="825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1981200" y="3384756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384756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895600" y="3352800"/>
          <a:ext cx="137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9" imgW="1371600" imgH="1028520" progId="Equation.DSMT4">
                  <p:embed/>
                </p:oleObj>
              </mc:Choice>
              <mc:Fallback>
                <p:oleObj name="Equation" r:id="rId9" imgW="137160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352800"/>
                        <a:ext cx="137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284408" y="3384756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11" imgW="1015920" imgH="838080" progId="Equation.DSMT4">
                  <p:embed/>
                </p:oleObj>
              </mc:Choice>
              <mc:Fallback>
                <p:oleObj name="Equation" r:id="rId11" imgW="1015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08" y="3384756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334000" y="3384756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384756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Evaluating Rational Expressions (cont.)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194" name="Object 7"/>
          <p:cNvGraphicFramePr>
            <a:graphicFrameLocks noChangeAspect="1"/>
          </p:cNvGraphicFramePr>
          <p:nvPr/>
        </p:nvGraphicFramePr>
        <p:xfrm>
          <a:off x="547688" y="1219200"/>
          <a:ext cx="229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2298600" imgH="838080" progId="Equation.DSMT4">
                  <p:embed/>
                </p:oleObj>
              </mc:Choice>
              <mc:Fallback>
                <p:oleObj name="Equation" r:id="rId3" imgW="22986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19200"/>
                        <a:ext cx="2298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22"/>
          <p:cNvSpPr>
            <a:spLocks noChangeArrowheads="1"/>
          </p:cNvSpPr>
          <p:nvPr/>
        </p:nvSpPr>
        <p:spPr bwMode="auto">
          <a:xfrm>
            <a:off x="5257800" y="3394075"/>
            <a:ext cx="365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a numerator may be 0.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3400" y="3156156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888840" imgH="838080" progId="Equation.DSMT4">
                  <p:embed/>
                </p:oleObj>
              </mc:Choice>
              <mc:Fallback>
                <p:oleObj name="Equation" r:id="rId5" imgW="888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56156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47800" y="3124200"/>
          <a:ext cx="1384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1384200" imgH="1028520" progId="Equation.DSMT4">
                  <p:embed/>
                </p:oleObj>
              </mc:Choice>
              <mc:Fallback>
                <p:oleObj name="Equation" r:id="rId7" imgW="13842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24200"/>
                        <a:ext cx="1384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866104" y="3170904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1028520" imgH="838080" progId="Equation.DSMT4">
                  <p:embed/>
                </p:oleObj>
              </mc:Choice>
              <mc:Fallback>
                <p:oleObj name="Equation" r:id="rId9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6104" y="3170904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915696" y="317090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696" y="317090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495800" y="3443748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443748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922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23813" indent="-23813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Summary of Arithmetic Rules for Rational Numbers (or Fractions)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fraction</a:t>
            </a:r>
            <a:r>
              <a:rPr lang="en-US" dirty="0" smtClean="0">
                <a:solidFill>
                  <a:srgbClr val="000000"/>
                </a:solidFill>
              </a:rPr>
              <a:t> (or </a:t>
            </a:r>
            <a:r>
              <a:rPr lang="en-US" b="1" dirty="0" smtClean="0">
                <a:solidFill>
                  <a:srgbClr val="C00000"/>
                </a:solidFill>
              </a:rPr>
              <a:t>rational number</a:t>
            </a:r>
            <a:r>
              <a:rPr lang="en-US" dirty="0" smtClean="0">
                <a:solidFill>
                  <a:srgbClr val="000000"/>
                </a:solidFill>
              </a:rPr>
              <a:t>) is a number that can be 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written in the form     where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integers and </a:t>
            </a:r>
          </a:p>
          <a:p>
            <a:pPr>
              <a:spcBef>
                <a:spcPts val="1800"/>
              </a:spcBef>
              <a:defRPr/>
            </a:pP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0. No denominator can be 0.</a:t>
            </a:r>
          </a:p>
          <a:p>
            <a:pPr>
              <a:spcBef>
                <a:spcPts val="0"/>
              </a:spcBef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Fundamental Principle: </a:t>
            </a:r>
            <a:r>
              <a:rPr lang="en-US" dirty="0" smtClean="0">
                <a:solidFill>
                  <a:srgbClr val="000000"/>
                </a:solidFill>
              </a:rPr>
              <a:t>                where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≠ </a:t>
            </a:r>
            <a:r>
              <a:rPr lang="en-US" b="1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defRPr/>
            </a:pPr>
            <a:endParaRPr lang="en-US" i="1" dirty="0" smtClean="0"/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The</a:t>
            </a:r>
            <a:r>
              <a:rPr lang="en-US" b="1" dirty="0" smtClean="0">
                <a:solidFill>
                  <a:srgbClr val="000000"/>
                </a:solidFill>
              </a:rPr>
              <a:t> reciprocal </a:t>
            </a:r>
            <a:r>
              <a:rPr lang="en-US" dirty="0" smtClean="0">
                <a:solidFill>
                  <a:srgbClr val="000000"/>
                </a:solidFill>
              </a:rPr>
              <a:t>of             and                 where </a:t>
            </a: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218" name="Object 10"/>
          <p:cNvGraphicFramePr>
            <a:graphicFrameLocks noChangeAspect="1"/>
          </p:cNvGraphicFramePr>
          <p:nvPr/>
        </p:nvGraphicFramePr>
        <p:xfrm>
          <a:off x="3351213" y="2561304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1213" y="2561304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11"/>
          <p:cNvGraphicFramePr>
            <a:graphicFrameLocks noChangeAspect="1"/>
          </p:cNvGraphicFramePr>
          <p:nvPr/>
        </p:nvGraphicFramePr>
        <p:xfrm>
          <a:off x="4659313" y="4050379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5" imgW="1231560" imgH="838080" progId="Equation.DSMT4">
                  <p:embed/>
                </p:oleObj>
              </mc:Choice>
              <mc:Fallback>
                <p:oleObj name="Equation" r:id="rId5" imgW="12315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4050379"/>
                        <a:ext cx="123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2"/>
          <p:cNvGraphicFramePr>
            <a:graphicFrameLocks noChangeAspect="1"/>
          </p:cNvGraphicFramePr>
          <p:nvPr/>
        </p:nvGraphicFramePr>
        <p:xfrm>
          <a:off x="3048000" y="4941888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7" imgW="927000" imgH="838080" progId="Equation.DSMT4">
                  <p:embed/>
                </p:oleObj>
              </mc:Choice>
              <mc:Fallback>
                <p:oleObj name="Equation" r:id="rId7" imgW="92700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941888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3"/>
          <p:cNvGraphicFramePr>
            <a:graphicFrameLocks noChangeAspect="1"/>
          </p:cNvGraphicFramePr>
          <p:nvPr/>
        </p:nvGraphicFramePr>
        <p:xfrm>
          <a:off x="4648200" y="4953000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9" imgW="1193760" imgH="838080" progId="Equation.DSMT4">
                  <p:embed/>
                </p:oleObj>
              </mc:Choice>
              <mc:Fallback>
                <p:oleObj name="Equation" r:id="rId9" imgW="119376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53000"/>
                        <a:ext cx="119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5"/>
          <p:cNvGraphicFramePr>
            <a:graphicFrameLocks noChangeAspect="1"/>
          </p:cNvGraphicFramePr>
          <p:nvPr/>
        </p:nvGraphicFramePr>
        <p:xfrm>
          <a:off x="6965950" y="5223796"/>
          <a:ext cx="106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1" imgW="1066680" imgH="342720" progId="Equation.DSMT4">
                  <p:embed/>
                </p:oleObj>
              </mc:Choice>
              <mc:Fallback>
                <p:oleObj name="Equation" r:id="rId11" imgW="1066680" imgH="3427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5223796"/>
                        <a:ext cx="1066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02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23813" indent="-23813" algn="ctr" eaLnBrk="0" hangingPunct="0"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Summary of Arithmetic Rules for Rational Numbers (or Fractions) (cont.)</a:t>
            </a:r>
          </a:p>
          <a:p>
            <a:pPr>
              <a:spcBef>
                <a:spcPts val="180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Multiplication:		     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 ≠ 0.</a:t>
            </a:r>
          </a:p>
          <a:p>
            <a:pPr>
              <a:spcBef>
                <a:spcPts val="0"/>
              </a:spcBef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Division:</a:t>
            </a:r>
            <a:r>
              <a:rPr lang="en-US" dirty="0" smtClean="0">
                <a:solidFill>
                  <a:srgbClr val="000000"/>
                </a:solidFill>
              </a:rPr>
              <a:t> 		        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 ≠ 0.</a:t>
            </a:r>
          </a:p>
          <a:p>
            <a:pPr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Addition: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b="1" smtClean="0">
                <a:solidFill>
                  <a:srgbClr val="000000"/>
                </a:solidFill>
              </a:rPr>
              <a:t>	         </a:t>
            </a:r>
            <a:r>
              <a:rPr lang="en-US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0.</a:t>
            </a:r>
          </a:p>
          <a:p>
            <a:pPr>
              <a:defRPr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Subtraction: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000000"/>
                </a:solidFill>
              </a:rPr>
              <a:t>		   </a:t>
            </a:r>
            <a:r>
              <a:rPr lang="en-US" dirty="0" smtClean="0">
                <a:solidFill>
                  <a:srgbClr val="000000"/>
                </a:solidFill>
              </a:rPr>
              <a:t>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0.</a:t>
            </a:r>
          </a:p>
        </p:txBody>
      </p:sp>
      <p:graphicFrame>
        <p:nvGraphicFramePr>
          <p:cNvPr id="10242" name="Object 9"/>
          <p:cNvGraphicFramePr>
            <a:graphicFrameLocks noChangeAspect="1"/>
          </p:cNvGraphicFramePr>
          <p:nvPr/>
        </p:nvGraphicFramePr>
        <p:xfrm>
          <a:off x="2808288" y="22098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3" imgW="1676160" imgH="838080" progId="Equation.DSMT4">
                  <p:embed/>
                </p:oleObj>
              </mc:Choice>
              <mc:Fallback>
                <p:oleObj name="Equation" r:id="rId3" imgW="1676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2209800"/>
                        <a:ext cx="1676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549629"/>
              </p:ext>
            </p:extLst>
          </p:nvPr>
        </p:nvGraphicFramePr>
        <p:xfrm>
          <a:off x="1924050" y="3059113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5" imgW="1854000" imgH="838080" progId="Equation.DSMT4">
                  <p:embed/>
                </p:oleObj>
              </mc:Choice>
              <mc:Fallback>
                <p:oleObj name="Equation" r:id="rId5" imgW="18540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4050" y="3059113"/>
                        <a:ext cx="185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75142"/>
              </p:ext>
            </p:extLst>
          </p:nvPr>
        </p:nvGraphicFramePr>
        <p:xfrm>
          <a:off x="2006600" y="415925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7" imgW="1879560" imgH="838080" progId="Equation.DSMT4">
                  <p:embed/>
                </p:oleObj>
              </mc:Choice>
              <mc:Fallback>
                <p:oleObj name="Equation" r:id="rId7" imgW="18795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15925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906531"/>
              </p:ext>
            </p:extLst>
          </p:nvPr>
        </p:nvGraphicFramePr>
        <p:xfrm>
          <a:off x="2438400" y="5089525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1866600" imgH="838080" progId="Equation.DSMT4">
                  <p:embed/>
                </p:oleObj>
              </mc:Choice>
              <mc:Fallback>
                <p:oleObj name="Equation" r:id="rId9" imgW="186660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089525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23813" indent="-23813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Fundamental Principle of Rational Expressions</a:t>
            </a:r>
          </a:p>
          <a:p>
            <a:pPr>
              <a:spcBef>
                <a:spcPts val="24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If      is a rational expression and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 ≠ 0 and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a </a:t>
            </a:r>
          </a:p>
          <a:p>
            <a:pPr>
              <a:spcBef>
                <a:spcPts val="120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polynomial and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≠ 0, then</a:t>
            </a:r>
          </a:p>
          <a:p>
            <a:pPr>
              <a:spcBef>
                <a:spcPts val="1200"/>
              </a:spcBef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266" name="Object 7"/>
          <p:cNvGraphicFramePr>
            <a:graphicFrameLocks noChangeAspect="1"/>
          </p:cNvGraphicFramePr>
          <p:nvPr/>
        </p:nvGraphicFramePr>
        <p:xfrm>
          <a:off x="812800" y="1860756"/>
          <a:ext cx="317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3" imgW="317160" imgH="863280" progId="Equation.DSMT4">
                  <p:embed/>
                </p:oleObj>
              </mc:Choice>
              <mc:Fallback>
                <p:oleObj name="Equation" r:id="rId3" imgW="317160" imgH="863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860756"/>
                        <a:ext cx="317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8"/>
          <p:cNvGraphicFramePr>
            <a:graphicFrameLocks noChangeAspect="1"/>
          </p:cNvGraphicFramePr>
          <p:nvPr/>
        </p:nvGraphicFramePr>
        <p:xfrm>
          <a:off x="3733800" y="3276600"/>
          <a:ext cx="1346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5" imgW="1346040" imgH="876240" progId="Equation.DSMT4">
                  <p:embed/>
                </p:oleObj>
              </mc:Choice>
              <mc:Fallback>
                <p:oleObj name="Equation" r:id="rId5" imgW="1346040" imgH="876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76600"/>
                        <a:ext cx="1346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962400"/>
            <a:ext cx="2971800" cy="1066800"/>
            <a:chOff x="685800" y="3276600"/>
            <a:chExt cx="2971800" cy="10668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685800" y="3276600"/>
              <a:ext cx="2971800" cy="1066800"/>
            </a:xfrm>
            <a:prstGeom prst="line">
              <a:avLst/>
            </a:prstGeom>
            <a:ln w="203200">
              <a:solidFill>
                <a:srgbClr val="F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685800" y="3429000"/>
              <a:ext cx="2971800" cy="838200"/>
            </a:xfrm>
            <a:prstGeom prst="line">
              <a:avLst/>
            </a:prstGeom>
            <a:ln w="203200">
              <a:solidFill>
                <a:srgbClr val="F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524000" y="4044950"/>
          <a:ext cx="4038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" imgW="4038480" imgH="965160" progId="Equation.DSMT4">
                  <p:embed/>
                </p:oleObj>
              </mc:Choice>
              <mc:Fallback>
                <p:oleObj name="Equation" r:id="rId3" imgW="4038480" imgH="965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44950"/>
                        <a:ext cx="40386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229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Common Error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The key word when reducing is </a:t>
            </a:r>
            <a:r>
              <a:rPr lang="en-US" b="1" dirty="0" smtClean="0">
                <a:solidFill>
                  <a:srgbClr val="000000"/>
                </a:solidFill>
              </a:rPr>
              <a:t>factor</a:t>
            </a:r>
            <a:r>
              <a:rPr lang="en-US" dirty="0" smtClean="0">
                <a:solidFill>
                  <a:srgbClr val="000000"/>
                </a:solidFill>
              </a:rPr>
              <a:t>.  Many students incorrectly "divide out" terms or numbers that are not factors.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000000"/>
                </a:solidFill>
              </a:rPr>
              <a:t>Consider the following incorrect statement that 2 = 4: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Obviously, incorrect reducing can lead to ridiculous results.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772150" y="434975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5" imgW="1726920" imgH="291960" progId="Equation.DSMT4">
                  <p:embed/>
                </p:oleObj>
              </mc:Choice>
              <mc:Fallback>
                <p:oleObj name="Equation" r:id="rId5" imgW="172692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434975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85800" y="3116929"/>
            <a:ext cx="2971800" cy="1066800"/>
            <a:chOff x="685800" y="3276600"/>
            <a:chExt cx="2971800" cy="10668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685800" y="3276600"/>
              <a:ext cx="2971800" cy="10668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685800" y="3429000"/>
              <a:ext cx="2971800" cy="8382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105400" y="3116929"/>
            <a:ext cx="2971800" cy="1066800"/>
            <a:chOff x="685800" y="3276600"/>
            <a:chExt cx="2971800" cy="1066800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685800" y="3276600"/>
              <a:ext cx="2971800" cy="10668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685800" y="3429000"/>
              <a:ext cx="2971800" cy="8382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5181600" y="3183604"/>
          <a:ext cx="2971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3" imgW="2971800" imgH="965160" progId="Equation.DSMT4">
                  <p:embed/>
                </p:oleObj>
              </mc:Choice>
              <mc:Fallback>
                <p:oleObj name="Equation" r:id="rId3" imgW="2971800" imgH="965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183604"/>
                        <a:ext cx="2971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714375" y="3024854"/>
          <a:ext cx="2997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5" imgW="2997000" imgH="965160" progId="Equation.DSMT4">
                  <p:embed/>
                </p:oleObj>
              </mc:Choice>
              <mc:Fallback>
                <p:oleObj name="Equation" r:id="rId5" imgW="299700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3024854"/>
                        <a:ext cx="29972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“Divide out” only common factors.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5 is not a factor of the 		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is not a factor of the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denominator. 			      denominator.</a:t>
            </a:r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/>
        </p:nvGraphicFramePr>
        <p:xfrm>
          <a:off x="1219200" y="2485104"/>
          <a:ext cx="632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7" imgW="6324480" imgH="291960" progId="Equation.DSMT4">
                  <p:embed/>
                </p:oleObj>
              </mc:Choice>
              <mc:Fallback>
                <p:oleObj name="Equation" r:id="rId7" imgW="632448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85104"/>
                        <a:ext cx="632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819400" y="2605548"/>
            <a:ext cx="3657600" cy="990600"/>
          </a:xfrm>
          <a:prstGeom prst="ellipse">
            <a:avLst/>
          </a:prstGeom>
          <a:noFill/>
          <a:ln w="203200">
            <a:solidFill>
              <a:srgbClr val="ABA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4338" name="Object 3"/>
          <p:cNvGraphicFramePr>
            <a:graphicFrameLocks noChangeAspect="1"/>
          </p:cNvGraphicFramePr>
          <p:nvPr/>
        </p:nvGraphicFramePr>
        <p:xfrm>
          <a:off x="2759075" y="2567448"/>
          <a:ext cx="383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3835080" imgH="1028520" progId="Equation.DSMT4">
                  <p:embed/>
                </p:oleObj>
              </mc:Choice>
              <mc:Fallback>
                <p:oleObj name="Equation" r:id="rId3" imgW="383508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75" y="2567448"/>
                        <a:ext cx="38354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algn="ctr" eaLnBrk="0" hangingPunct="0"/>
            <a:endParaRPr lang="en-US" dirty="0" smtClean="0"/>
          </a:p>
          <a:p>
            <a:pPr algn="ctr" eaLnBrk="0" hangingPunct="0"/>
            <a:endParaRPr lang="en-US" dirty="0" smtClean="0"/>
          </a:p>
          <a:p>
            <a:pPr algn="ctr" eaLnBrk="0" hangingPunct="0"/>
            <a:endParaRPr lang="en-US" dirty="0" smtClean="0"/>
          </a:p>
          <a:p>
            <a:pPr algn="ctr" eaLnBrk="0" hangingPunct="0"/>
            <a:endParaRPr lang="en-US" dirty="0" smtClean="0"/>
          </a:p>
          <a:p>
            <a:pPr algn="ctr" eaLnBrk="0" hangingPunct="0"/>
            <a:r>
              <a:rPr lang="en-US" dirty="0" smtClean="0">
                <a:solidFill>
                  <a:srgbClr val="000000"/>
                </a:solidFill>
              </a:rPr>
              <a:t>5 is a common factor. </a:t>
            </a:r>
            <a:endParaRPr lang="en-US" dirty="0"/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4000500" y="1995948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1409400" imgH="291960" progId="Equation.DSMT4">
                  <p:embed/>
                </p:oleObj>
              </mc:Choice>
              <mc:Fallback>
                <p:oleObj name="Equation" r:id="rId5" imgW="1409400" imgH="291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995948"/>
                        <a:ext cx="1409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Reducing Rational Expressions</a:t>
            </a:r>
          </a:p>
        </p:txBody>
      </p:sp>
      <p:sp>
        <p:nvSpPr>
          <p:cNvPr id="153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Reduce each rational expression to lowest terms. State any restrictions on the variable.  </a:t>
            </a:r>
            <a:r>
              <a:rPr lang="en-US" b="1" i="0" dirty="0" smtClean="0">
                <a:solidFill>
                  <a:schemeClr val="tx1"/>
                </a:solidFill>
              </a:rPr>
              <a:t>Remember, no denominator can be 0.  </a:t>
            </a:r>
            <a:r>
              <a:rPr lang="en-US" i="0" dirty="0" smtClean="0">
                <a:solidFill>
                  <a:schemeClr val="tx1"/>
                </a:solidFill>
              </a:rPr>
              <a:t>This restriction applies to denominators</a:t>
            </a:r>
            <a:r>
              <a:rPr lang="en-US" b="1" i="0" dirty="0" smtClean="0">
                <a:solidFill>
                  <a:schemeClr val="tx1"/>
                </a:solidFill>
              </a:rPr>
              <a:t> before and after </a:t>
            </a:r>
            <a:r>
              <a:rPr lang="en-US" i="0" dirty="0" smtClean="0">
                <a:solidFill>
                  <a:schemeClr val="tx1"/>
                </a:solidFill>
              </a:rPr>
              <a:t>a rational expression is reduced.</a:t>
            </a: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spcBef>
                <a:spcPct val="0"/>
              </a:spcBef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568325" y="36576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3" imgW="1434960" imgH="838080" progId="Equation.DSMT4">
                  <p:embed/>
                </p:oleObj>
              </mc:Choice>
              <mc:Fallback>
                <p:oleObj name="Equation" r:id="rId3" imgW="1434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3657600"/>
                        <a:ext cx="1435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7" name="Rectangle 22"/>
          <p:cNvSpPr>
            <a:spLocks noChangeArrowheads="1"/>
          </p:cNvSpPr>
          <p:nvPr/>
        </p:nvSpPr>
        <p:spPr bwMode="auto">
          <a:xfrm>
            <a:off x="6400800" y="5064125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Since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7062788" y="5148263"/>
          <a:ext cx="170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Equation" r:id="rId5" imgW="1701720" imgH="253800" progId="Equation.DSMT4">
                  <p:embed/>
                </p:oleObj>
              </mc:Choice>
              <mc:Fallback>
                <p:oleObj name="Equation" r:id="rId5" imgW="17017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2788" y="5148263"/>
                        <a:ext cx="17018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057400" y="48006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4" name="Equation" r:id="rId7" imgW="939600" imgH="838080" progId="Equation.DSMT4">
                  <p:embed/>
                </p:oleObj>
              </mc:Choice>
              <mc:Fallback>
                <p:oleObj name="Equation" r:id="rId7" imgW="939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962400" y="450440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5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50440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3977148" y="57150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6" name="Equation" r:id="rId11" imgW="126720" imgH="190440" progId="Equation.DSMT4">
                  <p:embed/>
                </p:oleObj>
              </mc:Choice>
              <mc:Fallback>
                <p:oleObj name="Equation" r:id="rId11" imgW="12672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7148" y="57150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077496" y="4753896"/>
          <a:ext cx="1460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12" imgW="1460160" imgH="990360" progId="Equation.DSMT4">
                  <p:embed/>
                </p:oleObj>
              </mc:Choice>
              <mc:Fallback>
                <p:oleObj name="Equation" r:id="rId12" imgW="146016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7496" y="4753896"/>
                        <a:ext cx="1460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633452" y="48006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14" imgW="1701720" imgH="838080" progId="Equation.DSMT4">
                  <p:embed/>
                </p:oleObj>
              </mc:Choice>
              <mc:Fallback>
                <p:oleObj name="Equation" r:id="rId14" imgW="17017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452" y="48006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3505200" y="47244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3581401" y="5213555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Determine what values of the variable, if any, will make a rational expression undefined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numerical value of a rational expression.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Reduce rational expressions to lowest terms.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Reducing Rational Expressions (cont.)</a:t>
            </a:r>
            <a:endParaRPr lang="en-US" sz="3200" smtClean="0"/>
          </a:p>
        </p:txBody>
      </p:sp>
      <p:sp>
        <p:nvSpPr>
          <p:cNvPr id="163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3400" y="1187244"/>
          <a:ext cx="1549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3" imgW="1549080" imgH="876240" progId="Equation.DSMT4">
                  <p:embed/>
                </p:oleObj>
              </mc:Choice>
              <mc:Fallback>
                <p:oleObj name="Equation" r:id="rId3" imgW="154908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87244"/>
                        <a:ext cx="1549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138992" y="4085716"/>
          <a:ext cx="215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5" imgW="2158920" imgH="253800" progId="Equation.DSMT4">
                  <p:embed/>
                </p:oleObj>
              </mc:Choice>
              <mc:Fallback>
                <p:oleObj name="Equation" r:id="rId5" imgW="2158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992" y="4085716"/>
                        <a:ext cx="21590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155288" y="3158616"/>
          <a:ext cx="1066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7" imgW="1066680" imgH="876240" progId="Equation.DSMT4">
                  <p:embed/>
                </p:oleObj>
              </mc:Choice>
              <mc:Fallback>
                <p:oleObj name="Equation" r:id="rId7" imgW="106668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288" y="3158616"/>
                        <a:ext cx="1066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342532" y="3175824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9" imgW="2247840" imgH="990360" progId="Equation.DSMT4">
                  <p:embed/>
                </p:oleObj>
              </mc:Choice>
              <mc:Fallback>
                <p:oleObj name="Equation" r:id="rId9" imgW="224784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2532" y="3175824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4707192" y="3404424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Equation" r:id="rId11" imgW="1968480" imgH="469800" progId="Equation.DSMT4">
                  <p:embed/>
                </p:oleObj>
              </mc:Choice>
              <mc:Fallback>
                <p:oleObj name="Equation" r:id="rId11" imgW="19684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7192" y="3404424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4021392" y="298900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392" y="2989008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564192" y="4149216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192" y="4149216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10800000" flipV="1">
            <a:off x="3625644" y="3164760"/>
            <a:ext cx="9144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77496" y="3736260"/>
            <a:ext cx="10668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Reducing Rational Expressions (cont.)</a:t>
            </a:r>
            <a:endParaRPr lang="en-US" sz="3200" smtClean="0"/>
          </a:p>
        </p:txBody>
      </p:sp>
      <p:sp>
        <p:nvSpPr>
          <p:cNvPr id="1639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indent="1588">
              <a:spcBef>
                <a:spcPts val="1800"/>
              </a:spcBef>
            </a:pPr>
            <a:r>
              <a:rPr lang="en-US" dirty="0" smtClean="0">
                <a:solidFill>
                  <a:schemeClr val="tx1"/>
                </a:solidFill>
              </a:rPr>
              <a:t>This example illustrates the importance of writing 1 in the numerator if all the factors divide out.  Remember that 1 is an understood factor.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06413" y="1310148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5" name="Equation" r:id="rId3" imgW="1562040" imgH="838080" progId="Equation.DSMT4">
                  <p:embed/>
                </p:oleObj>
              </mc:Choice>
              <mc:Fallback>
                <p:oleObj name="Equation" r:id="rId3" imgW="156204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1310148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22"/>
          <p:cNvSpPr>
            <a:spLocks noChangeArrowheads="1"/>
          </p:cNvSpPr>
          <p:nvPr/>
        </p:nvSpPr>
        <p:spPr bwMode="auto">
          <a:xfrm>
            <a:off x="5334000" y="3178314"/>
            <a:ext cx="3657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these restrictions are determined before reducing.</a:t>
            </a:r>
          </a:p>
        </p:txBody>
      </p:sp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1981200" y="2165556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Equation" r:id="rId5" imgW="1079280" imgH="838080" progId="Equation.DSMT4">
                  <p:embed/>
                </p:oleObj>
              </mc:Choice>
              <mc:Fallback>
                <p:oleObj name="Equation" r:id="rId5" imgW="10792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65556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3092244" y="2163096"/>
          <a:ext cx="1473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Equation" r:id="rId7" imgW="1473120" imgH="952200" progId="Equation.DSMT4">
                  <p:embed/>
                </p:oleObj>
              </mc:Choice>
              <mc:Fallback>
                <p:oleObj name="Equation" r:id="rId7" imgW="147312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244" y="2163096"/>
                        <a:ext cx="1473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4730544" y="2163096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Equation" r:id="rId9" imgW="1028520" imgH="838080" progId="Equation.DSMT4">
                  <p:embed/>
                </p:oleObj>
              </mc:Choice>
              <mc:Fallback>
                <p:oleObj name="Equation" r:id="rId9" imgW="1028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544" y="2163096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5829300" y="2376948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9" name="Equation" r:id="rId11" imgW="1257120" imgH="469800" progId="Equation.DSMT4">
                  <p:embed/>
                </p:oleObj>
              </mc:Choice>
              <mc:Fallback>
                <p:oleObj name="Equation" r:id="rId11" imgW="12571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376948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810000" y="2209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367548" y="26817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3987800" y="2010696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0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2010696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/>
          <p:cNvGraphicFramePr>
            <a:graphicFrameLocks noChangeAspect="1"/>
          </p:cNvGraphicFramePr>
          <p:nvPr/>
        </p:nvGraphicFramePr>
        <p:xfrm>
          <a:off x="3439652" y="3060288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01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9652" y="3060288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Reducing Rational Expressions (cont.)</a:t>
            </a:r>
            <a:endParaRPr lang="en-US" sz="3200" smtClean="0"/>
          </a:p>
        </p:txBody>
      </p:sp>
      <p:sp>
        <p:nvSpPr>
          <p:cNvPr id="1741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48640" y="1342104"/>
          <a:ext cx="1231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7" name="Equation" r:id="rId3" imgW="1231560" imgH="901440" progId="Equation.DSMT4">
                  <p:embed/>
                </p:oleObj>
              </mc:Choice>
              <mc:Fallback>
                <p:oleObj name="Equation" r:id="rId3" imgW="1231560" imgH="901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42104"/>
                        <a:ext cx="1231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22"/>
          <p:cNvSpPr>
            <a:spLocks noChangeArrowheads="1"/>
          </p:cNvSpPr>
          <p:nvPr/>
        </p:nvSpPr>
        <p:spPr bwMode="auto">
          <a:xfrm>
            <a:off x="3799348" y="2892679"/>
            <a:ext cx="4114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 write both numerator and denominator in descending order.  Now factor out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 in the numerator.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81548" y="2939844"/>
          <a:ext cx="749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5" imgW="749160" imgH="901440" progId="Equation.DSMT4">
                  <p:embed/>
                </p:oleObj>
              </mc:Choice>
              <mc:Fallback>
                <p:oleObj name="Equation" r:id="rId5" imgW="749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548" y="2939844"/>
                        <a:ext cx="749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864852" y="2954592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7" imgW="1244520" imgH="901440" progId="Equation.DSMT4">
                  <p:embed/>
                </p:oleObj>
              </mc:Choice>
              <mc:Fallback>
                <p:oleObj name="Equation" r:id="rId7" imgW="124452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852" y="2954592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858296" y="4176252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Equation" r:id="rId9" imgW="1663560" imgH="990360" progId="Equation.DSMT4">
                  <p:embed/>
                </p:oleObj>
              </mc:Choice>
              <mc:Fallback>
                <p:oleObj name="Equation" r:id="rId9" imgW="166356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296" y="4176252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581400" y="41910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1" name="Equation" r:id="rId11" imgW="1663560" imgH="990360" progId="Equation.DSMT4">
                  <p:embed/>
                </p:oleObj>
              </mc:Choice>
              <mc:Fallback>
                <p:oleObj name="Equation" r:id="rId11" imgW="166356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910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5380704" y="4457700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2" name="Equation" r:id="rId13" imgW="1625400" imgH="469800" progId="Equation.DSMT4">
                  <p:embed/>
                </p:oleObj>
              </mc:Choice>
              <mc:Fallback>
                <p:oleObj name="Equation" r:id="rId13" imgW="16254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704" y="4457700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4677697" y="4029996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3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7697" y="4029996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4220497" y="519020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4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497" y="519020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10800000" flipV="1">
            <a:off x="4281949" y="4205748"/>
            <a:ext cx="9144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053348" y="4709652"/>
            <a:ext cx="10668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Opposites</a:t>
            </a:r>
          </a:p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In general, for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(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−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) and (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−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) are opposites and</a:t>
            </a: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984500" y="2743200"/>
          <a:ext cx="3263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3" imgW="3263760" imgH="952200" progId="Equation.DSMT4">
                  <p:embed/>
                </p:oleObj>
              </mc:Choice>
              <mc:Fallback>
                <p:oleObj name="Equation" r:id="rId3" imgW="326376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2743200"/>
                        <a:ext cx="32639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Reducing Rational Expressions</a:t>
            </a:r>
            <a:endParaRPr lang="en-US" sz="3200" smtClean="0"/>
          </a:p>
        </p:txBody>
      </p:sp>
      <p:sp>
        <p:nvSpPr>
          <p:cNvPr id="19461" name="Content Placeholder 2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39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Fractions and Negative Signs</a:t>
            </a:r>
          </a:p>
          <a:p>
            <a:pPr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For integers </a:t>
            </a:r>
            <a:r>
              <a:rPr lang="en-US" i="1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b, b </a:t>
            </a:r>
            <a:r>
              <a:rPr lang="en-US" dirty="0" smtClean="0">
                <a:solidFill>
                  <a:srgbClr val="000000"/>
                </a:solidFill>
              </a:rPr>
              <a:t>≠ 0,</a:t>
            </a:r>
            <a:r>
              <a:rPr lang="en-US" b="1" i="1" dirty="0" smtClean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endParaRPr lang="en-US" b="1" i="1" dirty="0" smtClean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  <a:spcBef>
                <a:spcPts val="0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For polynomials </a:t>
            </a:r>
            <a:r>
              <a:rPr lang="en-US" i="1" dirty="0" smtClean="0">
                <a:solidFill>
                  <a:srgbClr val="000000"/>
                </a:solidFill>
              </a:rPr>
              <a:t>P </a:t>
            </a:r>
            <a:r>
              <a:rPr lang="en-US" dirty="0" smtClean="0">
                <a:solidFill>
                  <a:srgbClr val="000000"/>
                </a:solidFill>
              </a:rPr>
              <a:t>and</a:t>
            </a:r>
            <a:r>
              <a:rPr lang="en-US" i="1" dirty="0" smtClean="0">
                <a:solidFill>
                  <a:srgbClr val="000000"/>
                </a:solidFill>
              </a:rPr>
              <a:t> Q, Q </a:t>
            </a:r>
            <a:r>
              <a:rPr lang="en-US" dirty="0" smtClean="0">
                <a:solidFill>
                  <a:srgbClr val="000000"/>
                </a:solidFill>
              </a:rPr>
              <a:t>≠ 0,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4509373" y="2033175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Equation" r:id="rId3" imgW="2145960" imgH="838080" progId="Equation.DSMT4">
                  <p:embed/>
                </p:oleObj>
              </mc:Choice>
              <mc:Fallback>
                <p:oleObj name="Equation" r:id="rId3" imgW="2145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373" y="2033175"/>
                        <a:ext cx="214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5190204" y="3261852"/>
          <a:ext cx="2247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Equation" r:id="rId5" imgW="2247840" imgH="876240" progId="Equation.DSMT4">
                  <p:embed/>
                </p:oleObj>
              </mc:Choice>
              <mc:Fallback>
                <p:oleObj name="Equation" r:id="rId5" imgW="224784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204" y="3261852"/>
                        <a:ext cx="22479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Simplifying Rational Expressions (cont.)</a:t>
            </a:r>
            <a:endParaRPr lang="en-US" sz="3200" smtClean="0"/>
          </a:p>
        </p:txBody>
      </p:sp>
      <p:sp>
        <p:nvSpPr>
          <p:cNvPr id="204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the following rational expressions.</a:t>
            </a:r>
          </a:p>
          <a:p>
            <a:pPr marL="5715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5715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57150" indent="1588"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5715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48640" y="2004552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3" imgW="1879560" imgH="838080" progId="Equation.DSMT4">
                  <p:embed/>
                </p:oleObj>
              </mc:Choice>
              <mc:Fallback>
                <p:oleObj name="Equation" r:id="rId3" imgW="18795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004552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218788" y="3856704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5" imgW="1396800" imgH="838080" progId="Equation.DSMT4">
                  <p:embed/>
                </p:oleObj>
              </mc:Choice>
              <mc:Fallback>
                <p:oleObj name="Equation" r:id="rId5" imgW="1396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88" y="3856704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651840" y="3829050"/>
          <a:ext cx="1905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7" imgW="1904760" imgH="876240" progId="Equation.DSMT4">
                  <p:embed/>
                </p:oleObj>
              </mc:Choice>
              <mc:Fallback>
                <p:oleObj name="Equation" r:id="rId7" imgW="19047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840" y="3829050"/>
                        <a:ext cx="1905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586336" y="3871452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" name="Equation" r:id="rId9" imgW="1358640" imgH="838080" progId="Equation.DSMT4">
                  <p:embed/>
                </p:oleObj>
              </mc:Choice>
              <mc:Fallback>
                <p:oleObj name="Equation" r:id="rId9" imgW="1358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336" y="3871452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5966540" y="3810000"/>
          <a:ext cx="1485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8" name="Equation" r:id="rId11" imgW="1485720" imgH="990360" progId="Equation.DSMT4">
                  <p:embed/>
                </p:oleObj>
              </mc:Choice>
              <mc:Fallback>
                <p:oleObj name="Equation" r:id="rId11" imgW="148572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6540" y="3810000"/>
                        <a:ext cx="1485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7560596" y="385670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9" name="Equation" r:id="rId13" imgW="545760" imgH="838080" progId="Equation.DSMT4">
                  <p:embed/>
                </p:oleObj>
              </mc:Choice>
              <mc:Fallback>
                <p:oleObj name="Equation" r:id="rId13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0596" y="385670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6857588" y="3657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7588" y="3657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6919040" y="47244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1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040" y="47244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10800000" flipV="1">
            <a:off x="6461840" y="3833352"/>
            <a:ext cx="9144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6508544" y="433725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Simplifying Rational Expressions (cont.)</a:t>
            </a:r>
            <a:endParaRPr lang="en-US" sz="3200" smtClean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3130344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5" name="Equation" r:id="rId3" imgW="342720" imgH="241200" progId="Equation.DSMT4">
                  <p:embed/>
                </p:oleObj>
              </mc:Choice>
              <mc:Fallback>
                <p:oleObj name="Equation" r:id="rId3" imgW="34272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30344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33400" y="3880056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5" imgW="1396800" imgH="838080" progId="Equation.DSMT4">
                  <p:embed/>
                </p:oleObj>
              </mc:Choice>
              <mc:Fallback>
                <p:oleObj name="Equation" r:id="rId5" imgW="1396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80056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981200" y="3877596"/>
          <a:ext cx="1841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" name="Equation" r:id="rId7" imgW="1841400" imgH="1015920" progId="Equation.DSMT4">
                  <p:embed/>
                </p:oleObj>
              </mc:Choice>
              <mc:Fallback>
                <p:oleObj name="Equation" r:id="rId7" imgW="18414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77596"/>
                        <a:ext cx="1841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886200" y="3848100"/>
          <a:ext cx="2133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8" name="Equation" r:id="rId9" imgW="2133360" imgH="990360" progId="Equation.DSMT4">
                  <p:embed/>
                </p:oleObj>
              </mc:Choice>
              <mc:Fallback>
                <p:oleObj name="Equation" r:id="rId9" imgW="213336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48100"/>
                        <a:ext cx="2133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110748" y="389234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748" y="389234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5211096" y="36957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096" y="36957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486400" y="47625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1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7625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876800" y="3848100"/>
            <a:ext cx="9144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5046408" y="4375356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548640" y="15026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2" name="Equation" r:id="rId16" imgW="342720" imgH="241200" progId="Equation.DSMT4">
                  <p:embed/>
                </p:oleObj>
              </mc:Choice>
              <mc:Fallback>
                <p:oleObj name="Equation" r:id="rId16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5026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685800" y="1928352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3" name="Equation" r:id="rId18" imgW="1396800" imgH="838080" progId="Equation.DSMT4">
                  <p:embed/>
                </p:oleObj>
              </mc:Choice>
              <mc:Fallback>
                <p:oleObj name="Equation" r:id="rId18" imgW="13968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28352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2104104" y="1896396"/>
          <a:ext cx="1905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4" name="Equation" r:id="rId20" imgW="1904760" imgH="876240" progId="Equation.DSMT4">
                  <p:embed/>
                </p:oleObj>
              </mc:Choice>
              <mc:Fallback>
                <p:oleObj name="Equation" r:id="rId20" imgW="1904760" imgH="876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104" y="1896396"/>
                        <a:ext cx="1905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4038600" y="1881648"/>
          <a:ext cx="2159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5" name="Equation" r:id="rId22" imgW="2158920" imgH="990360" progId="Equation.DSMT4">
                  <p:embed/>
                </p:oleObj>
              </mc:Choice>
              <mc:Fallback>
                <p:oleObj name="Equation" r:id="rId22" imgW="215892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881648"/>
                        <a:ext cx="2159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6295104" y="1957848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6" name="Equation" r:id="rId24" imgW="545760" imgH="838080" progId="Equation.DSMT4">
                  <p:embed/>
                </p:oleObj>
              </mc:Choice>
              <mc:Fallback>
                <p:oleObj name="Equation" r:id="rId24" imgW="5457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5104" y="1957848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5575712" y="168254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7" name="Equation" r:id="rId26" imgW="126720" imgH="190440" progId="Equation.DSMT4">
                  <p:embed/>
                </p:oleObj>
              </mc:Choice>
              <mc:Fallback>
                <p:oleObj name="Equation" r:id="rId26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712" y="168254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/>
        </p:nvGraphicFramePr>
        <p:xfrm>
          <a:off x="5272548" y="28575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8" name="Equation" r:id="rId27" imgW="126720" imgH="190440" progId="Equation.DSMT4">
                  <p:embed/>
                </p:oleObj>
              </mc:Choice>
              <mc:Fallback>
                <p:oleObj name="Equation" r:id="rId27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2548" y="28575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5061158" y="1957848"/>
            <a:ext cx="1111043" cy="2605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844844" y="2491248"/>
            <a:ext cx="1111043" cy="26055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Simplifying Rational Expressions (cont.)</a:t>
            </a:r>
            <a:endParaRPr lang="en-US" sz="3200" smtClean="0"/>
          </a:p>
        </p:txBody>
      </p:sp>
      <p:sp>
        <p:nvSpPr>
          <p:cNvPr id="225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47688" y="1310148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" name="Equation" r:id="rId3" imgW="1841400" imgH="838080" progId="Equation.DSMT4">
                  <p:embed/>
                </p:oleObj>
              </mc:Choice>
              <mc:Fallback>
                <p:oleObj name="Equation" r:id="rId3" imgW="184140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310148"/>
                        <a:ext cx="1841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143000" y="3276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" name="Equation" r:id="rId5" imgW="1346040" imgH="838080" progId="Equation.DSMT4">
                  <p:embed/>
                </p:oleObj>
              </mc:Choice>
              <mc:Fallback>
                <p:oleObj name="Equation" r:id="rId5" imgW="1346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558844" y="3229896"/>
          <a:ext cx="1866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" name="Equation" r:id="rId7" imgW="1866600" imgH="990360" progId="Equation.DSMT4">
                  <p:embed/>
                </p:oleObj>
              </mc:Choice>
              <mc:Fallback>
                <p:oleObj name="Equation" r:id="rId7" imgW="18666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8844" y="3229896"/>
                        <a:ext cx="1866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4572000" y="32766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3" name="Equation" r:id="rId9" imgW="977760" imgH="838080" progId="Equation.DSMT4">
                  <p:embed/>
                </p:oleObj>
              </mc:Choice>
              <mc:Fallback>
                <p:oleObj name="Equation" r:id="rId9" imgW="977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5700252" y="3306096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252" y="3306096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3638550" y="30480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13" imgW="253800" imgH="190440" progId="Equation.DSMT4">
                  <p:embed/>
                </p:oleObj>
              </mc:Choice>
              <mc:Fallback>
                <p:oleObj name="Equation" r:id="rId13" imgW="25380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30480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3824748" y="4144296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15" imgW="126720" imgH="190440" progId="Equation.DSMT4">
                  <p:embed/>
                </p:oleObj>
              </mc:Choice>
              <mc:Fallback>
                <p:oleObj name="Equation" r:id="rId15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48" y="4144296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52800" y="3200400"/>
            <a:ext cx="9906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276600" y="3727656"/>
            <a:ext cx="1160208" cy="3871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Simplifying Rational Expressions (cont.)</a:t>
            </a:r>
            <a:endParaRPr lang="en-US" sz="3200" smtClean="0"/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smtClean="0"/>
          </a:p>
          <a:p>
            <a:pPr marL="0" indent="1588">
              <a:buFont typeface="Courier New" pitchFamily="49" charset="0"/>
              <a:buNone/>
            </a:pPr>
            <a:endParaRPr lang="en-US" smtClean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57200" y="1371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4" name="Equation" r:id="rId3" imgW="342720" imgH="241200" progId="Equation.DSMT4">
                  <p:embed/>
                </p:oleObj>
              </mc:Choice>
              <mc:Fallback>
                <p:oleObj name="Equation" r:id="rId3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71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57200" y="22098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" name="Equation" r:id="rId5" imgW="1346040" imgH="838080" progId="Equation.DSMT4">
                  <p:embed/>
                </p:oleObj>
              </mc:Choice>
              <mc:Fallback>
                <p:oleObj name="Equation" r:id="rId5" imgW="13460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098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828800" y="2163096"/>
          <a:ext cx="1866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6" name="Equation" r:id="rId7" imgW="1866600" imgH="876240" progId="Equation.DSMT4">
                  <p:embed/>
                </p:oleObj>
              </mc:Choice>
              <mc:Fallback>
                <p:oleObj name="Equation" r:id="rId7" imgW="18666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63096"/>
                        <a:ext cx="1866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733800" y="2163096"/>
          <a:ext cx="2108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7" name="Equation" r:id="rId9" imgW="2108160" imgH="990360" progId="Equation.DSMT4">
                  <p:embed/>
                </p:oleObj>
              </mc:Choice>
              <mc:Fallback>
                <p:oleObj name="Equation" r:id="rId9" imgW="210816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63096"/>
                        <a:ext cx="2108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6019800" y="2209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8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09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457200" y="3581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9" name="Equation" r:id="rId13" imgW="342720" imgH="241200" progId="Equation.DSMT4">
                  <p:embed/>
                </p:oleObj>
              </mc:Choice>
              <mc:Fallback>
                <p:oleObj name="Equation" r:id="rId13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581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457200" y="44196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0" name="Equation" r:id="rId15" imgW="1346040" imgH="838080" progId="Equation.DSMT4">
                  <p:embed/>
                </p:oleObj>
              </mc:Choice>
              <mc:Fallback>
                <p:oleObj name="Equation" r:id="rId15" imgW="13460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4196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1828800" y="4358148"/>
          <a:ext cx="168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1" name="Equation" r:id="rId17" imgW="1688760" imgH="990360" progId="Equation.DSMT4">
                  <p:embed/>
                </p:oleObj>
              </mc:Choice>
              <mc:Fallback>
                <p:oleObj name="Equation" r:id="rId17" imgW="1688760" imgH="990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58148"/>
                        <a:ext cx="168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3581400" y="4343400"/>
          <a:ext cx="2260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2" name="Equation" r:id="rId19" imgW="2260440" imgH="990360" progId="Equation.DSMT4">
                  <p:embed/>
                </p:oleObj>
              </mc:Choice>
              <mc:Fallback>
                <p:oleObj name="Equation" r:id="rId19" imgW="2260440" imgH="990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343400"/>
                        <a:ext cx="2260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5975556" y="4419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3" name="Equation" r:id="rId21" imgW="533160" imgH="838080" progId="Equation.DSMT4">
                  <p:embed/>
                </p:oleObj>
              </mc:Choice>
              <mc:Fallback>
                <p:oleObj name="Equation" r:id="rId21" imgW="5331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556" y="4419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4992942" y="19812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4" name="Equation" r:id="rId23" imgW="253800" imgH="190440" progId="Equation.DSMT4">
                  <p:embed/>
                </p:oleObj>
              </mc:Choice>
              <mc:Fallback>
                <p:oleObj name="Equation" r:id="rId23" imgW="25380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942" y="19812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"/>
          <p:cNvGraphicFramePr>
            <a:graphicFrameLocks noChangeAspect="1"/>
          </p:cNvGraphicFramePr>
          <p:nvPr/>
        </p:nvGraphicFramePr>
        <p:xfrm>
          <a:off x="5179140" y="3077496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5" name="Equation" r:id="rId25" imgW="126720" imgH="190440" progId="Equation.DSMT4">
                  <p:embed/>
                </p:oleObj>
              </mc:Choice>
              <mc:Fallback>
                <p:oleObj name="Equation" r:id="rId25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9140" y="3077496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10800000" flipV="1">
            <a:off x="4707192" y="2133600"/>
            <a:ext cx="990600" cy="3896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4498260" y="2705100"/>
            <a:ext cx="1160208" cy="3871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6"/>
          <p:cNvGraphicFramePr>
            <a:graphicFrameLocks noChangeAspect="1"/>
          </p:cNvGraphicFramePr>
          <p:nvPr/>
        </p:nvGraphicFramePr>
        <p:xfrm>
          <a:off x="4857751" y="41148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6" name="Equation" r:id="rId27" imgW="253800" imgH="190440" progId="Equation.DSMT4">
                  <p:embed/>
                </p:oleObj>
              </mc:Choice>
              <mc:Fallback>
                <p:oleObj name="Equation" r:id="rId27" imgW="25380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1" y="41148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/>
        </p:nvGraphicFramePr>
        <p:xfrm>
          <a:off x="5334000" y="52578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7" name="Equation" r:id="rId28" imgW="126720" imgH="190440" progId="Equation.DSMT4">
                  <p:embed/>
                </p:oleObj>
              </mc:Choice>
              <mc:Fallback>
                <p:oleObj name="Equation" r:id="rId28" imgW="126720" imgH="1904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2578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10800000" flipV="1">
            <a:off x="4601498" y="4419600"/>
            <a:ext cx="990599" cy="23720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4677696" y="4889088"/>
            <a:ext cx="1160208" cy="3871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4580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200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Reduce each rational expression to lowest terms and state any restrictions on the variables.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24578" name="Object 5"/>
          <p:cNvGraphicFramePr>
            <a:graphicFrameLocks noChangeAspect="1"/>
          </p:cNvGraphicFramePr>
          <p:nvPr/>
        </p:nvGraphicFramePr>
        <p:xfrm>
          <a:off x="547688" y="2438400"/>
          <a:ext cx="58801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5879880" imgH="1866600" progId="Equation.DSMT4">
                  <p:embed/>
                </p:oleObj>
              </mc:Choice>
              <mc:Fallback>
                <p:oleObj name="Equation" r:id="rId3" imgW="5879880" imgH="186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438400"/>
                        <a:ext cx="5880100" cy="186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Introduction to Rational Expressions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946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Rational Expression</a:t>
            </a:r>
          </a:p>
          <a:p>
            <a:pPr>
              <a:spcBef>
                <a:spcPts val="18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rational expression </a:t>
            </a:r>
            <a:r>
              <a:rPr lang="en-US" dirty="0" smtClean="0">
                <a:solidFill>
                  <a:srgbClr val="000000"/>
                </a:solidFill>
              </a:rPr>
              <a:t>is an algebraic expression that can be written in the form</a:t>
            </a:r>
          </a:p>
          <a:p>
            <a:pPr algn="ctr">
              <a:spcBef>
                <a:spcPts val="18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 where </a:t>
            </a:r>
            <a:r>
              <a:rPr lang="en-US" b="1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b="1" i="1" dirty="0" smtClean="0">
                <a:solidFill>
                  <a:srgbClr val="000000"/>
                </a:solidFill>
              </a:rPr>
              <a:t>Q</a:t>
            </a:r>
            <a:r>
              <a:rPr lang="en-US" i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are polynomials and </a:t>
            </a:r>
            <a:r>
              <a:rPr lang="en-US" b="1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≠ 0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143000" y="2866104"/>
          <a:ext cx="33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330120" imgH="876240" progId="Equation.DSMT4">
                  <p:embed/>
                </p:oleObj>
              </mc:Choice>
              <mc:Fallback>
                <p:oleObj name="Equation" r:id="rId3" imgW="33012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66104"/>
                        <a:ext cx="330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560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</p:txBody>
      </p:sp>
      <p:graphicFrame>
        <p:nvGraphicFramePr>
          <p:cNvPr id="2560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1736"/>
              </p:ext>
            </p:extLst>
          </p:nvPr>
        </p:nvGraphicFramePr>
        <p:xfrm>
          <a:off x="541338" y="1536700"/>
          <a:ext cx="75819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3" imgW="7581600" imgH="1815840" progId="Equation.DSMT4">
                  <p:embed/>
                </p:oleObj>
              </mc:Choice>
              <mc:Fallback>
                <p:oleObj name="Equation" r:id="rId3" imgW="7581600" imgH="1815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536700"/>
                        <a:ext cx="7581900" cy="181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Introduction to Rational Expressions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23813" indent="-23813" algn="ctr" eaLnBrk="0" hangingPunct="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Determine Which Values Make a Rational Expression Undefined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To determine which values, if any, of the variable will make a rational expression undefined:</a:t>
            </a:r>
          </a:p>
          <a:p>
            <a:pPr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Set the denominator equal to 0.</a:t>
            </a:r>
          </a:p>
          <a:p>
            <a:pPr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Solve the resulting equation.</a:t>
            </a:r>
          </a:p>
          <a:p>
            <a:pPr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The solutions to this equation are the values 		that make the expression undefined. </a:t>
            </a:r>
          </a:p>
          <a:p>
            <a:pPr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	(These values are said to be </a:t>
            </a:r>
            <a:r>
              <a:rPr lang="en-US" b="1" dirty="0" smtClean="0">
                <a:solidFill>
                  <a:srgbClr val="C00000"/>
                </a:solidFill>
              </a:rPr>
              <a:t>restrictions</a:t>
            </a:r>
            <a:r>
              <a:rPr lang="en-US" dirty="0" smtClean="0">
                <a:solidFill>
                  <a:srgbClr val="000000"/>
                </a:solidFill>
              </a:rPr>
              <a:t> on the 		variable.)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Introduction to Rational Expressions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144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Determine Which Values Make a Rational Expression Undefined (cont.)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b="1" dirty="0" smtClean="0">
                <a:solidFill>
                  <a:srgbClr val="000000"/>
                </a:solidFill>
              </a:rPr>
              <a:t>Note:</a:t>
            </a:r>
            <a:r>
              <a:rPr lang="en-US" dirty="0" smtClean="0">
                <a:solidFill>
                  <a:srgbClr val="000000"/>
                </a:solidFill>
              </a:rPr>
              <a:t> If the denominator is a </a:t>
            </a:r>
            <a:r>
              <a:rPr lang="en-US" b="1" dirty="0" smtClean="0">
                <a:solidFill>
                  <a:srgbClr val="C00000"/>
                </a:solidFill>
              </a:rPr>
              <a:t>constant</a:t>
            </a:r>
            <a:r>
              <a:rPr lang="en-US" dirty="0" smtClean="0">
                <a:solidFill>
                  <a:srgbClr val="000000"/>
                </a:solidFill>
              </a:rPr>
              <a:t> or the denominator is </a:t>
            </a:r>
            <a:r>
              <a:rPr lang="en-US" b="1" dirty="0" smtClean="0">
                <a:solidFill>
                  <a:srgbClr val="C00000"/>
                </a:solidFill>
              </a:rPr>
              <a:t>not factorable</a:t>
            </a:r>
            <a:r>
              <a:rPr lang="en-US" dirty="0" smtClean="0">
                <a:solidFill>
                  <a:srgbClr val="000000"/>
                </a:solidFill>
              </a:rPr>
              <a:t>, then there are no restrictions on the variable.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Undefined Values of Rational Expressions</a:t>
            </a:r>
            <a:endParaRPr lang="en-US" sz="3200" i="1" smtClean="0"/>
          </a:p>
        </p:txBody>
      </p:sp>
      <p:sp>
        <p:nvSpPr>
          <p:cNvPr id="30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6169025" algn="r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Determine what values of the variable, if any, will make the rational expression undefined. (These values are called restrictions on the variable.)</a:t>
            </a:r>
          </a:p>
          <a:p>
            <a:pPr marL="0" indent="1588">
              <a:buFont typeface="Courier New" pitchFamily="49" charset="0"/>
              <a:buNone/>
              <a:tabLst>
                <a:tab pos="6169025" algn="r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6169025" algn="r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6169025" algn="r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  <a:endParaRPr lang="en-US" i="0" dirty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6169025" algn="r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	      Solve the equation: 		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6169025" algn="r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547688" y="2717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1396800" imgH="838080" progId="Equation.DSMT4">
                  <p:embed/>
                </p:oleObj>
              </mc:Choice>
              <mc:Fallback>
                <p:oleObj name="Equation" r:id="rId3" imgW="13968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717800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011290" y="3687096"/>
            <a:ext cx="4920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Set the denominator equal to 0: </a:t>
            </a:r>
            <a:endParaRPr lang="en-US" sz="2800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858000" y="38100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5" imgW="1371600" imgH="291960" progId="Equation.DSMT4">
                  <p:embed/>
                </p:oleObj>
              </mc:Choice>
              <mc:Fallback>
                <p:oleObj name="Equation" r:id="rId5" imgW="1371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8100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374192" y="4358148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7" imgW="876240" imgH="279360" progId="Equation.DSMT4">
                  <p:embed/>
                </p:oleObj>
              </mc:Choice>
              <mc:Fallback>
                <p:oleObj name="Equation" r:id="rId7" imgW="8762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4192" y="4358148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516352" y="4830096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9" imgW="774360" imgH="838080" progId="Equation.DSMT4">
                  <p:embed/>
                </p:oleObj>
              </mc:Choice>
              <mc:Fallback>
                <p:oleObj name="Equation" r:id="rId9" imgW="774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6352" y="4830096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Undefined Values of Rational Expressions (cont.)</a:t>
            </a:r>
          </a:p>
        </p:txBody>
      </p:sp>
      <p:sp>
        <p:nvSpPr>
          <p:cNvPr id="30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Thus the expression             is undefined for             Any </a:t>
            </a: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other real number may be substituted for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in the expression.  We write </a:t>
            </a: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5" name="Object 11"/>
          <p:cNvGraphicFramePr>
            <a:graphicFrameLocks noChangeAspect="1"/>
          </p:cNvGraphicFramePr>
          <p:nvPr/>
        </p:nvGraphicFramePr>
        <p:xfrm>
          <a:off x="3476625" y="114550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1145509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2"/>
          <p:cNvGraphicFramePr>
            <a:graphicFrameLocks noChangeAspect="1"/>
          </p:cNvGraphicFramePr>
          <p:nvPr/>
        </p:nvGraphicFramePr>
        <p:xfrm>
          <a:off x="6781800" y="1145509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" imgW="863280" imgH="838080" progId="Equation.DSMT4">
                  <p:embed/>
                </p:oleObj>
              </mc:Choice>
              <mc:Fallback>
                <p:oleObj name="Equation" r:id="rId5" imgW="8632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1145509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3"/>
          <p:cNvGraphicFramePr>
            <a:graphicFrameLocks noChangeAspect="1"/>
          </p:cNvGraphicFramePr>
          <p:nvPr/>
        </p:nvGraphicFramePr>
        <p:xfrm>
          <a:off x="3768725" y="2434559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7" imgW="863280" imgH="838080" progId="Equation.DSMT4">
                  <p:embed/>
                </p:oleObj>
              </mc:Choice>
              <mc:Fallback>
                <p:oleObj name="Equation" r:id="rId7" imgW="8632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2434559"/>
                        <a:ext cx="863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Undefined Values of Rational Expressions (cont.)</a:t>
            </a:r>
          </a:p>
        </p:txBody>
      </p:sp>
      <p:sp>
        <p:nvSpPr>
          <p:cNvPr id="410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Set the denominator equal to 0: </a:t>
            </a: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Solve the equation:</a:t>
            </a: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0" algn="r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533400" y="1280652"/>
          <a:ext cx="2235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3" imgW="2234880" imgH="876240" progId="Equation.DSMT4">
                  <p:embed/>
                </p:oleObj>
              </mc:Choice>
              <mc:Fallback>
                <p:oleObj name="Equation" r:id="rId3" imgW="2234880" imgH="876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652"/>
                        <a:ext cx="22352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457200" y="4752720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588">
              <a:lnSpc>
                <a:spcPct val="150000"/>
              </a:lnSpc>
              <a:buFont typeface="Courier New" pitchFamily="49" charset="0"/>
              <a:buNone/>
            </a:pPr>
            <a:r>
              <a:rPr lang="en-US" sz="2800" dirty="0"/>
              <a:t>Thus, the expression                       is undefined for </a:t>
            </a:r>
            <a:r>
              <a:rPr lang="en-US" sz="2800" i="1" dirty="0">
                <a:solidFill>
                  <a:srgbClr val="FF0000"/>
                </a:solidFill>
              </a:rPr>
              <a:t>m</a:t>
            </a:r>
            <a:r>
              <a:rPr lang="en-US" sz="2800" dirty="0">
                <a:solidFill>
                  <a:srgbClr val="FF0000"/>
                </a:solidFill>
              </a:rPr>
              <a:t> = 3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m</a:t>
            </a:r>
            <a:r>
              <a:rPr lang="en-US" sz="2800" dirty="0">
                <a:solidFill>
                  <a:srgbClr val="FF0000"/>
                </a:solidFill>
              </a:rPr>
              <a:t> = −1</a:t>
            </a:r>
            <a:r>
              <a:rPr lang="en-US" sz="2800" dirty="0"/>
              <a:t>.  We write </a:t>
            </a:r>
            <a:r>
              <a:rPr lang="en-US" sz="2800" i="1" dirty="0">
                <a:solidFill>
                  <a:srgbClr val="FF0000"/>
                </a:solidFill>
              </a:rPr>
              <a:t>m</a:t>
            </a:r>
            <a:r>
              <a:rPr lang="en-US" sz="2800" dirty="0">
                <a:solidFill>
                  <a:srgbClr val="FF0000"/>
                </a:solidFill>
              </a:rPr>
              <a:t> ≠ 3, −1</a:t>
            </a:r>
            <a:r>
              <a:rPr lang="en-US" sz="2800" dirty="0"/>
              <a:t>.</a:t>
            </a:r>
          </a:p>
        </p:txBody>
      </p:sp>
      <p:graphicFrame>
        <p:nvGraphicFramePr>
          <p:cNvPr id="4100" name="Object 13"/>
          <p:cNvGraphicFramePr>
            <a:graphicFrameLocks noChangeAspect="1"/>
          </p:cNvGraphicFramePr>
          <p:nvPr/>
        </p:nvGraphicFramePr>
        <p:xfrm>
          <a:off x="3559175" y="4723018"/>
          <a:ext cx="1752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5" imgW="1752480" imgH="876240" progId="Equation.DSMT4">
                  <p:embed/>
                </p:oleObj>
              </mc:Choice>
              <mc:Fallback>
                <p:oleObj name="Equation" r:id="rId5" imgW="1752480" imgH="876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175" y="4723018"/>
                        <a:ext cx="1752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5943600" y="2866104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7" imgW="2209680" imgH="380880" progId="Equation.DSMT4">
                  <p:embed/>
                </p:oleObj>
              </mc:Choice>
              <mc:Fallback>
                <p:oleObj name="Equation" r:id="rId7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866104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5577348" y="3352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9" imgW="2565360" imgH="469800" progId="Equation.DSMT4">
                  <p:embed/>
                </p:oleObj>
              </mc:Choice>
              <mc:Fallback>
                <p:oleObj name="Equation" r:id="rId9" imgW="25653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348" y="3352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5137356" y="399189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1" imgW="1307880" imgH="291960" progId="Equation.DSMT4">
                  <p:embed/>
                </p:oleObj>
              </mc:Choice>
              <mc:Fallback>
                <p:oleObj name="Equation" r:id="rId11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356" y="399189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624052" y="446630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3" imgW="812520" imgH="291960" progId="Equation.DSMT4">
                  <p:embed/>
                </p:oleObj>
              </mc:Choice>
              <mc:Fallback>
                <p:oleObj name="Equation" r:id="rId13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052" y="446630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720348" y="4038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8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0348" y="4038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7315200" y="39918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9" name="Equation" r:id="rId17" imgW="1295280" imgH="291960" progId="Equation.DSMT4">
                  <p:embed/>
                </p:oleObj>
              </mc:Choice>
              <mc:Fallback>
                <p:oleObj name="Equation" r:id="rId17" imgW="12952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9918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7772400" y="4466304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19" imgW="1028520" imgH="279360" progId="Equation.DSMT4">
                  <p:embed/>
                </p:oleObj>
              </mc:Choice>
              <mc:Fallback>
                <p:oleObj name="Equation" r:id="rId19" imgW="102852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466304"/>
                        <a:ext cx="1028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Undefined Values of Rational Expressions (cont.)</a:t>
            </a:r>
          </a:p>
        </p:txBody>
      </p:sp>
      <p:sp>
        <p:nvSpPr>
          <p:cNvPr id="61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	</a:t>
            </a:r>
            <a:endParaRPr lang="en-US" i="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	      Solve the equation: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But there are no real numbers whose square is −1. Therefore, this equation has </a:t>
            </a:r>
            <a:r>
              <a:rPr lang="en-US" i="0" dirty="0" smtClean="0">
                <a:solidFill>
                  <a:srgbClr val="FF0000"/>
                </a:solidFill>
              </a:rPr>
              <a:t>no real solutions</a:t>
            </a:r>
            <a:r>
              <a:rPr lang="en-US" i="0" dirty="0" smtClean="0">
                <a:solidFill>
                  <a:schemeClr val="tx1"/>
                </a:solidFill>
              </a:rPr>
              <a:t> and the denominator will not be 0. There are </a:t>
            </a:r>
            <a:r>
              <a:rPr lang="en-US" b="1" i="0" dirty="0" smtClean="0">
                <a:solidFill>
                  <a:srgbClr val="FF0000"/>
                </a:solidFill>
              </a:rPr>
              <a:t>no restrictions </a:t>
            </a:r>
            <a:r>
              <a:rPr lang="en-US" i="0" dirty="0" smtClean="0">
                <a:solidFill>
                  <a:schemeClr val="tx1"/>
                </a:solidFill>
              </a:rPr>
              <a:t>on the variable in the real number system.</a:t>
            </a:r>
          </a:p>
          <a:p>
            <a:pPr>
              <a:spcBef>
                <a:spcPts val="0"/>
              </a:spcBef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6059488" algn="r"/>
              </a:tabLst>
              <a:defRPr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2" name="Object 14"/>
          <p:cNvGraphicFramePr>
            <a:graphicFrameLocks noChangeAspect="1"/>
          </p:cNvGraphicFramePr>
          <p:nvPr/>
        </p:nvGraphicFramePr>
        <p:xfrm>
          <a:off x="557213" y="1196975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3" imgW="1371600" imgH="838080" progId="Equation.DSMT4">
                  <p:embed/>
                </p:oleObj>
              </mc:Choice>
              <mc:Fallback>
                <p:oleObj name="Equation" r:id="rId3" imgW="13716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1196975"/>
                        <a:ext cx="137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908054" y="2133600"/>
            <a:ext cx="4920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Set the denominator equal to 0: </a:t>
            </a:r>
            <a:endParaRPr lang="en-US" sz="2800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811296" y="2148348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5" imgW="1346040" imgH="380880" progId="Equation.DSMT4">
                  <p:embed/>
                </p:oleObj>
              </mc:Choice>
              <mc:Fallback>
                <p:oleObj name="Equation" r:id="rId5" imgW="1346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296" y="2148348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796548" y="2743200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7" imgW="1346040" imgH="380880" progId="Equation.DSMT4">
                  <p:embed/>
                </p:oleObj>
              </mc:Choice>
              <mc:Fallback>
                <p:oleObj name="Equation" r:id="rId7" imgW="13460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6548" y="2743200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268496" y="3367548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9" imgW="1066680" imgH="368280" progId="Equation.DSMT4">
                  <p:embed/>
                </p:oleObj>
              </mc:Choice>
              <mc:Fallback>
                <p:oleObj name="Equation" r:id="rId9" imgW="106668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8496" y="3367548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839</Words>
  <Application>Microsoft Office PowerPoint</Application>
  <PresentationFormat>On-screen Show (4:3)</PresentationFormat>
  <Paragraphs>160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Calibri</vt:lpstr>
      <vt:lpstr>Courier New</vt:lpstr>
      <vt:lpstr>Arial</vt:lpstr>
      <vt:lpstr>Symbol</vt:lpstr>
      <vt:lpstr>Office Theme</vt:lpstr>
      <vt:lpstr>Equation</vt:lpstr>
      <vt:lpstr>Section 8.1</vt:lpstr>
      <vt:lpstr>Objectives</vt:lpstr>
      <vt:lpstr>Introduction to Rational Expressions</vt:lpstr>
      <vt:lpstr>Introduction to Rational Expressions</vt:lpstr>
      <vt:lpstr>Introduction to Rational Expressions</vt:lpstr>
      <vt:lpstr>Example 1: Undefined Values of Rational Expressions</vt:lpstr>
      <vt:lpstr>Example 1: Undefined Values of Rational Expressions (cont.)</vt:lpstr>
      <vt:lpstr>Example 1: Undefined Values of Rational Expressions (cont.)</vt:lpstr>
      <vt:lpstr>Example 1: Undefined Values of Rational Expressions (cont.)</vt:lpstr>
      <vt:lpstr>Introduction to Rational Expressions</vt:lpstr>
      <vt:lpstr>Example 2: Evaluating Rational Expressions</vt:lpstr>
      <vt:lpstr>Example 2: Evaluating Rational Expressions (cont.)</vt:lpstr>
      <vt:lpstr>Reducing Rational Expressions</vt:lpstr>
      <vt:lpstr>Reducing Rational Expressions</vt:lpstr>
      <vt:lpstr>Reducing Rational Expressions</vt:lpstr>
      <vt:lpstr>Reducing Rational Expressions</vt:lpstr>
      <vt:lpstr>Reducing Rational Expressions</vt:lpstr>
      <vt:lpstr>Reducing Rational Expressions</vt:lpstr>
      <vt:lpstr>Example 3: Reducing Rational Expressions</vt:lpstr>
      <vt:lpstr>Example 3: Reducing Rational Expressions (cont.)</vt:lpstr>
      <vt:lpstr>Example 3: Reducing Rational Expressions (cont.)</vt:lpstr>
      <vt:lpstr>Example 3: Reducing Rational Expressions (cont.)</vt:lpstr>
      <vt:lpstr>Reducing Rational Expressions</vt:lpstr>
      <vt:lpstr>Reducing Rational Expressions</vt:lpstr>
      <vt:lpstr>Example 4: Simplifying Rational Expressions (cont.)</vt:lpstr>
      <vt:lpstr>Example 4: Simplifying Rational Expressions (cont.)</vt:lpstr>
      <vt:lpstr>Example 4: Simplifying Rational Expressions (cont.)</vt:lpstr>
      <vt:lpstr>Example 4: Simplifying Rational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74</cp:revision>
  <dcterms:created xsi:type="dcterms:W3CDTF">2013-04-26T14:43:13Z</dcterms:created>
  <dcterms:modified xsi:type="dcterms:W3CDTF">2017-08-02T12:24:33Z</dcterms:modified>
</cp:coreProperties>
</file>