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000000"/>
    <a:srgbClr val="FFFFCC"/>
    <a:srgbClr val="1F497D"/>
    <a:srgbClr val="0000FF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3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4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3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7" Type="http://schemas.openxmlformats.org/officeDocument/2006/relationships/image" Target="../media/image30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Relationship Id="rId6" Type="http://schemas.openxmlformats.org/officeDocument/2006/relationships/image" Target="../media/image29.wmf"/><Relationship Id="rId5" Type="http://schemas.openxmlformats.org/officeDocument/2006/relationships/image" Target="../media/image28.wmf"/><Relationship Id="rId4" Type="http://schemas.openxmlformats.org/officeDocument/2006/relationships/image" Target="../media/image2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71390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BAF33D-A4AB-4681-9DCC-A90F26903020}" type="datetimeFigureOut">
              <a:rPr lang="en-US" smtClean="0"/>
              <a:pPr/>
              <a:t>8/2/2017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8E2075-F7F5-4AB5-9A1D-4B467271096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3312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35.bin"/><Relationship Id="rId4" Type="http://schemas.openxmlformats.org/officeDocument/2006/relationships/image" Target="../media/image35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37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38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5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6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13" Type="http://schemas.openxmlformats.org/officeDocument/2006/relationships/oleObject" Target="../embeddings/oleObject21.bin"/><Relationship Id="rId3" Type="http://schemas.openxmlformats.org/officeDocument/2006/relationships/oleObject" Target="../embeddings/oleObject16.bin"/><Relationship Id="rId7" Type="http://schemas.openxmlformats.org/officeDocument/2006/relationships/oleObject" Target="../embeddings/oleObject18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20.bin"/><Relationship Id="rId5" Type="http://schemas.openxmlformats.org/officeDocument/2006/relationships/oleObject" Target="../embeddings/oleObject17.bin"/><Relationship Id="rId15" Type="http://schemas.openxmlformats.org/officeDocument/2006/relationships/oleObject" Target="../embeddings/oleObject22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9.bin"/><Relationship Id="rId1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13" Type="http://schemas.openxmlformats.org/officeDocument/2006/relationships/oleObject" Target="../embeddings/oleObject28.bin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8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0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5" Type="http://schemas.openxmlformats.org/officeDocument/2006/relationships/oleObject" Target="../embeddings/oleObject29.bin"/><Relationship Id="rId10" Type="http://schemas.openxmlformats.org/officeDocument/2006/relationships/image" Target="../media/image27.wmf"/><Relationship Id="rId4" Type="http://schemas.openxmlformats.org/officeDocument/2006/relationships/image" Target="../media/image24.wmf"/><Relationship Id="rId9" Type="http://schemas.openxmlformats.org/officeDocument/2006/relationships/oleObject" Target="../embeddings/oleObject26.bin"/><Relationship Id="rId14" Type="http://schemas.openxmlformats.org/officeDocument/2006/relationships/image" Target="../media/image29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8.2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 smtClean="0">
                <a:solidFill>
                  <a:srgbClr val="1F497D"/>
                </a:solidFill>
              </a:rPr>
              <a:t>Multiplication and Division with Rational Expressions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Dividing Rational Expressions (cont.)</a:t>
            </a:r>
          </a:p>
        </p:txBody>
      </p:sp>
      <p:sp>
        <p:nvSpPr>
          <p:cNvPr id="8197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04359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6350">
              <a:lnSpc>
                <a:spcPct val="150000"/>
              </a:lnSpc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6350">
              <a:lnSpc>
                <a:spcPct val="150000"/>
              </a:lnSpc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</p:txBody>
      </p:sp>
      <p:graphicFrame>
        <p:nvGraphicFramePr>
          <p:cNvPr id="8194" name="Object 8"/>
          <p:cNvGraphicFramePr>
            <a:graphicFrameLocks noChangeAspect="1"/>
          </p:cNvGraphicFramePr>
          <p:nvPr/>
        </p:nvGraphicFramePr>
        <p:xfrm>
          <a:off x="547688" y="1219200"/>
          <a:ext cx="5346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7" name="Equation" r:id="rId3" imgW="5346360" imgH="876240" progId="Equation.DSMT4">
                  <p:embed/>
                </p:oleObj>
              </mc:Choice>
              <mc:Fallback>
                <p:oleObj name="Equation" r:id="rId3" imgW="5346360" imgH="87624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1219200"/>
                        <a:ext cx="5346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14400" y="2757948"/>
          <a:ext cx="4864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8" name="Equation" r:id="rId5" imgW="4863960" imgH="876240" progId="Equation.DSMT4">
                  <p:embed/>
                </p:oleObj>
              </mc:Choice>
              <mc:Fallback>
                <p:oleObj name="Equation" r:id="rId5" imgW="486396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757948"/>
                        <a:ext cx="4864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966452" y="3795252"/>
          <a:ext cx="497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Equation" r:id="rId7" imgW="4978080" imgH="876240" progId="Equation.DSMT4">
                  <p:embed/>
                </p:oleObj>
              </mc:Choice>
              <mc:Fallback>
                <p:oleObj name="Equation" r:id="rId7" imgW="497808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3795252"/>
                        <a:ext cx="497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966452" y="4876800"/>
          <a:ext cx="66548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0" name="Equation" r:id="rId9" imgW="6654600" imgH="990360" progId="Equation.DSMT4">
                  <p:embed/>
                </p:oleObj>
              </mc:Choice>
              <mc:Fallback>
                <p:oleObj name="Equation" r:id="rId9" imgW="665460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6452" y="4876800"/>
                        <a:ext cx="66548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0" name="Straight Connector 9"/>
          <p:cNvCxnSpPr/>
          <p:nvPr/>
        </p:nvCxnSpPr>
        <p:spPr>
          <a:xfrm rot="10800000" flipV="1">
            <a:off x="2209800" y="4876800"/>
            <a:ext cx="1143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0800000" flipV="1">
            <a:off x="3352800" y="48768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2286000" y="5410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3276600" y="5410200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554792" y="4935792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10800000" flipV="1">
            <a:off x="4525296" y="5424948"/>
            <a:ext cx="10668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10800000" flipV="1">
            <a:off x="7239000" y="48768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10800000" flipV="1">
            <a:off x="6705600" y="5410200"/>
            <a:ext cx="9144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Dividing Rational Expressions (cont.)</a:t>
            </a:r>
          </a:p>
        </p:txBody>
      </p:sp>
      <p:sp>
        <p:nvSpPr>
          <p:cNvPr id="9220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i="0" smtClean="0">
              <a:solidFill>
                <a:schemeClr val="tx1"/>
              </a:solidFill>
            </a:endParaRPr>
          </a:p>
        </p:txBody>
      </p:sp>
      <p:graphicFrame>
        <p:nvGraphicFramePr>
          <p:cNvPr id="2" name="Object 3"/>
          <p:cNvGraphicFramePr>
            <a:graphicFrameLocks noChangeAspect="1"/>
          </p:cNvGraphicFramePr>
          <p:nvPr/>
        </p:nvGraphicFramePr>
        <p:xfrm>
          <a:off x="990600" y="1386348"/>
          <a:ext cx="2197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3" imgW="2197080" imgH="990360" progId="Equation.DSMT4">
                  <p:embed/>
                </p:oleObj>
              </mc:Choice>
              <mc:Fallback>
                <p:oleObj name="Equation" r:id="rId3" imgW="2197080" imgH="9903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86348"/>
                        <a:ext cx="2197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4"/>
          <p:cNvGraphicFramePr>
            <a:graphicFrameLocks noChangeAspect="1"/>
          </p:cNvGraphicFramePr>
          <p:nvPr/>
        </p:nvGraphicFramePr>
        <p:xfrm>
          <a:off x="990600" y="2514600"/>
          <a:ext cx="46482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6" name="Equation" r:id="rId5" imgW="4647960" imgH="952200" progId="Equation.DSMT4">
                  <p:embed/>
                </p:oleObj>
              </mc:Choice>
              <mc:Fallback>
                <p:oleObj name="Equation" r:id="rId5" imgW="464796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514600"/>
                        <a:ext cx="46482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Problems</a:t>
            </a:r>
          </a:p>
        </p:txBody>
      </p:sp>
      <p:sp>
        <p:nvSpPr>
          <p:cNvPr id="10244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3586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>
              <a:tabLst>
                <a:tab pos="463550" algn="l"/>
              </a:tabLst>
            </a:pPr>
            <a:r>
              <a:rPr lang="en-US" dirty="0" smtClean="0">
                <a:solidFill>
                  <a:srgbClr val="000000"/>
                </a:solidFill>
              </a:rPr>
              <a:t>Perform the indicated operations and simplify. Assume that no denominators are 0. </a:t>
            </a:r>
          </a:p>
          <a:p>
            <a:pPr>
              <a:buFont typeface="Courier New" pitchFamily="49" charset="0"/>
              <a:buNone/>
            </a:pPr>
            <a:endParaRPr lang="en-US" dirty="0" smtClean="0"/>
          </a:p>
        </p:txBody>
      </p:sp>
      <p:graphicFrame>
        <p:nvGraphicFramePr>
          <p:cNvPr id="10242" name="Object 5"/>
          <p:cNvGraphicFramePr>
            <a:graphicFrameLocks noChangeAspect="1"/>
          </p:cNvGraphicFramePr>
          <p:nvPr/>
        </p:nvGraphicFramePr>
        <p:xfrm>
          <a:off x="549275" y="2351342"/>
          <a:ext cx="4381500" cy="312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4381200" imgH="3124080" progId="Equation.DSMT4">
                  <p:embed/>
                </p:oleObj>
              </mc:Choice>
              <mc:Fallback>
                <p:oleObj name="Equation" r:id="rId3" imgW="4381200" imgH="3124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" y="2351342"/>
                        <a:ext cx="4381500" cy="3124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Practice Problem Answers</a:t>
            </a:r>
          </a:p>
        </p:txBody>
      </p:sp>
      <p:sp>
        <p:nvSpPr>
          <p:cNvPr id="1126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  <a:p>
            <a:pPr>
              <a:buFont typeface="Courier New" pitchFamily="49" charset="0"/>
              <a:buNone/>
            </a:pPr>
            <a:endParaRPr lang="en-US" smtClean="0">
              <a:solidFill>
                <a:srgbClr val="FF0000"/>
              </a:solidFill>
            </a:endParaRPr>
          </a:p>
        </p:txBody>
      </p:sp>
      <p:graphicFrame>
        <p:nvGraphicFramePr>
          <p:cNvPr id="11266" name="Object 4"/>
          <p:cNvGraphicFramePr>
            <a:graphicFrameLocks noChangeAspect="1"/>
          </p:cNvGraphicFramePr>
          <p:nvPr/>
        </p:nvGraphicFramePr>
        <p:xfrm>
          <a:off x="596900" y="1494504"/>
          <a:ext cx="6261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9" name="Equation" r:id="rId3" imgW="6260760" imgH="990360" progId="Equation.DSMT4">
                  <p:embed/>
                </p:oleObj>
              </mc:Choice>
              <mc:Fallback>
                <p:oleObj name="Equation" r:id="rId3" imgW="626076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6900" y="1494504"/>
                        <a:ext cx="6261100" cy="990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smtClean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Multiply rational expressions.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i="0" dirty="0" smtClean="0">
                <a:solidFill>
                  <a:schemeClr val="tx1"/>
                </a:solidFill>
              </a:rPr>
              <a:t>Divide rational expressions.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Multiplying Rational Expressions</a:t>
            </a:r>
          </a:p>
        </p:txBody>
      </p:sp>
      <p:sp>
        <p:nvSpPr>
          <p:cNvPr id="1028" name="Rectangle 3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Multiplying Rational Expressions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 are polynomials with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 ≠ 0, then</a:t>
            </a:r>
          </a:p>
          <a:p>
            <a:pPr>
              <a:tabLst>
                <a:tab pos="46355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6350">
              <a:buFont typeface="Courier New" pitchFamily="49" charset="0"/>
              <a:buNone/>
              <a:tabLst>
                <a:tab pos="45720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1026" name="Object 6"/>
          <p:cNvGraphicFramePr>
            <a:graphicFrameLocks noChangeAspect="1"/>
          </p:cNvGraphicFramePr>
          <p:nvPr/>
        </p:nvGraphicFramePr>
        <p:xfrm>
          <a:off x="3695700" y="2552700"/>
          <a:ext cx="1752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752480" imgH="876240" progId="Equation.DSMT4">
                  <p:embed/>
                </p:oleObj>
              </mc:Choice>
              <mc:Fallback>
                <p:oleObj name="Equation" r:id="rId3" imgW="1752480" imgH="876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95700" y="2552700"/>
                        <a:ext cx="17526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1: Multiplying Rational Expressions</a:t>
            </a:r>
            <a:endParaRPr lang="en-US" sz="3200" i="1" smtClean="0"/>
          </a:p>
        </p:txBody>
      </p:sp>
      <p:sp>
        <p:nvSpPr>
          <p:cNvPr id="205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Font typeface="Courier New" pitchFamily="49" charset="0"/>
              <a:buNone/>
            </a:pPr>
            <a:r>
              <a:rPr lang="en-US" i="0" dirty="0" smtClean="0">
                <a:solidFill>
                  <a:schemeClr val="tx1"/>
                </a:solidFill>
              </a:rPr>
              <a:t>Multiply and reduce, if possible.</a:t>
            </a: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2050" name="Object 6"/>
          <p:cNvGraphicFramePr>
            <a:graphicFrameLocks noChangeAspect="1"/>
          </p:cNvGraphicFramePr>
          <p:nvPr/>
        </p:nvGraphicFramePr>
        <p:xfrm>
          <a:off x="598488" y="1905000"/>
          <a:ext cx="2133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133360" imgH="838080" progId="Equation.DSMT4">
                  <p:embed/>
                </p:oleObj>
              </mc:Choice>
              <mc:Fallback>
                <p:oleObj name="Equation" r:id="rId3" imgW="213336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488" y="1905000"/>
                        <a:ext cx="2133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4" name="Rectangle 22"/>
          <p:cNvSpPr>
            <a:spLocks noChangeArrowheads="1"/>
          </p:cNvSpPr>
          <p:nvPr/>
        </p:nvSpPr>
        <p:spPr bwMode="auto">
          <a:xfrm>
            <a:off x="5257800" y="3376612"/>
            <a:ext cx="3581400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 this case the numerator and denominator have no common factors.</a:t>
            </a:r>
          </a:p>
        </p:txBody>
      </p:sp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066800" y="3429000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638000" imgH="838080" progId="Equation.DSMT4">
                  <p:embed/>
                </p:oleObj>
              </mc:Choice>
              <mc:Fallback>
                <p:oleObj name="Equation" r:id="rId5" imgW="16380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429000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743200" y="3382296"/>
          <a:ext cx="2197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197080" imgH="990360" progId="Equation.DSMT4">
                  <p:embed/>
                </p:oleObj>
              </mc:Choice>
              <mc:Fallback>
                <p:oleObj name="Equation" r:id="rId7" imgW="21970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3382296"/>
                        <a:ext cx="2197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6"/>
          <p:cNvGraphicFramePr>
            <a:graphicFrameLocks noChangeAspect="1"/>
          </p:cNvGraphicFramePr>
          <p:nvPr/>
        </p:nvGraphicFramePr>
        <p:xfrm>
          <a:off x="2743200" y="4495800"/>
          <a:ext cx="34417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3441600" imgH="990360" progId="Equation.DSMT4">
                  <p:embed/>
                </p:oleObj>
              </mc:Choice>
              <mc:Fallback>
                <p:oleObj name="Equation" r:id="rId9" imgW="344160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4495800"/>
                        <a:ext cx="34417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7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Multiplying Rational Expressions (cont.)</a:t>
            </a:r>
          </a:p>
        </p:txBody>
      </p:sp>
      <p:sp>
        <p:nvSpPr>
          <p:cNvPr id="3078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3075" name="Object 9"/>
          <p:cNvGraphicFramePr>
            <a:graphicFrameLocks noChangeAspect="1"/>
          </p:cNvGraphicFramePr>
          <p:nvPr/>
        </p:nvGraphicFramePr>
        <p:xfrm>
          <a:off x="574675" y="1372933"/>
          <a:ext cx="2438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1" name="Equation" r:id="rId3" imgW="2438280" imgH="876240" progId="Equation.DSMT4">
                  <p:embed/>
                </p:oleObj>
              </mc:Choice>
              <mc:Fallback>
                <p:oleObj name="Equation" r:id="rId3" imgW="2438280" imgH="87624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4675" y="1372933"/>
                        <a:ext cx="2438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5"/>
          <p:cNvGraphicFramePr>
            <a:graphicFrameLocks noChangeAspect="1"/>
          </p:cNvGraphicFramePr>
          <p:nvPr/>
        </p:nvGraphicFramePr>
        <p:xfrm>
          <a:off x="2133600" y="2622756"/>
          <a:ext cx="1955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2" name="Equation" r:id="rId5" imgW="1955520" imgH="876240" progId="Equation.DSMT4">
                  <p:embed/>
                </p:oleObj>
              </mc:Choice>
              <mc:Fallback>
                <p:oleObj name="Equation" r:id="rId5" imgW="19555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2622756"/>
                        <a:ext cx="1955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6"/>
          <p:cNvGraphicFramePr>
            <a:graphicFrameLocks noChangeAspect="1"/>
          </p:cNvGraphicFramePr>
          <p:nvPr/>
        </p:nvGraphicFramePr>
        <p:xfrm>
          <a:off x="4862052" y="2332704"/>
          <a:ext cx="2667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3" name="Equation" r:id="rId7" imgW="266400" imgH="190440" progId="Equation.DSMT4">
                  <p:embed/>
                </p:oleObj>
              </mc:Choice>
              <mc:Fallback>
                <p:oleObj name="Equation" r:id="rId7" imgW="266400" imgH="1904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62052" y="2332704"/>
                        <a:ext cx="2667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4178300" y="2544096"/>
          <a:ext cx="26035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4" name="Equation" r:id="rId9" imgW="2603160" imgH="1015920" progId="Equation.DSMT4">
                  <p:embed/>
                </p:oleObj>
              </mc:Choice>
              <mc:Fallback>
                <p:oleObj name="Equation" r:id="rId9" imgW="2603160" imgH="10159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78300" y="2544096"/>
                        <a:ext cx="26035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4211892" y="3810000"/>
          <a:ext cx="1028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5" name="Equation" r:id="rId11" imgW="1028520" imgH="838080" progId="Equation.DSMT4">
                  <p:embed/>
                </p:oleObj>
              </mc:Choice>
              <mc:Fallback>
                <p:oleObj name="Equation" r:id="rId11" imgW="10285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11892" y="3810000"/>
                        <a:ext cx="1028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4648200" y="25146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5410200" y="2514600"/>
            <a:ext cx="10668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rot="10800000" flipV="1">
            <a:off x="4844844" y="3077496"/>
            <a:ext cx="990600" cy="3048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4510548" y="3153696"/>
            <a:ext cx="3810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>
              <a:lnSpc>
                <a:spcPts val="3000"/>
              </a:lnSpc>
            </a:pPr>
            <a:r>
              <a:rPr lang="en-US" sz="3200" smtClean="0">
                <a:solidFill>
                  <a:schemeClr val="accent1"/>
                </a:solidFill>
              </a:rPr>
              <a:t>Example 1: Multiplying Rational Expressions (cont.)</a:t>
            </a:r>
          </a:p>
        </p:txBody>
      </p:sp>
      <p:sp>
        <p:nvSpPr>
          <p:cNvPr id="4101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</p:txBody>
      </p:sp>
      <p:graphicFrame>
        <p:nvGraphicFramePr>
          <p:cNvPr id="4098" name="Object 6"/>
          <p:cNvGraphicFramePr>
            <a:graphicFrameLocks noChangeAspect="1"/>
          </p:cNvGraphicFramePr>
          <p:nvPr/>
        </p:nvGraphicFramePr>
        <p:xfrm>
          <a:off x="533400" y="1295448"/>
          <a:ext cx="3924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1" name="Equation" r:id="rId3" imgW="3924000" imgH="876240" progId="Equation.DSMT4">
                  <p:embed/>
                </p:oleObj>
              </mc:Choice>
              <mc:Fallback>
                <p:oleObj name="Equation" r:id="rId3" imgW="3924000" imgH="87624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48"/>
                        <a:ext cx="39243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562896" y="2895600"/>
          <a:ext cx="3441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2" name="Equation" r:id="rId5" imgW="3441600" imgH="876240" progId="Equation.DSMT4">
                  <p:embed/>
                </p:oleObj>
              </mc:Choice>
              <mc:Fallback>
                <p:oleObj name="Equation" r:id="rId5" imgW="344160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2895600"/>
                        <a:ext cx="3441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1507204" y="3886200"/>
          <a:ext cx="4102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3" name="Equation" r:id="rId7" imgW="4101840" imgH="990360" progId="Equation.DSMT4">
                  <p:embed/>
                </p:oleObj>
              </mc:Choice>
              <mc:Fallback>
                <p:oleObj name="Equation" r:id="rId7" imgW="410184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07204" y="3886200"/>
                        <a:ext cx="4102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2" name="Object 6"/>
          <p:cNvGraphicFramePr>
            <a:graphicFrameLocks noChangeAspect="1"/>
          </p:cNvGraphicFramePr>
          <p:nvPr/>
        </p:nvGraphicFramePr>
        <p:xfrm>
          <a:off x="1524000" y="4967748"/>
          <a:ext cx="70739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4" name="Equation" r:id="rId9" imgW="7073640" imgH="990360" progId="Equation.DSMT4">
                  <p:embed/>
                </p:oleObj>
              </mc:Choice>
              <mc:Fallback>
                <p:oleObj name="Equation" r:id="rId9" imgW="707364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967748"/>
                        <a:ext cx="70739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Multiplying Rational Expressions</a:t>
            </a:r>
          </a:p>
        </p:txBody>
      </p:sp>
      <p:sp>
        <p:nvSpPr>
          <p:cNvPr id="5124" name="Rectangle 3"/>
          <p:cNvSpPr>
            <a:spLocks noGrp="1"/>
          </p:cNvSpPr>
          <p:nvPr>
            <p:ph idx="1"/>
          </p:nvPr>
        </p:nvSpPr>
        <p:spPr>
          <a:xfrm>
            <a:off x="457200" y="1280161"/>
            <a:ext cx="8229600" cy="2616101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23813" indent="-23813" algn="ctr" eaLnBrk="0" hangingPunct="0">
              <a:lnSpc>
                <a:spcPct val="90000"/>
              </a:lnSpc>
              <a:defRPr/>
            </a:pPr>
            <a:r>
              <a:rPr lang="en-US" b="1" dirty="0" smtClean="0">
                <a:solidFill>
                  <a:srgbClr val="000000"/>
                </a:solidFill>
              </a:rPr>
              <a:t>Dividing Rational Expressions</a:t>
            </a:r>
          </a:p>
          <a:p>
            <a:pPr>
              <a:spcBef>
                <a:spcPts val="1200"/>
              </a:spcBef>
              <a:tabLst>
                <a:tab pos="463550" algn="l"/>
              </a:tabLst>
              <a:defRPr/>
            </a:pPr>
            <a:r>
              <a:rPr lang="en-US" dirty="0" smtClean="0">
                <a:solidFill>
                  <a:srgbClr val="000000"/>
                </a:solidFill>
              </a:rPr>
              <a:t>If </a:t>
            </a:r>
            <a:r>
              <a:rPr lang="en-US" i="1" dirty="0" smtClean="0">
                <a:solidFill>
                  <a:srgbClr val="000000"/>
                </a:solidFill>
              </a:rPr>
              <a:t>P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and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 are polynomials with </a:t>
            </a:r>
            <a:r>
              <a:rPr lang="en-US" i="1" dirty="0" smtClean="0">
                <a:solidFill>
                  <a:srgbClr val="000000"/>
                </a:solidFill>
              </a:rPr>
              <a:t>Q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R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S</a:t>
            </a:r>
            <a:r>
              <a:rPr lang="en-US" dirty="0" smtClean="0">
                <a:solidFill>
                  <a:srgbClr val="000000"/>
                </a:solidFill>
              </a:rPr>
              <a:t> ≠ 0, then</a:t>
            </a:r>
          </a:p>
          <a:p>
            <a:pPr>
              <a:tabLst>
                <a:tab pos="46355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>
              <a:tabLst>
                <a:tab pos="463550" algn="l"/>
              </a:tabLst>
              <a:defRPr/>
            </a:pPr>
            <a:endParaRPr lang="en-US" dirty="0" smtClean="0">
              <a:solidFill>
                <a:srgbClr val="000000"/>
              </a:solidFill>
            </a:endParaRPr>
          </a:p>
          <a:p>
            <a:pPr marL="0" indent="1588">
              <a:buFont typeface="Courier New" pitchFamily="49" charset="0"/>
              <a:buNone/>
            </a:pPr>
            <a:endParaRPr lang="en-US" i="0" dirty="0" smtClean="0">
              <a:solidFill>
                <a:schemeClr val="tx1"/>
              </a:solidFill>
            </a:endParaRPr>
          </a:p>
        </p:txBody>
      </p:sp>
      <p:graphicFrame>
        <p:nvGraphicFramePr>
          <p:cNvPr id="5122" name="Object 7"/>
          <p:cNvGraphicFramePr>
            <a:graphicFrameLocks noChangeAspect="1"/>
          </p:cNvGraphicFramePr>
          <p:nvPr/>
        </p:nvGraphicFramePr>
        <p:xfrm>
          <a:off x="3505200" y="2628900"/>
          <a:ext cx="2082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2082600" imgH="876240" progId="Equation.DSMT4">
                  <p:embed/>
                </p:oleObj>
              </mc:Choice>
              <mc:Fallback>
                <p:oleObj name="Equation" r:id="rId3" imgW="2082600" imgH="876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05200" y="2628900"/>
                        <a:ext cx="2082800" cy="876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Dividing Rational Expressions</a:t>
            </a:r>
          </a:p>
        </p:txBody>
      </p:sp>
      <p:sp>
        <p:nvSpPr>
          <p:cNvPr id="614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r>
              <a:rPr lang="en-US" i="0" dirty="0" smtClean="0">
                <a:solidFill>
                  <a:schemeClr val="tx1"/>
                </a:solidFill>
              </a:rPr>
              <a:t>Divide and reduce, if possible.</a:t>
            </a: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buFont typeface="Courier New" pitchFamily="49" charset="0"/>
              <a:buNone/>
              <a:tabLst>
                <a:tab pos="463550" algn="l"/>
              </a:tabLst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0" indent="1588">
              <a:lnSpc>
                <a:spcPct val="150000"/>
              </a:lnSpc>
              <a:spcBef>
                <a:spcPts val="600"/>
              </a:spcBef>
              <a:buFont typeface="Courier New" pitchFamily="49" charset="0"/>
              <a:buNone/>
              <a:tabLst>
                <a:tab pos="463550" algn="l"/>
              </a:tabLst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</p:txBody>
      </p:sp>
      <p:graphicFrame>
        <p:nvGraphicFramePr>
          <p:cNvPr id="6146" name="Object 4"/>
          <p:cNvGraphicFramePr>
            <a:graphicFrameLocks noChangeAspect="1"/>
          </p:cNvGraphicFramePr>
          <p:nvPr/>
        </p:nvGraphicFramePr>
        <p:xfrm>
          <a:off x="548640" y="1846008"/>
          <a:ext cx="34163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3416040" imgH="876240" progId="Equation.DSMT4">
                  <p:embed/>
                </p:oleObj>
              </mc:Choice>
              <mc:Fallback>
                <p:oleObj name="Equation" r:id="rId3" imgW="341604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846008"/>
                        <a:ext cx="34163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1998408" y="2760408"/>
          <a:ext cx="293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2933640" imgH="876240" progId="Equation.DSMT4">
                  <p:embed/>
                </p:oleObj>
              </mc:Choice>
              <mc:Fallback>
                <p:oleObj name="Equation" r:id="rId5" imgW="293364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8408" y="2760408"/>
                        <a:ext cx="293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4953000" y="2760408"/>
          <a:ext cx="304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7" imgW="3047760" imgH="876240" progId="Equation.DSMT4">
                  <p:embed/>
                </p:oleObj>
              </mc:Choice>
              <mc:Fallback>
                <p:oleObj name="Equation" r:id="rId7" imgW="30477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2760408"/>
                        <a:ext cx="304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038600" y="4724400"/>
          <a:ext cx="152400" cy="16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1" name="Equation" r:id="rId9" imgW="152280" imgH="164880" progId="Equation.DSMT4">
                  <p:embed/>
                </p:oleObj>
              </mc:Choice>
              <mc:Fallback>
                <p:oleObj name="Equation" r:id="rId9" imgW="152280" imgH="164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724400"/>
                        <a:ext cx="152400" cy="165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971800" y="3851784"/>
          <a:ext cx="3200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2" name="Equation" r:id="rId11" imgW="3200400" imgH="990360" progId="Equation.DSMT4">
                  <p:embed/>
                </p:oleObj>
              </mc:Choice>
              <mc:Fallback>
                <p:oleObj name="Equation" r:id="rId11" imgW="3200400" imgH="990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851784"/>
                        <a:ext cx="3200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2" name="Object 8"/>
          <p:cNvGraphicFramePr>
            <a:graphicFrameLocks noChangeAspect="1"/>
          </p:cNvGraphicFramePr>
          <p:nvPr/>
        </p:nvGraphicFramePr>
        <p:xfrm>
          <a:off x="6371304" y="3868992"/>
          <a:ext cx="1625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3" name="Equation" r:id="rId13" imgW="1625400" imgH="990360" progId="Equation.DSMT4">
                  <p:embed/>
                </p:oleObj>
              </mc:Choice>
              <mc:Fallback>
                <p:oleObj name="Equation" r:id="rId13" imgW="1625400" imgH="990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71304" y="3868992"/>
                        <a:ext cx="1625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3" name="Object 9"/>
          <p:cNvGraphicFramePr>
            <a:graphicFrameLocks noChangeAspect="1"/>
          </p:cNvGraphicFramePr>
          <p:nvPr/>
        </p:nvGraphicFramePr>
        <p:xfrm>
          <a:off x="2971800" y="5046408"/>
          <a:ext cx="37338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4" name="Equation" r:id="rId15" imgW="3733560" imgH="952200" progId="Equation.DSMT4">
                  <p:embed/>
                </p:oleObj>
              </mc:Choice>
              <mc:Fallback>
                <p:oleObj name="Equation" r:id="rId15" imgW="3733560" imgH="952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5046408"/>
                        <a:ext cx="37338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3" name="Straight Connector 12"/>
          <p:cNvCxnSpPr/>
          <p:nvPr/>
        </p:nvCxnSpPr>
        <p:spPr>
          <a:xfrm rot="10800000" flipV="1">
            <a:off x="3276600" y="3810000"/>
            <a:ext cx="9144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rot="10800000" flipV="1">
            <a:off x="4267200" y="43434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5400000">
            <a:off x="5241822" y="3902178"/>
            <a:ext cx="304800" cy="272844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0800000" flipV="1">
            <a:off x="3200400" y="4404852"/>
            <a:ext cx="334296" cy="319548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>
            <a:off x="5905500" y="3939048"/>
            <a:ext cx="304800" cy="2286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rot="10800000" flipV="1">
            <a:off x="3886200" y="4343400"/>
            <a:ext cx="4572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smtClean="0">
                <a:solidFill>
                  <a:schemeClr val="accent1"/>
                </a:solidFill>
              </a:rPr>
              <a:t>Example 2: Dividing Rational Expressions (cont.)</a:t>
            </a:r>
            <a:endParaRPr lang="en-US" sz="3200" i="1" smtClean="0">
              <a:solidFill>
                <a:schemeClr val="accent1"/>
              </a:solidFill>
            </a:endParaRPr>
          </a:p>
        </p:txBody>
      </p:sp>
      <p:sp>
        <p:nvSpPr>
          <p:cNvPr id="717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47117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175" indent="-3175">
              <a:buFont typeface="Courier New" pitchFamily="49" charset="0"/>
              <a:buNone/>
            </a:pPr>
            <a:endParaRPr lang="en-US" b="1" i="0" dirty="0" smtClean="0">
              <a:solidFill>
                <a:schemeClr val="tx1"/>
              </a:solidFill>
            </a:endParaRPr>
          </a:p>
          <a:p>
            <a:pPr marL="3175" indent="-3175">
              <a:buFont typeface="Courier New" pitchFamily="49" charset="0"/>
              <a:buNone/>
            </a:pPr>
            <a:endParaRPr lang="en-US" b="1" dirty="0" smtClean="0">
              <a:solidFill>
                <a:schemeClr val="tx1"/>
              </a:solidFill>
            </a:endParaRPr>
          </a:p>
          <a:p>
            <a:pPr marL="3175" indent="-3175">
              <a:spcBef>
                <a:spcPts val="0"/>
              </a:spcBef>
              <a:buFont typeface="Courier New" pitchFamily="49" charset="0"/>
              <a:buNone/>
            </a:pPr>
            <a:r>
              <a:rPr lang="en-US" b="1" i="0" dirty="0" smtClean="0">
                <a:solidFill>
                  <a:schemeClr val="tx1"/>
                </a:solidFill>
              </a:rPr>
              <a:t>Solution:</a:t>
            </a:r>
          </a:p>
        </p:txBody>
      </p:sp>
      <p:graphicFrame>
        <p:nvGraphicFramePr>
          <p:cNvPr id="7170" name="Object 7"/>
          <p:cNvGraphicFramePr>
            <a:graphicFrameLocks noChangeAspect="1"/>
          </p:cNvGraphicFramePr>
          <p:nvPr/>
        </p:nvGraphicFramePr>
        <p:xfrm>
          <a:off x="548640" y="1265904"/>
          <a:ext cx="340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2" name="Equation" r:id="rId3" imgW="3403440" imgH="876240" progId="Equation.DSMT4">
                  <p:embed/>
                </p:oleObj>
              </mc:Choice>
              <mc:Fallback>
                <p:oleObj name="Equation" r:id="rId3" imgW="3403440" imgH="87624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265904"/>
                        <a:ext cx="3403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4"/>
          <p:cNvGraphicFramePr>
            <a:graphicFrameLocks noChangeAspect="1"/>
          </p:cNvGraphicFramePr>
          <p:nvPr/>
        </p:nvGraphicFramePr>
        <p:xfrm>
          <a:off x="958644" y="2728452"/>
          <a:ext cx="2921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3" name="Equation" r:id="rId5" imgW="2920680" imgH="876240" progId="Equation.DSMT4">
                  <p:embed/>
                </p:oleObj>
              </mc:Choice>
              <mc:Fallback>
                <p:oleObj name="Equation" r:id="rId5" imgW="2920680" imgH="876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8644" y="2728452"/>
                        <a:ext cx="2921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5"/>
          <p:cNvGraphicFramePr>
            <a:graphicFrameLocks noChangeAspect="1"/>
          </p:cNvGraphicFramePr>
          <p:nvPr/>
        </p:nvGraphicFramePr>
        <p:xfrm>
          <a:off x="2010696" y="3871452"/>
          <a:ext cx="30480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4" name="Equation" r:id="rId7" imgW="3047760" imgH="876240" progId="Equation.DSMT4">
                  <p:embed/>
                </p:oleObj>
              </mc:Choice>
              <mc:Fallback>
                <p:oleObj name="Equation" r:id="rId7" imgW="30477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3871452"/>
                        <a:ext cx="30480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134896" y="3810000"/>
          <a:ext cx="32893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5" name="Equation" r:id="rId9" imgW="3288960" imgH="990360" progId="Equation.DSMT4">
                  <p:embed/>
                </p:oleObj>
              </mc:Choice>
              <mc:Fallback>
                <p:oleObj name="Equation" r:id="rId9" imgW="3288960" imgH="990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4896" y="3810000"/>
                        <a:ext cx="32893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2010696" y="50292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6" name="Equation" r:id="rId11" imgW="1676160" imgH="876240" progId="Equation.DSMT4">
                  <p:embed/>
                </p:oleObj>
              </mc:Choice>
              <mc:Fallback>
                <p:oleObj name="Equation" r:id="rId11" imgW="1676160" imgH="8762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10696" y="50292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Object 8"/>
          <p:cNvGraphicFramePr>
            <a:graphicFrameLocks noChangeAspect="1"/>
          </p:cNvGraphicFramePr>
          <p:nvPr/>
        </p:nvGraphicFramePr>
        <p:xfrm>
          <a:off x="3719052" y="5073444"/>
          <a:ext cx="2857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7" name="Equation" r:id="rId13" imgW="2857320" imgH="838080" progId="Equation.DSMT4">
                  <p:embed/>
                </p:oleObj>
              </mc:Choice>
              <mc:Fallback>
                <p:oleObj name="Equation" r:id="rId13" imgW="28573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5073444"/>
                        <a:ext cx="2857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12" name="Straight Connector 11"/>
          <p:cNvCxnSpPr/>
          <p:nvPr/>
        </p:nvCxnSpPr>
        <p:spPr>
          <a:xfrm rot="10800000" flipV="1">
            <a:off x="5395452" y="3792792"/>
            <a:ext cx="1143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rot="10800000" flipV="1">
            <a:off x="6477000" y="3810000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rot="10800000" flipV="1">
            <a:off x="6354097" y="4328651"/>
            <a:ext cx="9906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10800000" flipV="1">
            <a:off x="7268496" y="4328652"/>
            <a:ext cx="1143000" cy="381000"/>
          </a:xfrm>
          <a:prstGeom prst="line">
            <a:avLst/>
          </a:prstGeom>
          <a:ln w="127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177" name="Object 9"/>
          <p:cNvGraphicFramePr>
            <a:graphicFrameLocks noChangeAspect="1"/>
          </p:cNvGraphicFramePr>
          <p:nvPr/>
        </p:nvGraphicFramePr>
        <p:xfrm>
          <a:off x="5791200" y="3581400"/>
          <a:ext cx="254000" cy="19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" name="Equation" r:id="rId15" imgW="253800" imgH="190440" progId="Equation.DSMT4">
                  <p:embed/>
                </p:oleObj>
              </mc:Choice>
              <mc:Fallback>
                <p:oleObj name="Equation" r:id="rId15" imgW="253800" imgH="1904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1200" y="3581400"/>
                        <a:ext cx="254000" cy="19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183</Words>
  <Application>Microsoft Office PowerPoint</Application>
  <PresentationFormat>On-screen Show (4:3)</PresentationFormat>
  <Paragraphs>44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Calibri</vt:lpstr>
      <vt:lpstr>Courier New</vt:lpstr>
      <vt:lpstr>Arial</vt:lpstr>
      <vt:lpstr>Office Theme</vt:lpstr>
      <vt:lpstr>Equation</vt:lpstr>
      <vt:lpstr>Section 8.2</vt:lpstr>
      <vt:lpstr>Objectives</vt:lpstr>
      <vt:lpstr>Multiplying Rational Expressions</vt:lpstr>
      <vt:lpstr>Example 1: Multiplying Rational Expressions</vt:lpstr>
      <vt:lpstr>Example 1: Multiplying Rational Expressions (cont.)</vt:lpstr>
      <vt:lpstr>Example 1: Multiplying Rational Expressions (cont.)</vt:lpstr>
      <vt:lpstr>Multiplying Rational Expressions</vt:lpstr>
      <vt:lpstr>Example 2: Dividing Rational Expressions</vt:lpstr>
      <vt:lpstr>Example 2: Dividing Rational Expressions (cont.)</vt:lpstr>
      <vt:lpstr>Example 2: Dividing Rational Expressions (cont.)</vt:lpstr>
      <vt:lpstr>Example 2: Dividing Rational Expressions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Algebra</dc:title>
  <dc:creator>Hawkes Learning Systems</dc:creator>
  <cp:lastModifiedBy>ashish.samudre</cp:lastModifiedBy>
  <cp:revision>34</cp:revision>
  <dcterms:created xsi:type="dcterms:W3CDTF">2013-04-26T14:43:13Z</dcterms:created>
  <dcterms:modified xsi:type="dcterms:W3CDTF">2017-08-02T12:25:47Z</dcterms:modified>
</cp:coreProperties>
</file>