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000000"/>
    <a:srgbClr val="1F497D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075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221C68-2D6D-4FFA-B5BF-BF7162423A81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5BFF5-7430-4AD5-9D00-7DCCC0BF02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13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B5DE76-6DE2-4C04-AFE1-C7C3A6B2FA20}" type="slidenum">
              <a:rPr lang="en-US" smtClean="0"/>
              <a:pPr/>
              <a:t>20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97521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4.bin"/><Relationship Id="rId18" Type="http://schemas.openxmlformats.org/officeDocument/2006/relationships/image" Target="../media/image37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6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2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5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8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6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62.wmf"/><Relationship Id="rId4" Type="http://schemas.openxmlformats.org/officeDocument/2006/relationships/oleObject" Target="../embeddings/oleObject6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8.3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Addition and Subtraction with Rational Expressions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Subtracting Rational Expressions</a:t>
            </a:r>
          </a:p>
        </p:txBody>
      </p:sp>
      <p:sp>
        <p:nvSpPr>
          <p:cNvPr id="717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77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Subtracting Rational Expressions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For polynomials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Q</a:t>
            </a:r>
            <a:r>
              <a:rPr lang="en-US" dirty="0" smtClean="0">
                <a:solidFill>
                  <a:srgbClr val="000000"/>
                </a:solidFill>
              </a:rPr>
              <a:t>, and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, with </a:t>
            </a:r>
            <a:r>
              <a:rPr lang="en-US" i="1" dirty="0" smtClean="0">
                <a:solidFill>
                  <a:srgbClr val="000000"/>
                </a:solidFill>
              </a:rPr>
              <a:t>Q</a:t>
            </a:r>
            <a:r>
              <a:rPr lang="en-US" dirty="0" smtClean="0">
                <a:solidFill>
                  <a:srgbClr val="000000"/>
                </a:solidFill>
              </a:rPr>
              <a:t> ≠ 0</a:t>
            </a: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3530600" y="2552700"/>
          <a:ext cx="2082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3" imgW="2082600" imgH="876240" progId="Equation.DSMT4">
                  <p:embed/>
                </p:oleObj>
              </mc:Choice>
              <mc:Fallback>
                <p:oleObj name="Equation" r:id="rId3" imgW="2082600" imgH="876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600" y="2552700"/>
                        <a:ext cx="2082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3: Subtraction</a:t>
            </a:r>
          </a:p>
        </p:txBody>
      </p:sp>
      <p:sp>
        <p:nvSpPr>
          <p:cNvPr id="819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Find the indicated difference and reduce, if possible.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548640" y="1905000"/>
          <a:ext cx="264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3" imgW="2641320" imgH="838080" progId="Equation.DSMT4">
                  <p:embed/>
                </p:oleObj>
              </mc:Choice>
              <mc:Fallback>
                <p:oleObj name="Equation" r:id="rId3" imgW="264132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905000"/>
                        <a:ext cx="264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48640" y="29718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9718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066800" y="3537156"/>
          <a:ext cx="217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7" imgW="2171520" imgH="838080" progId="Equation.DSMT4">
                  <p:embed/>
                </p:oleObj>
              </mc:Choice>
              <mc:Fallback>
                <p:oleObj name="Equation" r:id="rId7" imgW="21715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537156"/>
                        <a:ext cx="217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276600" y="3551904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9" imgW="1218960" imgH="838080" progId="Equation.DSMT4">
                  <p:embed/>
                </p:oleObj>
              </mc:Choice>
              <mc:Fallback>
                <p:oleObj name="Equation" r:id="rId9" imgW="1218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551904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232356" y="4756356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11" imgW="1218960" imgH="838080" progId="Equation.DSMT4">
                  <p:embed/>
                </p:oleObj>
              </mc:Choice>
              <mc:Fallback>
                <p:oleObj name="Equation" r:id="rId11" imgW="12189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2356" y="4756356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196348" y="4495800"/>
          <a:ext cx="254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13" imgW="253800" imgH="190440" progId="Equation.DSMT4">
                  <p:embed/>
                </p:oleObj>
              </mc:Choice>
              <mc:Fallback>
                <p:oleObj name="Equation" r:id="rId13" imgW="25380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6348" y="4495800"/>
                        <a:ext cx="254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4495800" y="4762500"/>
          <a:ext cx="1460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15" imgW="1460160" imgH="952200" progId="Equation.DSMT4">
                  <p:embed/>
                </p:oleObj>
              </mc:Choice>
              <mc:Fallback>
                <p:oleObj name="Equation" r:id="rId15" imgW="1460160" imgH="952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762500"/>
                        <a:ext cx="1460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6110748" y="4756356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17" imgW="1028520" imgH="838080" progId="Equation.DSMT4">
                  <p:embed/>
                </p:oleObj>
              </mc:Choice>
              <mc:Fallback>
                <p:oleObj name="Equation" r:id="rId17" imgW="102852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0748" y="4756356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10800000" flipV="1">
            <a:off x="5181600" y="4829175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724400" y="5295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3: Subtraction (cont.)</a:t>
            </a:r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548640" y="1371600"/>
          <a:ext cx="243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3" imgW="2438280" imgH="838080" progId="Equation.DSMT4">
                  <p:embed/>
                </p:oleObj>
              </mc:Choice>
              <mc:Fallback>
                <p:oleObj name="Equation" r:id="rId3" imgW="243828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371600"/>
                        <a:ext cx="243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48640" y="251214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51214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066800" y="3200400"/>
          <a:ext cx="198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7" imgW="1981080" imgH="838080" progId="Equation.DSMT4">
                  <p:embed/>
                </p:oleObj>
              </mc:Choice>
              <mc:Fallback>
                <p:oleObj name="Equation" r:id="rId7" imgW="1981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200400"/>
                        <a:ext cx="198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077496" y="3162300"/>
          <a:ext cx="2667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9" imgW="2666880" imgH="876240" progId="Equation.DSMT4">
                  <p:embed/>
                </p:oleObj>
              </mc:Choice>
              <mc:Fallback>
                <p:oleObj name="Equation" r:id="rId9" imgW="266688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7496" y="3162300"/>
                        <a:ext cx="2667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048000" y="4144296"/>
          <a:ext cx="219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11" imgW="2197080" imgH="838080" progId="Equation.DSMT4">
                  <p:embed/>
                </p:oleObj>
              </mc:Choice>
              <mc:Fallback>
                <p:oleObj name="Equation" r:id="rId11" imgW="21970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144296"/>
                        <a:ext cx="219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287296" y="4144296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13" imgW="1422360" imgH="838080" progId="Equation.DSMT4">
                  <p:embed/>
                </p:oleObj>
              </mc:Choice>
              <mc:Fallback>
                <p:oleObj name="Equation" r:id="rId13" imgW="1422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7296" y="4144296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Subtracting Rational Expressions</a:t>
            </a:r>
          </a:p>
        </p:txBody>
      </p:sp>
      <p:sp>
        <p:nvSpPr>
          <p:cNvPr id="1024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300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Common Error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Many beginning students make a mistake in subtracting fractions by not subtracting the entire numerator. They make a mistake similar to the following. </a:t>
            </a:r>
          </a:p>
        </p:txBody>
      </p:sp>
      <p:sp>
        <p:nvSpPr>
          <p:cNvPr id="10245" name="TextBox 3"/>
          <p:cNvSpPr txBox="1">
            <a:spLocks noChangeArrowheads="1"/>
          </p:cNvSpPr>
          <p:nvPr/>
        </p:nvSpPr>
        <p:spPr bwMode="auto">
          <a:xfrm>
            <a:off x="1074738" y="4191000"/>
            <a:ext cx="19732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INCORRECT 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505200" y="3886200"/>
            <a:ext cx="3657600" cy="1143000"/>
          </a:xfrm>
          <a:prstGeom prst="line">
            <a:avLst/>
          </a:prstGeom>
          <a:ln w="190500">
            <a:solidFill>
              <a:srgbClr val="FFAFA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581400" y="3733800"/>
            <a:ext cx="3505200" cy="1371600"/>
          </a:xfrm>
          <a:prstGeom prst="line">
            <a:avLst/>
          </a:prstGeom>
          <a:ln w="190500">
            <a:solidFill>
              <a:srgbClr val="FFAFA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3581400" y="4038600"/>
          <a:ext cx="335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3" imgW="3352680" imgH="838080" progId="Equation.DSMT4">
                  <p:embed/>
                </p:oleObj>
              </mc:Choice>
              <mc:Fallback>
                <p:oleObj name="Equation" r:id="rId3" imgW="33526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038600"/>
                        <a:ext cx="335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Subtracting Rational Expressions</a:t>
            </a:r>
          </a:p>
        </p:txBody>
      </p:sp>
      <p:sp>
        <p:nvSpPr>
          <p:cNvPr id="1126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76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 (cont.)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Common Error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By using parentheses, you can avoid such mistakes. </a:t>
            </a:r>
          </a:p>
        </p:txBody>
      </p:sp>
      <p:sp>
        <p:nvSpPr>
          <p:cNvPr id="11269" name="TextBox 3"/>
          <p:cNvSpPr txBox="1">
            <a:spLocks noChangeArrowheads="1"/>
          </p:cNvSpPr>
          <p:nvPr/>
        </p:nvSpPr>
        <p:spPr bwMode="auto">
          <a:xfrm>
            <a:off x="838200" y="3681873"/>
            <a:ext cx="16398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00FF"/>
                </a:solidFill>
              </a:rPr>
              <a:t>CORRECT</a:t>
            </a:r>
            <a:r>
              <a:rPr lang="en-US" sz="2800" b="1">
                <a:solidFill>
                  <a:srgbClr val="FF0000"/>
                </a:solidFill>
              </a:rPr>
              <a:t> 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514600" y="2910348"/>
            <a:ext cx="5943600" cy="2057400"/>
          </a:xfrm>
          <a:prstGeom prst="ellipse">
            <a:avLst/>
          </a:prstGeom>
          <a:noFill/>
          <a:ln w="190500">
            <a:solidFill>
              <a:srgbClr val="AFAF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11266" name="Object 3"/>
          <p:cNvGraphicFramePr>
            <a:graphicFrameLocks noChangeAspect="1"/>
          </p:cNvGraphicFramePr>
          <p:nvPr/>
        </p:nvGraphicFramePr>
        <p:xfrm>
          <a:off x="2870200" y="3075448"/>
          <a:ext cx="51308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3" imgW="5130720" imgH="1815840" progId="Equation.DSMT4">
                  <p:embed/>
                </p:oleObj>
              </mc:Choice>
              <mc:Fallback>
                <p:oleObj name="Equation" r:id="rId3" imgW="5130720" imgH="18158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3075448"/>
                        <a:ext cx="51308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3000"/>
              </a:lnSpc>
              <a:defRPr/>
            </a:pPr>
            <a:r>
              <a:rPr lang="en-US" dirty="0" smtClean="0"/>
              <a:t>Example 4: Using the LCM to Subtract Rational Expressions</a:t>
            </a:r>
            <a:endParaRPr lang="en-US" spc="-300" dirty="0"/>
          </a:p>
        </p:txBody>
      </p:sp>
      <p:sp>
        <p:nvSpPr>
          <p:cNvPr id="1229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Subtract the following expression.</a:t>
            </a:r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pPr>
              <a:lnSpc>
                <a:spcPct val="200000"/>
              </a:lnSpc>
            </a:pPr>
            <a:r>
              <a:rPr lang="en-US" b="1" dirty="0" smtClean="0"/>
              <a:t>Solution: </a:t>
            </a:r>
            <a:endParaRPr lang="en-US" dirty="0" smtClean="0"/>
          </a:p>
          <a:p>
            <a:r>
              <a:rPr lang="en-US" dirty="0" smtClean="0"/>
              <a:t> </a:t>
            </a: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533400" y="1828800"/>
          <a:ext cx="292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3" imgW="2920680" imgH="838080" progId="Equation.DSMT4">
                  <p:embed/>
                </p:oleObj>
              </mc:Choice>
              <mc:Fallback>
                <p:oleObj name="Equation" r:id="rId3" imgW="29206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8800"/>
                        <a:ext cx="2921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609600" y="3505200"/>
          <a:ext cx="79629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5" imgW="7962840" imgH="1143000" progId="Equation.DSMT4">
                  <p:embed/>
                </p:oleObj>
              </mc:Choice>
              <mc:Fallback>
                <p:oleObj name="Equation" r:id="rId5" imgW="7962840" imgH="1143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05200"/>
                        <a:ext cx="79629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3000"/>
              </a:lnSpc>
              <a:defRPr/>
            </a:pPr>
            <a:r>
              <a:rPr lang="en-US" dirty="0" smtClean="0"/>
              <a:t>Example 4: Using the LCM to Subtract Rational Expressions (cont.)</a:t>
            </a:r>
            <a:endParaRPr lang="en-US" spc="-300" dirty="0"/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508000" y="1388808"/>
          <a:ext cx="292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3" imgW="2920680" imgH="838080" progId="Equation.DSMT4">
                  <p:embed/>
                </p:oleObj>
              </mc:Choice>
              <mc:Fallback>
                <p:oleObj name="Equation" r:id="rId3" imgW="29206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1388808"/>
                        <a:ext cx="2921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433052" y="2467896"/>
          <a:ext cx="6324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5" imgW="6324480" imgH="990360" progId="Equation.DSMT4">
                  <p:embed/>
                </p:oleObj>
              </mc:Choice>
              <mc:Fallback>
                <p:oleObj name="Equation" r:id="rId5" imgW="6324480" imgH="990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052" y="2467896"/>
                        <a:ext cx="6324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433052" y="3611357"/>
          <a:ext cx="3162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7" imgW="3162240" imgH="990360" progId="Equation.DSMT4">
                  <p:embed/>
                </p:oleObj>
              </mc:Choice>
              <mc:Fallback>
                <p:oleObj name="Equation" r:id="rId7" imgW="316224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052" y="3611357"/>
                        <a:ext cx="31623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1433052" y="4762500"/>
          <a:ext cx="3162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9" imgW="3162240" imgH="990360" progId="Equation.DSMT4">
                  <p:embed/>
                </p:oleObj>
              </mc:Choice>
              <mc:Fallback>
                <p:oleObj name="Equation" r:id="rId9" imgW="3162240" imgH="990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052" y="4762500"/>
                        <a:ext cx="31623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4750596" y="4838700"/>
          <a:ext cx="2222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11" imgW="2222280" imgH="952200" progId="Equation.DSMT4">
                  <p:embed/>
                </p:oleObj>
              </mc:Choice>
              <mc:Fallback>
                <p:oleObj name="Equation" r:id="rId11" imgW="2222280" imgH="952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0596" y="4838700"/>
                        <a:ext cx="2222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4724400" y="3625644"/>
          <a:ext cx="3162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13" imgW="3162240" imgH="990360" progId="Equation.DSMT4">
                  <p:embed/>
                </p:oleObj>
              </mc:Choice>
              <mc:Fallback>
                <p:oleObj name="Equation" r:id="rId13" imgW="3162240" imgH="990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625644"/>
                        <a:ext cx="31623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1676400" y="5334000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3200400" y="4800600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5: Simplifying Using −1 as a Factor</a:t>
            </a:r>
          </a:p>
        </p:txBody>
      </p:sp>
      <p:sp>
        <p:nvSpPr>
          <p:cNvPr id="1434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Simplify the following expression.</a:t>
            </a:r>
          </a:p>
          <a:p>
            <a:endParaRPr lang="en-US" dirty="0" smtClean="0"/>
          </a:p>
          <a:p>
            <a:endParaRPr lang="en-US" b="1" dirty="0" smtClean="0"/>
          </a:p>
          <a:p>
            <a:pPr>
              <a:spcBef>
                <a:spcPct val="0"/>
              </a:spcBef>
            </a:pPr>
            <a:r>
              <a:rPr lang="en-US" dirty="0" smtClean="0"/>
              <a:t>                  Note that 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− 2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FF"/>
                </a:solidFill>
              </a:rPr>
              <a:t>2 −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/>
              <a:t> are opposites and </a:t>
            </a:r>
          </a:p>
          <a:p>
            <a:pPr>
              <a:spcBef>
                <a:spcPct val="0"/>
              </a:spcBef>
            </a:pP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− 2 = −1(2 − 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).</a:t>
            </a:r>
            <a:r>
              <a:rPr lang="en-US" b="1" i="1" dirty="0" smtClean="0">
                <a:solidFill>
                  <a:srgbClr val="000099"/>
                </a:solidFill>
              </a:rPr>
              <a:t> </a:t>
            </a:r>
          </a:p>
          <a:p>
            <a:r>
              <a:rPr lang="en-US" dirty="0" smtClean="0"/>
              <a:t>So, if we multiply,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fractions will have the same denominator and we do not have to find an LCM. </a:t>
            </a: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548640" y="1714500"/>
          <a:ext cx="179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tion" r:id="rId3" imgW="1790640" imgH="838080" progId="Equation.DSMT4">
                  <p:embed/>
                </p:oleObj>
              </mc:Choice>
              <mc:Fallback>
                <p:oleObj name="Equation" r:id="rId3" imgW="179064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714500"/>
                        <a:ext cx="179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3124200" y="3871452"/>
          <a:ext cx="2806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quation" r:id="rId5" imgW="2806560" imgH="1028520" progId="Equation.DSMT4">
                  <p:embed/>
                </p:oleObj>
              </mc:Choice>
              <mc:Fallback>
                <p:oleObj name="Equation" r:id="rId5" imgW="2806560" imgH="10285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871452"/>
                        <a:ext cx="28067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2541988"/>
            <a:ext cx="16065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Solution: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3000"/>
              </a:lnSpc>
            </a:pPr>
            <a:r>
              <a:rPr lang="en-US" smtClean="0"/>
              <a:t>Example 5: Simplifying Using −1 as a Factor (cont.)</a:t>
            </a:r>
          </a:p>
        </p:txBody>
      </p:sp>
      <p:sp>
        <p:nvSpPr>
          <p:cNvPr id="1536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Do not </a:t>
            </a:r>
            <a:r>
              <a:rPr lang="en-US" dirty="0" smtClean="0"/>
              <a:t>try to reduce this last fraction, since 2 is </a:t>
            </a:r>
            <a:r>
              <a:rPr lang="en-US" b="1" dirty="0" smtClean="0"/>
              <a:t>not a factor</a:t>
            </a:r>
            <a:r>
              <a:rPr lang="en-US" dirty="0" smtClean="0"/>
              <a:t> of the denominator.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609600" y="1462548"/>
          <a:ext cx="179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Equation" r:id="rId3" imgW="1790640" imgH="838080" progId="Equation.DSMT4">
                  <p:embed/>
                </p:oleObj>
              </mc:Choice>
              <mc:Fallback>
                <p:oleObj name="Equation" r:id="rId3" imgW="17906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462548"/>
                        <a:ext cx="179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2423652" y="1447800"/>
          <a:ext cx="2895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5" imgW="2895480" imgH="990360" progId="Equation.DSMT4">
                  <p:embed/>
                </p:oleObj>
              </mc:Choice>
              <mc:Fallback>
                <p:oleObj name="Equation" r:id="rId5" imgW="2895480" imgH="990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3652" y="1447800"/>
                        <a:ext cx="2895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2423652" y="2514600"/>
          <a:ext cx="207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7" imgW="2070000" imgH="838080" progId="Equation.DSMT4">
                  <p:embed/>
                </p:oleObj>
              </mc:Choice>
              <mc:Fallback>
                <p:oleObj name="Equation" r:id="rId7" imgW="2070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3652" y="2514600"/>
                        <a:ext cx="207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4525296" y="2514600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9" imgW="1193760" imgH="838080" progId="Equation.DSMT4">
                  <p:embed/>
                </p:oleObj>
              </mc:Choice>
              <mc:Fallback>
                <p:oleObj name="Equation" r:id="rId9" imgW="1193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5296" y="2514600"/>
                        <a:ext cx="119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5761704" y="25146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11" imgW="1028520" imgH="838080" progId="Equation.DSMT4">
                  <p:embed/>
                </p:oleObj>
              </mc:Choice>
              <mc:Fallback>
                <p:oleObj name="Equation" r:id="rId11" imgW="10285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1704" y="25146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Problems</a:t>
            </a:r>
          </a:p>
        </p:txBody>
      </p:sp>
      <p:sp>
        <p:nvSpPr>
          <p:cNvPr id="1638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44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smtClean="0">
                <a:solidFill>
                  <a:srgbClr val="000000"/>
                </a:solidFill>
              </a:rPr>
              <a:t>Perform the indicated operations and reduce, if possible. </a:t>
            </a: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548640" y="2362200"/>
          <a:ext cx="7188200" cy="201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Equation" r:id="rId3" imgW="7188120" imgH="2019240" progId="Equation.DSMT4">
                  <p:embed/>
                </p:oleObj>
              </mc:Choice>
              <mc:Fallback>
                <p:oleObj name="Equation" r:id="rId3" imgW="7188120" imgH="2019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362200"/>
                        <a:ext cx="7188200" cy="201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Add rational expressions.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Subtract rational expressions.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 Answers 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533400" y="1371600"/>
          <a:ext cx="2717800" cy="389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Equation" r:id="rId4" imgW="2717640" imgH="3898800" progId="Equation.DSMT4">
                  <p:embed/>
                </p:oleObj>
              </mc:Choice>
              <mc:Fallback>
                <p:oleObj name="Equation" r:id="rId4" imgW="2717640" imgH="3898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2717800" cy="389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Adding Rational Expressions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77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smtClean="0">
                <a:solidFill>
                  <a:srgbClr val="000000"/>
                </a:solidFill>
              </a:rPr>
              <a:t>Adding Rational Expressions</a:t>
            </a:r>
          </a:p>
          <a:p>
            <a:r>
              <a:rPr lang="en-US" smtClean="0">
                <a:solidFill>
                  <a:srgbClr val="000000"/>
                </a:solidFill>
              </a:rPr>
              <a:t>For polynomials </a:t>
            </a:r>
            <a:r>
              <a:rPr lang="en-US" i="1" smtClean="0">
                <a:solidFill>
                  <a:srgbClr val="000000"/>
                </a:solidFill>
              </a:rPr>
              <a:t>P</a:t>
            </a:r>
            <a:r>
              <a:rPr lang="en-US" smtClean="0">
                <a:solidFill>
                  <a:srgbClr val="000000"/>
                </a:solidFill>
              </a:rPr>
              <a:t>, </a:t>
            </a:r>
            <a:r>
              <a:rPr lang="en-US" i="1" smtClean="0">
                <a:solidFill>
                  <a:srgbClr val="000000"/>
                </a:solidFill>
              </a:rPr>
              <a:t>Q</a:t>
            </a:r>
            <a:r>
              <a:rPr lang="en-US" smtClean="0">
                <a:solidFill>
                  <a:srgbClr val="000000"/>
                </a:solidFill>
              </a:rPr>
              <a:t>, and </a:t>
            </a:r>
            <a:r>
              <a:rPr lang="en-US" i="1" smtClean="0">
                <a:solidFill>
                  <a:srgbClr val="000000"/>
                </a:solidFill>
              </a:rPr>
              <a:t>R</a:t>
            </a:r>
            <a:r>
              <a:rPr lang="en-US" smtClean="0">
                <a:solidFill>
                  <a:srgbClr val="000000"/>
                </a:solidFill>
              </a:rPr>
              <a:t>, with </a:t>
            </a:r>
            <a:r>
              <a:rPr lang="en-US" i="1" smtClean="0">
                <a:solidFill>
                  <a:srgbClr val="000000"/>
                </a:solidFill>
              </a:rPr>
              <a:t>Q</a:t>
            </a:r>
            <a:r>
              <a:rPr lang="en-US" smtClean="0">
                <a:solidFill>
                  <a:srgbClr val="000000"/>
                </a:solidFill>
              </a:rPr>
              <a:t> ≠ 0,</a:t>
            </a:r>
            <a:r>
              <a:rPr lang="en-US" i="1" smtClean="0">
                <a:solidFill>
                  <a:srgbClr val="000000"/>
                </a:solidFill>
              </a:rPr>
              <a:t> </a:t>
            </a:r>
            <a:endParaRPr lang="en-US" smtClean="0">
              <a:solidFill>
                <a:srgbClr val="000000"/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200400" y="2552700"/>
          <a:ext cx="2082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2082600" imgH="876240" progId="Equation.DSMT4">
                  <p:embed/>
                </p:oleObj>
              </mc:Choice>
              <mc:Fallback>
                <p:oleObj name="Equation" r:id="rId3" imgW="2082600" imgH="876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552700"/>
                        <a:ext cx="2082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Adding Rational Expressions</a:t>
            </a:r>
          </a:p>
        </p:txBody>
      </p:sp>
      <p:sp>
        <p:nvSpPr>
          <p:cNvPr id="205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indicated sums and reduce if possible.</a:t>
            </a:r>
          </a:p>
          <a:p>
            <a:endParaRPr lang="en-US" dirty="0" smtClean="0"/>
          </a:p>
          <a:p>
            <a:endParaRPr lang="en-US" b="1" dirty="0" smtClean="0"/>
          </a:p>
          <a:p>
            <a:r>
              <a:rPr lang="en-US" b="1" dirty="0" smtClean="0"/>
              <a:t>Solution: </a:t>
            </a:r>
            <a:endParaRPr lang="en-US" dirty="0" smtClean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609600" y="1843548"/>
          <a:ext cx="2400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2400120" imgH="876240" progId="Equation.DSMT4">
                  <p:embed/>
                </p:oleObj>
              </mc:Choice>
              <mc:Fallback>
                <p:oleObj name="Equation" r:id="rId3" imgW="2400120" imgH="876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43548"/>
                        <a:ext cx="2400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143000" y="3505200"/>
          <a:ext cx="1943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1942920" imgH="876240" progId="Equation.DSMT4">
                  <p:embed/>
                </p:oleObj>
              </mc:Choice>
              <mc:Fallback>
                <p:oleObj name="Equation" r:id="rId5" imgW="1942920" imgH="876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505200"/>
                        <a:ext cx="1943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3124200" y="3505200"/>
          <a:ext cx="1854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1854000" imgH="876240" progId="Equation.DSMT4">
                  <p:embed/>
                </p:oleObj>
              </mc:Choice>
              <mc:Fallback>
                <p:oleObj name="Equation" r:id="rId7" imgW="185400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505200"/>
                        <a:ext cx="1854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999704" y="3519948"/>
          <a:ext cx="1854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9" imgW="1854000" imgH="876240" progId="Equation.DSMT4">
                  <p:embed/>
                </p:oleObj>
              </mc:Choice>
              <mc:Fallback>
                <p:oleObj name="Equation" r:id="rId9" imgW="185400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9704" y="3519948"/>
                        <a:ext cx="1854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124200" y="4610100"/>
          <a:ext cx="2197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11" imgW="2197080" imgH="876240" progId="Equation.DSMT4">
                  <p:embed/>
                </p:oleObj>
              </mc:Choice>
              <mc:Fallback>
                <p:oleObj name="Equation" r:id="rId11" imgW="2197080" imgH="876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610100"/>
                        <a:ext cx="2197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5471652" y="4938252"/>
          <a:ext cx="96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13" imgW="965160" imgH="279360" progId="Equation.DSMT4">
                  <p:embed/>
                </p:oleObj>
              </mc:Choice>
              <mc:Fallback>
                <p:oleObj name="Equation" r:id="rId13" imgW="96516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1652" y="4938252"/>
                        <a:ext cx="96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3397044" y="4616244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3962400" y="5181600"/>
            <a:ext cx="838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3000"/>
              </a:lnSpc>
            </a:pPr>
            <a:r>
              <a:rPr lang="en-US" smtClean="0"/>
              <a:t>Example 1: Adding Rational Expressions (cont.)</a:t>
            </a:r>
          </a:p>
        </p:txBody>
      </p:sp>
      <p:sp>
        <p:nvSpPr>
          <p:cNvPr id="307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b="1" dirty="0" smtClean="0"/>
          </a:p>
          <a:p>
            <a:r>
              <a:rPr lang="en-US" b="1" dirty="0" smtClean="0"/>
              <a:t>Solution: </a:t>
            </a:r>
            <a:endParaRPr lang="en-US" dirty="0" smtClean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548640" y="1233948"/>
          <a:ext cx="386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3" imgW="3860640" imgH="838080" progId="Equation.DSMT4">
                  <p:embed/>
                </p:oleObj>
              </mc:Choice>
              <mc:Fallback>
                <p:oleObj name="Equation" r:id="rId3" imgW="386064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33948"/>
                        <a:ext cx="386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914400" y="2927556"/>
          <a:ext cx="340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5" imgW="3403440" imgH="838080" progId="Equation.DSMT4">
                  <p:embed/>
                </p:oleObj>
              </mc:Choice>
              <mc:Fallback>
                <p:oleObj name="Equation" r:id="rId5" imgW="34034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927556"/>
                        <a:ext cx="340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4343400" y="2927556"/>
          <a:ext cx="184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7" imgW="1841400" imgH="838080" progId="Equation.DSMT4">
                  <p:embed/>
                </p:oleObj>
              </mc:Choice>
              <mc:Fallback>
                <p:oleObj name="Equation" r:id="rId7" imgW="1841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927556"/>
                        <a:ext cx="184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6218904" y="2912808"/>
          <a:ext cx="2197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9" imgW="2197080" imgH="952200" progId="Equation.DSMT4">
                  <p:embed/>
                </p:oleObj>
              </mc:Choice>
              <mc:Fallback>
                <p:oleObj name="Equation" r:id="rId9" imgW="219708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8904" y="2912808"/>
                        <a:ext cx="2197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343400" y="4100052"/>
          <a:ext cx="2197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11" imgW="2197080" imgH="990360" progId="Equation.DSMT4">
                  <p:embed/>
                </p:oleObj>
              </mc:Choice>
              <mc:Fallback>
                <p:oleObj name="Equation" r:id="rId11" imgW="2197080" imgH="990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100052"/>
                        <a:ext cx="2197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6667500" y="416560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13" imgW="1015920" imgH="838080" progId="Equation.DSMT4">
                  <p:embed/>
                </p:oleObj>
              </mc:Choice>
              <mc:Fallback>
                <p:oleObj name="Equation" r:id="rId13" imgW="10159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7500" y="416560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10800000" flipV="1">
            <a:off x="5194300" y="4038600"/>
            <a:ext cx="9906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4628944" y="4648200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Adding Rational Expressions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57200" indent="-457200" algn="ctr"/>
            <a:r>
              <a:rPr lang="en-US" b="1" smtClean="0">
                <a:solidFill>
                  <a:srgbClr val="000000"/>
                </a:solidFill>
              </a:rPr>
              <a:t>To Find the LCM for a Set of Polynomials</a:t>
            </a:r>
          </a:p>
          <a:p>
            <a:pPr marL="457200" indent="-457200"/>
            <a:r>
              <a:rPr lang="en-US" b="1" smtClean="0">
                <a:solidFill>
                  <a:srgbClr val="000000"/>
                </a:solidFill>
              </a:rPr>
              <a:t>1.	</a:t>
            </a:r>
            <a:r>
              <a:rPr lang="en-US" smtClean="0">
                <a:solidFill>
                  <a:srgbClr val="000000"/>
                </a:solidFill>
              </a:rPr>
              <a:t>Completely factor each polynomial (including prime factors for numerical factors). </a:t>
            </a:r>
          </a:p>
          <a:p>
            <a:pPr marL="457200" indent="-457200"/>
            <a:r>
              <a:rPr lang="en-US" b="1" smtClean="0">
                <a:solidFill>
                  <a:srgbClr val="000000"/>
                </a:solidFill>
              </a:rPr>
              <a:t>2.	</a:t>
            </a:r>
            <a:r>
              <a:rPr lang="en-US" smtClean="0">
                <a:solidFill>
                  <a:srgbClr val="000000"/>
                </a:solidFill>
              </a:rPr>
              <a:t>Form the product of all factors that appear, using each factor the most number of times it appears in any one polynomial.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3000"/>
              </a:lnSpc>
            </a:pPr>
            <a:r>
              <a:rPr lang="en-US" smtClean="0"/>
              <a:t>Example 2: Using the LCM to Add </a:t>
            </a:r>
            <a:br>
              <a:rPr lang="en-US" smtClean="0"/>
            </a:br>
            <a:r>
              <a:rPr lang="en-US" smtClean="0"/>
              <a:t>Rational Expressions</a:t>
            </a:r>
          </a:p>
        </p:txBody>
      </p:sp>
      <p:sp>
        <p:nvSpPr>
          <p:cNvPr id="410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indicated sums by finding the LCM of the denominators and changing each expression to an equivalent expression with that LCM as the denominator.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Solution:</a:t>
            </a:r>
            <a:endParaRPr lang="en-US" dirty="0" smtClean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609600" y="3124200"/>
          <a:ext cx="224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2247840" imgH="838080" progId="Equation.DSMT4">
                  <p:embed/>
                </p:oleObj>
              </mc:Choice>
              <mc:Fallback>
                <p:oleObj name="Equation" r:id="rId3" imgW="224784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124200"/>
                        <a:ext cx="224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981200" y="4711700"/>
          <a:ext cx="51181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5" imgW="5117760" imgH="1130040" progId="Equation.DSMT4">
                  <p:embed/>
                </p:oleObj>
              </mc:Choice>
              <mc:Fallback>
                <p:oleObj name="Equation" r:id="rId5" imgW="5117760" imgH="1130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711700"/>
                        <a:ext cx="51181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951704" y="4129548"/>
            <a:ext cx="57385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First find the LCM. Factoring, we have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3000"/>
              </a:lnSpc>
            </a:pPr>
            <a:r>
              <a:rPr lang="en-US" smtClean="0"/>
              <a:t>Example 2: Using the LCM to Add </a:t>
            </a:r>
            <a:br>
              <a:rPr lang="en-US" smtClean="0"/>
            </a:br>
            <a:r>
              <a:rPr lang="en-US" smtClean="0"/>
              <a:t>Rational Expressions (cont.)</a:t>
            </a:r>
          </a:p>
        </p:txBody>
      </p:sp>
      <p:sp>
        <p:nvSpPr>
          <p:cNvPr id="512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Thus 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baseline="30000" dirty="0" smtClean="0">
                <a:solidFill>
                  <a:srgbClr val="FF00FF"/>
                </a:solidFill>
              </a:rPr>
              <a:t>2 </a:t>
            </a:r>
            <a:r>
              <a:rPr lang="en-US" dirty="0" smtClean="0">
                <a:solidFill>
                  <a:srgbClr val="FF00FF"/>
                </a:solidFill>
              </a:rPr>
              <a:t>(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dirty="0" smtClean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FF"/>
                </a:solidFill>
              </a:rPr>
              <a:t> 4) </a:t>
            </a:r>
            <a:r>
              <a:rPr lang="en-US" dirty="0" smtClean="0"/>
              <a:t>is the common denominator. Multiply the numerator and denominator of each fraction so that it has denominator 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baseline="30000" dirty="0" smtClean="0">
                <a:solidFill>
                  <a:srgbClr val="FF00FF"/>
                </a:solidFill>
              </a:rPr>
              <a:t>2 </a:t>
            </a:r>
            <a:r>
              <a:rPr lang="en-US" dirty="0" smtClean="0">
                <a:solidFill>
                  <a:srgbClr val="FF00FF"/>
                </a:solidFill>
              </a:rPr>
              <a:t>(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− 4)</a:t>
            </a:r>
            <a:r>
              <a:rPr lang="en-US" dirty="0" smtClean="0"/>
              <a:t>.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3400" y="2760408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3" imgW="1803240" imgH="838080" progId="Equation.DSMT4">
                  <p:embed/>
                </p:oleObj>
              </mc:Choice>
              <mc:Fallback>
                <p:oleObj name="Equation" r:id="rId3" imgW="18032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60408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2438400" y="2713704"/>
          <a:ext cx="3505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5" imgW="3504960" imgH="990360" progId="Equation.DSMT4">
                  <p:embed/>
                </p:oleObj>
              </mc:Choice>
              <mc:Fallback>
                <p:oleObj name="Equation" r:id="rId5" imgW="3504960" imgH="990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713704"/>
                        <a:ext cx="35052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453148" y="3824748"/>
          <a:ext cx="3302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7" imgW="3301920" imgH="952200" progId="Equation.DSMT4">
                  <p:embed/>
                </p:oleObj>
              </mc:Choice>
              <mc:Fallback>
                <p:oleObj name="Equation" r:id="rId7" imgW="330192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3148" y="3824748"/>
                        <a:ext cx="3302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438400" y="4982496"/>
          <a:ext cx="2057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9" imgW="2057400" imgH="952200" progId="Equation.DSMT4">
                  <p:embed/>
                </p:oleObj>
              </mc:Choice>
              <mc:Fallback>
                <p:oleObj name="Equation" r:id="rId9" imgW="205740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982496"/>
                        <a:ext cx="2057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4513008" y="4982496"/>
          <a:ext cx="1854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11" imgW="1854000" imgH="952200" progId="Equation.DSMT4">
                  <p:embed/>
                </p:oleObj>
              </mc:Choice>
              <mc:Fallback>
                <p:oleObj name="Equation" r:id="rId11" imgW="1854000" imgH="952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3008" y="4982496"/>
                        <a:ext cx="1854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6606048" y="4889088"/>
          <a:ext cx="21717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13" imgW="2171520" imgH="1079280" progId="Equation.DSMT4">
                  <p:embed/>
                </p:oleObj>
              </mc:Choice>
              <mc:Fallback>
                <p:oleObj name="Equation" r:id="rId13" imgW="2171520" imgH="1079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6048" y="4889088"/>
                        <a:ext cx="21717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3000"/>
              </a:lnSpc>
            </a:pPr>
            <a:r>
              <a:rPr lang="en-US" smtClean="0"/>
              <a:t>Example 2: Using the LCM to Add </a:t>
            </a:r>
            <a:br>
              <a:rPr lang="en-US" smtClean="0"/>
            </a:br>
            <a:r>
              <a:rPr lang="en-US" smtClean="0"/>
              <a:t>Rational Expressions (cont.)</a:t>
            </a:r>
          </a:p>
        </p:txBody>
      </p:sp>
      <p:sp>
        <p:nvSpPr>
          <p:cNvPr id="6150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Solution:</a:t>
            </a:r>
            <a:endParaRPr lang="en-US" dirty="0" smtClean="0"/>
          </a:p>
        </p:txBody>
      </p:sp>
      <p:graphicFrame>
        <p:nvGraphicFramePr>
          <p:cNvPr id="6146" name="Object 3"/>
          <p:cNvGraphicFramePr>
            <a:graphicFrameLocks noChangeAspect="1"/>
          </p:cNvGraphicFramePr>
          <p:nvPr/>
        </p:nvGraphicFramePr>
        <p:xfrm>
          <a:off x="503238" y="1155700"/>
          <a:ext cx="2730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3" imgW="2730240" imgH="990360" progId="Equation.DSMT4">
                  <p:embed/>
                </p:oleObj>
              </mc:Choice>
              <mc:Fallback>
                <p:oleObj name="Equation" r:id="rId3" imgW="2730240" imgH="9903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8" y="1155700"/>
                        <a:ext cx="27305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4"/>
          <p:cNvGraphicFramePr>
            <a:graphicFrameLocks noChangeAspect="1"/>
          </p:cNvGraphicFramePr>
          <p:nvPr/>
        </p:nvGraphicFramePr>
        <p:xfrm>
          <a:off x="2070100" y="2330656"/>
          <a:ext cx="63881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5" imgW="6387840" imgH="1193760" progId="Equation.DSMT4">
                  <p:embed/>
                </p:oleObj>
              </mc:Choice>
              <mc:Fallback>
                <p:oleObj name="Equation" r:id="rId5" imgW="6387840" imgH="11937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2330656"/>
                        <a:ext cx="6388100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838200" y="3780504"/>
          <a:ext cx="2286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7" imgW="2286000" imgH="990360" progId="Equation.DSMT4">
                  <p:embed/>
                </p:oleObj>
              </mc:Choice>
              <mc:Fallback>
                <p:oleObj name="Equation" r:id="rId7" imgW="228600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780504"/>
                        <a:ext cx="2286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3185652" y="3736260"/>
          <a:ext cx="5435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9" imgW="5435280" imgH="1028520" progId="Equation.DSMT4">
                  <p:embed/>
                </p:oleObj>
              </mc:Choice>
              <mc:Fallback>
                <p:oleObj name="Equation" r:id="rId9" imgW="5435280" imgH="10285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5652" y="3736260"/>
                        <a:ext cx="54356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185652" y="4862052"/>
          <a:ext cx="2400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11" imgW="2400120" imgH="990360" progId="Equation.DSMT4">
                  <p:embed/>
                </p:oleObj>
              </mc:Choice>
              <mc:Fallback>
                <p:oleObj name="Equation" r:id="rId11" imgW="2400120" imgH="990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5652" y="4862052"/>
                        <a:ext cx="24003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5638800" y="4847304"/>
          <a:ext cx="2311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13" imgW="2311200" imgH="990360" progId="Equation.DSMT4">
                  <p:embed/>
                </p:oleObj>
              </mc:Choice>
              <mc:Fallback>
                <p:oleObj name="Equation" r:id="rId13" imgW="2311200" imgH="990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847304"/>
                        <a:ext cx="23114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406</Words>
  <Application>Microsoft Office PowerPoint</Application>
  <PresentationFormat>On-screen Show (4:3)</PresentationFormat>
  <Paragraphs>78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Calibri</vt:lpstr>
      <vt:lpstr>Courier New</vt:lpstr>
      <vt:lpstr>Arial</vt:lpstr>
      <vt:lpstr>Symbol</vt:lpstr>
      <vt:lpstr>Office Theme</vt:lpstr>
      <vt:lpstr>Equation</vt:lpstr>
      <vt:lpstr>Section 8.3</vt:lpstr>
      <vt:lpstr>Objectives</vt:lpstr>
      <vt:lpstr>Adding Rational Expressions</vt:lpstr>
      <vt:lpstr>Example 1: Adding Rational Expressions</vt:lpstr>
      <vt:lpstr>Example 1: Adding Rational Expressions (cont.)</vt:lpstr>
      <vt:lpstr>Adding Rational Expressions</vt:lpstr>
      <vt:lpstr>Example 2: Using the LCM to Add  Rational Expressions</vt:lpstr>
      <vt:lpstr>Example 2: Using the LCM to Add  Rational Expressions (cont.)</vt:lpstr>
      <vt:lpstr>Example 2: Using the LCM to Add  Rational Expressions (cont.)</vt:lpstr>
      <vt:lpstr>Subtracting Rational Expressions</vt:lpstr>
      <vt:lpstr>Example 3: Subtraction</vt:lpstr>
      <vt:lpstr>Example 3: Subtraction (cont.)</vt:lpstr>
      <vt:lpstr>Subtracting Rational Expressions</vt:lpstr>
      <vt:lpstr>Subtracting Rational Expressions</vt:lpstr>
      <vt:lpstr>Example 4: Using the LCM to Subtract Rational Expressions</vt:lpstr>
      <vt:lpstr>Example 4: Using the LCM to Subtract Rational Expressions (cont.)</vt:lpstr>
      <vt:lpstr>Example 5: Simplifying Using −1 as a Factor</vt:lpstr>
      <vt:lpstr>Example 5: Simplifying Using −1 as a Factor (cont.)</vt:lpstr>
      <vt:lpstr>Practice Problems</vt:lpstr>
      <vt:lpstr>Practice Problem Answers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38</cp:revision>
  <dcterms:created xsi:type="dcterms:W3CDTF">2013-04-26T14:43:13Z</dcterms:created>
  <dcterms:modified xsi:type="dcterms:W3CDTF">2017-08-02T12:27:02Z</dcterms:modified>
</cp:coreProperties>
</file>