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0" r:id="rId4"/>
    <p:sldId id="261" r:id="rId5"/>
    <p:sldId id="262" r:id="rId6"/>
    <p:sldId id="263" r:id="rId7"/>
    <p:sldId id="273" r:id="rId8"/>
    <p:sldId id="264" r:id="rId9"/>
    <p:sldId id="27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000000"/>
    <a:srgbClr val="0000FF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826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44FF96-EDEC-4DAD-A2F2-739582CCA9D3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312AF0-1C0E-45F6-A80D-40DC7332D4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019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22B4F5-50C9-4033-9402-AF797E06957E}" type="slidenum">
              <a:rPr lang="en-US" smtClean="0"/>
              <a:pPr/>
              <a:t>17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43241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5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3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46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0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53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54.wmf"/><Relationship Id="rId4" Type="http://schemas.openxmlformats.org/officeDocument/2006/relationships/oleObject" Target="../embeddings/oleObject5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8.4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Complex Algebraic Fractions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3: Simplifying Complex Fractions</a:t>
            </a:r>
          </a:p>
        </p:txBody>
      </p:sp>
      <p:sp>
        <p:nvSpPr>
          <p:cNvPr id="512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Simplify the following complex algebraic fraction: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b="1" dirty="0" smtClean="0"/>
          </a:p>
          <a:p>
            <a:pPr>
              <a:spcBef>
                <a:spcPts val="1200"/>
              </a:spcBef>
            </a:pPr>
            <a:r>
              <a:rPr lang="en-US" b="1" dirty="0" smtClean="0"/>
              <a:t>Solution: </a:t>
            </a:r>
            <a:r>
              <a:rPr lang="en-US" dirty="0" smtClean="0"/>
              <a:t> 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609600" y="1828800"/>
          <a:ext cx="1981200" cy="179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3" imgW="1981080" imgH="1790640" progId="Equation.DSMT4">
                  <p:embed/>
                </p:oleObj>
              </mc:Choice>
              <mc:Fallback>
                <p:oleObj name="Equation" r:id="rId3" imgW="1981080" imgH="17906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28800"/>
                        <a:ext cx="1981200" cy="179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072148" y="3537156"/>
          <a:ext cx="1879600" cy="179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5" imgW="1879560" imgH="1790640" progId="Equation.DSMT4">
                  <p:embed/>
                </p:oleObj>
              </mc:Choice>
              <mc:Fallback>
                <p:oleObj name="Equation" r:id="rId5" imgW="1879560" imgH="1790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2148" y="3537156"/>
                        <a:ext cx="1879600" cy="179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4068096" y="3460956"/>
          <a:ext cx="4533900" cy="187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7" imgW="4533840" imgH="1879560" progId="Equation.DSMT4">
                  <p:embed/>
                </p:oleObj>
              </mc:Choice>
              <mc:Fallback>
                <p:oleObj name="Equation" r:id="rId7" imgW="4533840" imgH="1879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8096" y="3460956"/>
                        <a:ext cx="4533900" cy="187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3: Simplifying Complex Fractions (cont.)</a:t>
            </a:r>
          </a:p>
        </p:txBody>
      </p:sp>
      <p:sp>
        <p:nvSpPr>
          <p:cNvPr id="614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spcBef>
                <a:spcPts val="1200"/>
              </a:spcBef>
            </a:pPr>
            <a:r>
              <a:rPr lang="en-US" dirty="0" smtClean="0"/>
              <a:t>Or use the technique of multiplying the numerator and the denominator by the LCM of the denominators of the various fractions.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685800" y="1248696"/>
          <a:ext cx="2578100" cy="187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3" imgW="2577960" imgH="1879560" progId="Equation.DSMT4">
                  <p:embed/>
                </p:oleObj>
              </mc:Choice>
              <mc:Fallback>
                <p:oleObj name="Equation" r:id="rId3" imgW="2577960" imgH="1879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248696"/>
                        <a:ext cx="2578100" cy="187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3344196" y="1752600"/>
          <a:ext cx="33909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5" imgW="3390840" imgH="965160" progId="Equation.DSMT4">
                  <p:embed/>
                </p:oleObj>
              </mc:Choice>
              <mc:Fallback>
                <p:oleObj name="Equation" r:id="rId5" imgW="3390840" imgH="965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4196" y="1752600"/>
                        <a:ext cx="33909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685800" y="3323304"/>
          <a:ext cx="4330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7" imgW="4330440" imgH="990360" progId="Equation.DSMT4">
                  <p:embed/>
                </p:oleObj>
              </mc:Choice>
              <mc:Fallback>
                <p:oleObj name="Equation" r:id="rId7" imgW="4330440" imgH="990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323304"/>
                        <a:ext cx="4330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166852" y="3704304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9" imgW="685800" imgH="279360" progId="Equation.DSMT4">
                  <p:embed/>
                </p:oleObj>
              </mc:Choice>
              <mc:Fallback>
                <p:oleObj name="Equation" r:id="rId9" imgW="6858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6852" y="3704304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10800000" flipV="1">
            <a:off x="1676400" y="3429000"/>
            <a:ext cx="685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3733800" y="3918156"/>
            <a:ext cx="609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V="1">
            <a:off x="2971800" y="3276600"/>
            <a:ext cx="10668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3962400" y="3276600"/>
            <a:ext cx="1066800" cy="457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1002888" y="3886200"/>
            <a:ext cx="990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V="1">
            <a:off x="1905000" y="3886200"/>
            <a:ext cx="990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981200" y="3200400"/>
          <a:ext cx="254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11" imgW="253800" imgH="190440" progId="Equation.DSMT4">
                  <p:embed/>
                </p:oleObj>
              </mc:Choice>
              <mc:Fallback>
                <p:oleObj name="Equation" r:id="rId11" imgW="253800" imgH="190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200400"/>
                        <a:ext cx="254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3: Simplifying Complex Fractions (cont.)</a:t>
            </a:r>
          </a:p>
        </p:txBody>
      </p:sp>
      <p:graphicFrame>
        <p:nvGraphicFramePr>
          <p:cNvPr id="7170" name="Object 3"/>
          <p:cNvGraphicFramePr>
            <a:graphicFrameLocks noChangeAspect="1"/>
          </p:cNvGraphicFramePr>
          <p:nvPr/>
        </p:nvGraphicFramePr>
        <p:xfrm>
          <a:off x="838200" y="1433052"/>
          <a:ext cx="61087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3" imgW="6108480" imgH="1663560" progId="Equation.DSMT4">
                  <p:embed/>
                </p:oleObj>
              </mc:Choice>
              <mc:Fallback>
                <p:oleObj name="Equation" r:id="rId3" imgW="6108480" imgH="16635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433052"/>
                        <a:ext cx="61087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914400" y="3810000"/>
          <a:ext cx="1879600" cy="179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5" imgW="1879560" imgH="1790640" progId="Equation.DSMT4">
                  <p:embed/>
                </p:oleObj>
              </mc:Choice>
              <mc:Fallback>
                <p:oleObj name="Equation" r:id="rId5" imgW="1879560" imgH="1790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810000"/>
                        <a:ext cx="1879600" cy="179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2878392" y="3716592"/>
          <a:ext cx="4419600" cy="196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7" imgW="4419360" imgH="1968480" progId="Equation.DSMT4">
                  <p:embed/>
                </p:oleObj>
              </mc:Choice>
              <mc:Fallback>
                <p:oleObj name="Equation" r:id="rId7" imgW="4419360" imgH="1968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8392" y="3716592"/>
                        <a:ext cx="4419600" cy="196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3: Simplifying Complex Fractions (cont.)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776748" y="1435767"/>
          <a:ext cx="59690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3" imgW="5968800" imgH="1841400" progId="Equation.DSMT4">
                  <p:embed/>
                </p:oleObj>
              </mc:Choice>
              <mc:Fallback>
                <p:oleObj name="Equation" r:id="rId3" imgW="5968800" imgH="1841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748" y="1435767"/>
                        <a:ext cx="5969000" cy="184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776748" y="3632200"/>
          <a:ext cx="2514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5" imgW="2514600" imgH="939600" progId="Equation.DSMT4">
                  <p:embed/>
                </p:oleObj>
              </mc:Choice>
              <mc:Fallback>
                <p:oleObj name="Equation" r:id="rId5" imgW="2514600" imgH="939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748" y="3632200"/>
                        <a:ext cx="2514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776748" y="4648200"/>
          <a:ext cx="2044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7" imgW="2044440" imgH="901440" progId="Equation.DSMT4">
                  <p:embed/>
                </p:oleObj>
              </mc:Choice>
              <mc:Fallback>
                <p:oleObj name="Equation" r:id="rId7" imgW="2044440" imgH="901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748" y="4648200"/>
                        <a:ext cx="2044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925096" y="4633452"/>
          <a:ext cx="927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9" imgW="927000" imgH="901440" progId="Equation.DSMT4">
                  <p:embed/>
                </p:oleObj>
              </mc:Choice>
              <mc:Fallback>
                <p:oleObj name="Equation" r:id="rId9" imgW="927000" imgH="901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5096" y="4633452"/>
                        <a:ext cx="927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3839496" y="4938252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11" imgW="685800" imgH="279360" progId="Equation.DSMT4">
                  <p:embed/>
                </p:oleObj>
              </mc:Choice>
              <mc:Fallback>
                <p:oleObj name="Equation" r:id="rId11" imgW="6858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9496" y="4938252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1889760" y="1600200"/>
            <a:ext cx="853440" cy="35150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1111044" y="2057400"/>
            <a:ext cx="685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3962400" y="1981200"/>
            <a:ext cx="838200" cy="27530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V="1">
            <a:off x="5791200" y="1676400"/>
            <a:ext cx="853440" cy="35150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V="1">
            <a:off x="3977148" y="2561304"/>
            <a:ext cx="853440" cy="35150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V="1">
            <a:off x="4876800" y="2514600"/>
            <a:ext cx="853440" cy="35150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 flipV="1">
            <a:off x="2057400" y="2819400"/>
            <a:ext cx="853440" cy="35150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2971800" y="2819400"/>
            <a:ext cx="853440" cy="35150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4: Simplifying Complex Algebraic Expressions </a:t>
            </a:r>
          </a:p>
        </p:txBody>
      </p:sp>
      <p:sp>
        <p:nvSpPr>
          <p:cNvPr id="922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Simplify the following expression.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Solution: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Rules for Order of Operations indicate that the division is to be done first.  </a:t>
            </a:r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533400" y="1875504"/>
          <a:ext cx="285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3" imgW="2857320" imgH="838080" progId="Equation.DSMT4">
                  <p:embed/>
                </p:oleObj>
              </mc:Choice>
              <mc:Fallback>
                <p:oleObj name="Equation" r:id="rId3" imgW="285732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75504"/>
                        <a:ext cx="285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2743200" y="3475704"/>
          <a:ext cx="285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5" imgW="2857320" imgH="838080" progId="Equation.DSMT4">
                  <p:embed/>
                </p:oleObj>
              </mc:Choice>
              <mc:Fallback>
                <p:oleObj name="Equation" r:id="rId5" imgW="285732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475704"/>
                        <a:ext cx="285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1950268" y="2819400"/>
            <a:ext cx="62006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In a complex algebraic expression such as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4: Simplifying Complex Algebraic Expressions (cont.) 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3400" y="1509252"/>
          <a:ext cx="285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3" imgW="2857320" imgH="838080" progId="Equation.DSMT4">
                  <p:embed/>
                </p:oleObj>
              </mc:Choice>
              <mc:Fallback>
                <p:oleObj name="Equation" r:id="rId3" imgW="28573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509252"/>
                        <a:ext cx="285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505200" y="1555956"/>
          <a:ext cx="297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5" imgW="2971800" imgH="838080" progId="Equation.DSMT4">
                  <p:embed/>
                </p:oleObj>
              </mc:Choice>
              <mc:Fallback>
                <p:oleObj name="Equation" r:id="rId5" imgW="29718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555956"/>
                        <a:ext cx="297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505200" y="2723126"/>
          <a:ext cx="209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7" imgW="2095200" imgH="838080" progId="Equation.DSMT4">
                  <p:embed/>
                </p:oleObj>
              </mc:Choice>
              <mc:Fallback>
                <p:oleObj name="Equation" r:id="rId7" imgW="20952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723126"/>
                        <a:ext cx="209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505200" y="3886200"/>
          <a:ext cx="203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9" imgW="2031840" imgH="838080" progId="Equation.DSMT4">
                  <p:embed/>
                </p:oleObj>
              </mc:Choice>
              <mc:Fallback>
                <p:oleObj name="Equation" r:id="rId9" imgW="20318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886200"/>
                        <a:ext cx="203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505200" y="49530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11" imgW="1028520" imgH="838080" progId="Equation.DSMT4">
                  <p:embed/>
                </p:oleObj>
              </mc:Choice>
              <mc:Fallback>
                <p:oleObj name="Equation" r:id="rId11" imgW="10285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9530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5400000">
            <a:off x="5905500" y="2171700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5052552" y="1638300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Practice Problems</a:t>
            </a:r>
          </a:p>
        </p:txBody>
      </p:sp>
      <p:sp>
        <p:nvSpPr>
          <p:cNvPr id="11268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82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Simplify the following expressions. </a:t>
            </a:r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548640" y="1905000"/>
          <a:ext cx="7835900" cy="171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3" imgW="7835760" imgH="1714320" progId="Equation.DSMT4">
                  <p:embed/>
                </p:oleObj>
              </mc:Choice>
              <mc:Fallback>
                <p:oleObj name="Equation" r:id="rId3" imgW="7835760" imgH="1714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905000"/>
                        <a:ext cx="7835900" cy="171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Practice Problem Answers </a:t>
            </a:r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457200" y="1295400"/>
          <a:ext cx="1206500" cy="307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4" imgW="1206360" imgH="3073320" progId="Equation.DSMT4">
                  <p:embed/>
                </p:oleObj>
              </mc:Choice>
              <mc:Fallback>
                <p:oleObj name="Equation" r:id="rId4" imgW="1206360" imgH="3073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295400"/>
                        <a:ext cx="1206500" cy="307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Objectives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 marL="339725" indent="-339725">
              <a:buFont typeface="Courier New" pitchFamily="49" charset="0"/>
              <a:buChar char="o"/>
            </a:pPr>
            <a:r>
              <a:rPr lang="en-US" smtClean="0"/>
              <a:t>Simplify complex fractions and complex algebraic expressions.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Simplifying Complex Algebraic Fractions </a:t>
            </a:r>
            <a:br>
              <a:rPr lang="en-US" smtClean="0"/>
            </a:br>
            <a:r>
              <a:rPr lang="en-US" smtClean="0"/>
              <a:t>(First Method)</a:t>
            </a:r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 smtClean="0">
                <a:solidFill>
                  <a:srgbClr val="000000"/>
                </a:solidFill>
              </a:rPr>
              <a:t>Simplifying Complex Fractions</a:t>
            </a:r>
          </a:p>
          <a:p>
            <a:pPr>
              <a:defRPr/>
            </a:pPr>
            <a:r>
              <a:rPr lang="en-US" b="1" dirty="0" smtClean="0">
                <a:solidFill>
                  <a:srgbClr val="C00000"/>
                </a:solidFill>
              </a:rPr>
              <a:t>To simplify complex fractions:</a:t>
            </a:r>
          </a:p>
          <a:p>
            <a:pPr marL="457200" indent="-45720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1.	</a:t>
            </a:r>
            <a:r>
              <a:rPr lang="en-US" dirty="0" smtClean="0">
                <a:solidFill>
                  <a:srgbClr val="000000"/>
                </a:solidFill>
              </a:rPr>
              <a:t>Simplify the numerator so that it is a single rational expression. </a:t>
            </a:r>
          </a:p>
          <a:p>
            <a:pPr marL="457200" indent="-45720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2.	</a:t>
            </a:r>
            <a:r>
              <a:rPr lang="en-US" dirty="0" smtClean="0">
                <a:solidFill>
                  <a:srgbClr val="000000"/>
                </a:solidFill>
              </a:rPr>
              <a:t>Simplify the denominator so that it is a single rational expression.</a:t>
            </a:r>
          </a:p>
          <a:p>
            <a:pPr marL="457200" indent="-45720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3.	</a:t>
            </a:r>
            <a:r>
              <a:rPr lang="en-US" dirty="0" smtClean="0">
                <a:solidFill>
                  <a:srgbClr val="000000"/>
                </a:solidFill>
              </a:rPr>
              <a:t>Divide the numerator by the denominator and reduce to lowest terms.</a:t>
            </a:r>
            <a:r>
              <a:rPr lang="en-US" b="1" i="1" dirty="0" smtClean="0">
                <a:solidFill>
                  <a:srgbClr val="000000"/>
                </a:solidFill>
              </a:rPr>
              <a:t> </a:t>
            </a:r>
            <a:endParaRPr lang="en-US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First Method for Simplifying Complex Fractions</a:t>
            </a:r>
          </a:p>
        </p:txBody>
      </p:sp>
      <p:sp>
        <p:nvSpPr>
          <p:cNvPr id="102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Simplify the following expression.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Solution: </a:t>
            </a:r>
            <a:endParaRPr lang="en-US" dirty="0" smtClean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609600" y="1905000"/>
          <a:ext cx="13462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3" imgW="1346040" imgH="1358640" progId="Equation.DSMT4">
                  <p:embed/>
                </p:oleObj>
              </mc:Choice>
              <mc:Fallback>
                <p:oleObj name="Equation" r:id="rId3" imgW="1346040" imgH="13586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905000"/>
                        <a:ext cx="13462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143000" y="4144296"/>
          <a:ext cx="8890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5" imgW="888840" imgH="1358640" progId="Equation.DSMT4">
                  <p:embed/>
                </p:oleObj>
              </mc:Choice>
              <mc:Fallback>
                <p:oleObj name="Equation" r:id="rId5" imgW="888840" imgH="1358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144296"/>
                        <a:ext cx="8890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2135648" y="4161504"/>
          <a:ext cx="18415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7" imgW="1841400" imgH="1358640" progId="Equation.DSMT4">
                  <p:embed/>
                </p:oleObj>
              </mc:Choice>
              <mc:Fallback>
                <p:oleObj name="Equation" r:id="rId7" imgW="1841400" imgH="1358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648" y="4161504"/>
                        <a:ext cx="18415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4091448" y="4144296"/>
          <a:ext cx="11049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9" imgW="1104840" imgH="1726920" progId="Equation.DSMT4">
                  <p:embed/>
                </p:oleObj>
              </mc:Choice>
              <mc:Fallback>
                <p:oleObj name="Equation" r:id="rId9" imgW="1104840" imgH="17269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1448" y="4144296"/>
                        <a:ext cx="11049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5263944" y="4601496"/>
          <a:ext cx="1943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11" imgW="1942920" imgH="901440" progId="Equation.DSMT4">
                  <p:embed/>
                </p:oleObj>
              </mc:Choice>
              <mc:Fallback>
                <p:oleObj name="Equation" r:id="rId11" imgW="1942920" imgH="901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3944" y="4601496"/>
                        <a:ext cx="1943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7289800" y="4618704"/>
          <a:ext cx="711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13" imgW="711000" imgH="901440" progId="Equation.DSMT4">
                  <p:embed/>
                </p:oleObj>
              </mc:Choice>
              <mc:Fallback>
                <p:oleObj name="Equation" r:id="rId13" imgW="711000" imgH="901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9800" y="4618704"/>
                        <a:ext cx="711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5486400" y="4648200"/>
            <a:ext cx="838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V="1">
            <a:off x="6400800" y="5181600"/>
            <a:ext cx="838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First Method for Simplifying Complex Fractions (cont.)</a:t>
            </a:r>
          </a:p>
        </p:txBody>
      </p:sp>
      <p:sp>
        <p:nvSpPr>
          <p:cNvPr id="205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Solution: </a:t>
            </a:r>
            <a:endParaRPr lang="en-US" dirty="0" smtClean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533400" y="1128252"/>
          <a:ext cx="18288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" imgW="1828800" imgH="1663560" progId="Equation.DSMT4">
                  <p:embed/>
                </p:oleObj>
              </mc:Choice>
              <mc:Fallback>
                <p:oleObj name="Equation" r:id="rId3" imgW="1828800" imgH="16635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128252"/>
                        <a:ext cx="18288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057400" y="2408904"/>
          <a:ext cx="13716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5" imgW="1371600" imgH="1663560" progId="Equation.DSMT4">
                  <p:embed/>
                </p:oleObj>
              </mc:Choice>
              <mc:Fallback>
                <p:oleObj name="Equation" r:id="rId5" imgW="1371600" imgH="1663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408904"/>
                        <a:ext cx="13716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3475704" y="2317956"/>
          <a:ext cx="2971800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7" imgW="2971800" imgH="1752480" progId="Equation.DSMT4">
                  <p:embed/>
                </p:oleObj>
              </mc:Choice>
              <mc:Fallback>
                <p:oleObj name="Equation" r:id="rId7" imgW="2971800" imgH="1752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5704" y="2317956"/>
                        <a:ext cx="2971800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6491748" y="2315496"/>
          <a:ext cx="1828800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9" imgW="1828800" imgH="1752480" progId="Equation.DSMT4">
                  <p:embed/>
                </p:oleObj>
              </mc:Choice>
              <mc:Fallback>
                <p:oleObj name="Equation" r:id="rId9" imgW="1828800" imgH="1752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1748" y="2315496"/>
                        <a:ext cx="1828800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490452" y="4191000"/>
          <a:ext cx="1587500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11" imgW="1587240" imgH="1752480" progId="Equation.DSMT4">
                  <p:embed/>
                </p:oleObj>
              </mc:Choice>
              <mc:Fallback>
                <p:oleObj name="Equation" r:id="rId11" imgW="1587240" imgH="1752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0452" y="4191000"/>
                        <a:ext cx="1587500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5105400" y="4648200"/>
          <a:ext cx="2336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13" imgW="2336760" imgH="927000" progId="Equation.DSMT4">
                  <p:embed/>
                </p:oleObj>
              </mc:Choice>
              <mc:Fallback>
                <p:oleObj name="Equation" r:id="rId13" imgW="2336760" imgH="927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648200"/>
                        <a:ext cx="2336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7588044" y="4648200"/>
          <a:ext cx="1397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15" imgW="1396800" imgH="927000" progId="Equation.DSMT4">
                  <p:embed/>
                </p:oleObj>
              </mc:Choice>
              <mc:Fallback>
                <p:oleObj name="Equation" r:id="rId15" imgW="1396800" imgH="927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8044" y="4648200"/>
                        <a:ext cx="1397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5400000">
            <a:off x="5325396" y="5295900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6896100" y="4762500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2: Second Method for Simplifying Complex Fractions</a:t>
            </a:r>
          </a:p>
        </p:txBody>
      </p:sp>
      <p:sp>
        <p:nvSpPr>
          <p:cNvPr id="30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Simplify the following expression.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spcBef>
                <a:spcPct val="0"/>
              </a:spcBef>
            </a:pPr>
            <a:r>
              <a:rPr lang="en-US" b="1" dirty="0" smtClean="0"/>
              <a:t>Solution: </a:t>
            </a:r>
            <a:endParaRPr lang="en-US" dirty="0" smtClean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609600" y="1828800"/>
          <a:ext cx="13462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3" imgW="1346040" imgH="1358640" progId="Equation.DSMT4">
                  <p:embed/>
                </p:oleObj>
              </mc:Choice>
              <mc:Fallback>
                <p:oleObj name="Equation" r:id="rId3" imgW="1346040" imgH="13586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28800"/>
                        <a:ext cx="13462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298700" y="3308556"/>
          <a:ext cx="18161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5" imgW="1815840" imgH="1562040" progId="Equation.DSMT4">
                  <p:embed/>
                </p:oleObj>
              </mc:Choice>
              <mc:Fallback>
                <p:oleObj name="Equation" r:id="rId5" imgW="1815840" imgH="1562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3308556"/>
                        <a:ext cx="181610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Second Method for Simplifying Complex Fractions (cont.)</a:t>
            </a:r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548640" y="1600200"/>
          <a:ext cx="8890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9" name="Equation" r:id="rId3" imgW="888840" imgH="1358640" progId="Equation.DSMT4">
                  <p:embed/>
                </p:oleObj>
              </mc:Choice>
              <mc:Fallback>
                <p:oleObj name="Equation" r:id="rId3" imgW="888840" imgH="1358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600200"/>
                        <a:ext cx="8890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3687096" y="1600200"/>
          <a:ext cx="2171700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0" name="Equation" r:id="rId5" imgW="2171520" imgH="1384200" progId="Equation.DSMT4">
                  <p:embed/>
                </p:oleObj>
              </mc:Choice>
              <mc:Fallback>
                <p:oleObj name="Equation" r:id="rId5" imgW="2171520" imgH="1384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7096" y="1600200"/>
                        <a:ext cx="2171700" cy="1384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3687096" y="3200400"/>
          <a:ext cx="1663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1" name="Equation" r:id="rId7" imgW="1663560" imgH="952200" progId="Equation.DSMT4">
                  <p:embed/>
                </p:oleObj>
              </mc:Choice>
              <mc:Fallback>
                <p:oleObj name="Equation" r:id="rId7" imgW="1663560" imgH="952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7096" y="3200400"/>
                        <a:ext cx="16637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3687096" y="4296696"/>
          <a:ext cx="711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2" name="Equation" r:id="rId9" imgW="711000" imgH="901440" progId="Equation.DSMT4">
                  <p:embed/>
                </p:oleObj>
              </mc:Choice>
              <mc:Fallback>
                <p:oleObj name="Equation" r:id="rId9" imgW="711000" imgH="901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7096" y="4296696"/>
                        <a:ext cx="711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4191000" y="3276600"/>
            <a:ext cx="9144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V="1">
            <a:off x="3886200" y="3733800"/>
            <a:ext cx="1066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1614948" y="1538748"/>
          <a:ext cx="1892300" cy="191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3" name="Equation" r:id="rId11" imgW="1892160" imgH="1917360" progId="Equation.DSMT4">
                  <p:embed/>
                </p:oleObj>
              </mc:Choice>
              <mc:Fallback>
                <p:oleObj name="Equation" r:id="rId11" imgW="1892160" imgH="1917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4948" y="1538748"/>
                        <a:ext cx="1892300" cy="191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2: Second Method for Simplifying Complex Fractions (cont.)</a:t>
            </a:r>
          </a:p>
        </p:txBody>
      </p:sp>
      <p:sp>
        <p:nvSpPr>
          <p:cNvPr id="41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spcBef>
                <a:spcPts val="1200"/>
              </a:spcBef>
            </a:pPr>
            <a:r>
              <a:rPr lang="en-US" b="1" dirty="0" smtClean="0"/>
              <a:t>Solution: </a:t>
            </a:r>
            <a:endParaRPr lang="en-US" dirty="0" smtClean="0"/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/>
        </p:nvGraphicFramePr>
        <p:xfrm>
          <a:off x="533400" y="1182736"/>
          <a:ext cx="18288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3" imgW="1828800" imgH="1663560" progId="Equation.DSMT4">
                  <p:embed/>
                </p:oleObj>
              </mc:Choice>
              <mc:Fallback>
                <p:oleObj name="Equation" r:id="rId3" imgW="1828800" imgH="16635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182736"/>
                        <a:ext cx="18288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7"/>
          <p:cNvGraphicFramePr>
            <a:graphicFrameLocks noChangeAspect="1"/>
          </p:cNvGraphicFramePr>
          <p:nvPr/>
        </p:nvGraphicFramePr>
        <p:xfrm>
          <a:off x="2565400" y="2916492"/>
          <a:ext cx="3073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5" imgW="3073320" imgH="1028520" progId="Equation.DSMT4">
                  <p:embed/>
                </p:oleObj>
              </mc:Choice>
              <mc:Fallback>
                <p:oleObj name="Equation" r:id="rId5" imgW="3073320" imgH="10285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2916492"/>
                        <a:ext cx="3073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2: Second Method for Simplifying Complex Fractions (cont.)</a:t>
            </a:r>
          </a:p>
        </p:txBody>
      </p:sp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548148" y="1265904"/>
          <a:ext cx="12065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6" name="Equation" r:id="rId3" imgW="1206360" imgH="1663560" progId="Equation.DSMT4">
                  <p:embed/>
                </p:oleObj>
              </mc:Choice>
              <mc:Fallback>
                <p:oleObj name="Equation" r:id="rId3" imgW="1206360" imgH="1663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148" y="1265904"/>
                        <a:ext cx="12065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1955800" y="1187244"/>
          <a:ext cx="295910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7" name="Equation" r:id="rId5" imgW="2958840" imgH="1828800" progId="Equation.DSMT4">
                  <p:embed/>
                </p:oleObj>
              </mc:Choice>
              <mc:Fallback>
                <p:oleObj name="Equation" r:id="rId5" imgW="2958840" imgH="1828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1187244"/>
                        <a:ext cx="2959100" cy="182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1955800" y="3092244"/>
          <a:ext cx="37592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8" name="Equation" r:id="rId7" imgW="3759120" imgH="1663560" progId="Equation.DSMT4">
                  <p:embed/>
                </p:oleObj>
              </mc:Choice>
              <mc:Fallback>
                <p:oleObj name="Equation" r:id="rId7" imgW="3759120" imgH="1663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3092244"/>
                        <a:ext cx="37592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1955800" y="4800600"/>
          <a:ext cx="26543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9" name="Equation" r:id="rId9" imgW="2654280" imgH="965160" progId="Equation.DSMT4">
                  <p:embed/>
                </p:oleObj>
              </mc:Choice>
              <mc:Fallback>
                <p:oleObj name="Equation" r:id="rId9" imgW="2654280" imgH="965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4800600"/>
                        <a:ext cx="26543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8" name="Object 10"/>
          <p:cNvGraphicFramePr>
            <a:graphicFrameLocks noChangeAspect="1"/>
          </p:cNvGraphicFramePr>
          <p:nvPr/>
        </p:nvGraphicFramePr>
        <p:xfrm>
          <a:off x="4754308" y="4815348"/>
          <a:ext cx="2006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0" name="Equation" r:id="rId11" imgW="2006280" imgH="939600" progId="Equation.DSMT4">
                  <p:embed/>
                </p:oleObj>
              </mc:Choice>
              <mc:Fallback>
                <p:oleObj name="Equation" r:id="rId11" imgW="2006280" imgH="939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4308" y="4815348"/>
                        <a:ext cx="2006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2405513"/>
              </p:ext>
            </p:extLst>
          </p:nvPr>
        </p:nvGraphicFramePr>
        <p:xfrm>
          <a:off x="6807200" y="4786313"/>
          <a:ext cx="13335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1" name="Equation" r:id="rId13" imgW="1333440" imgH="977760" progId="Equation.DSMT4">
                  <p:embed/>
                </p:oleObj>
              </mc:Choice>
              <mc:Fallback>
                <p:oleObj name="Equation" r:id="rId13" imgW="1333440" imgH="9777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7200" y="4786313"/>
                        <a:ext cx="13335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10800000" flipV="1">
            <a:off x="3200400" y="3276600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V="1">
            <a:off x="2209800" y="3581400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4533900" y="3467100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4296696" y="3642852"/>
            <a:ext cx="228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4305300" y="4229100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4000500" y="4533900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234</Words>
  <Application>Microsoft Office PowerPoint</Application>
  <PresentationFormat>On-screen Show (4:3)</PresentationFormat>
  <Paragraphs>65</Paragraphs>
  <Slides>17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Calibri</vt:lpstr>
      <vt:lpstr>Courier New</vt:lpstr>
      <vt:lpstr>Arial</vt:lpstr>
      <vt:lpstr>Office Theme</vt:lpstr>
      <vt:lpstr>Equation</vt:lpstr>
      <vt:lpstr>Section 8.4</vt:lpstr>
      <vt:lpstr>Objectives</vt:lpstr>
      <vt:lpstr>Simplifying Complex Algebraic Fractions  (First Method)</vt:lpstr>
      <vt:lpstr>Example 1: First Method for Simplifying Complex Fractions</vt:lpstr>
      <vt:lpstr>Example 1: First Method for Simplifying Complex Fractions (cont.)</vt:lpstr>
      <vt:lpstr>Example 2: Second Method for Simplifying Complex Fractions</vt:lpstr>
      <vt:lpstr>Example 2: Second Method for Simplifying Complex Fractions (cont.)</vt:lpstr>
      <vt:lpstr>Example 2: Second Method for Simplifying Complex Fractions (cont.)</vt:lpstr>
      <vt:lpstr>Example 2: Second Method for Simplifying Complex Fractions (cont.)</vt:lpstr>
      <vt:lpstr>Example 3: Simplifying Complex Fractions</vt:lpstr>
      <vt:lpstr>Example 3: Simplifying Complex Fractions (cont.)</vt:lpstr>
      <vt:lpstr>Example 3: Simplifying Complex Fractions (cont.)</vt:lpstr>
      <vt:lpstr>Example 3: Simplifying Complex Fractions (cont.)</vt:lpstr>
      <vt:lpstr>Example 4: Simplifying Complex Algebraic Expressions </vt:lpstr>
      <vt:lpstr>Example 4: Simplifying Complex Algebraic Expressions (cont.) </vt:lpstr>
      <vt:lpstr>Practice Problems</vt:lpstr>
      <vt:lpstr>Practice Problem Answers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46</cp:revision>
  <dcterms:created xsi:type="dcterms:W3CDTF">2013-04-26T14:43:13Z</dcterms:created>
  <dcterms:modified xsi:type="dcterms:W3CDTF">2017-08-02T12:28:16Z</dcterms:modified>
</cp:coreProperties>
</file>