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Relationship Id="rId9" Type="http://schemas.openxmlformats.org/officeDocument/2006/relationships/image" Target="../media/image6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7" Type="http://schemas.openxmlformats.org/officeDocument/2006/relationships/image" Target="../media/image87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6" Type="http://schemas.openxmlformats.org/officeDocument/2006/relationships/image" Target="../media/image86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1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11" Type="http://schemas.openxmlformats.org/officeDocument/2006/relationships/image" Target="../media/image21.wm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33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A0A7D-7ACA-4A21-90B3-89ABBAACE8B7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1BECED-DC84-4FAD-8F9A-3D5D3E219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86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image" Target="../media/image43.wmf"/><Relationship Id="rId18" Type="http://schemas.openxmlformats.org/officeDocument/2006/relationships/oleObject" Target="../embeddings/oleObject45.bin"/><Relationship Id="rId3" Type="http://schemas.openxmlformats.org/officeDocument/2006/relationships/oleObject" Target="../embeddings/oleObject37.bin"/><Relationship Id="rId21" Type="http://schemas.openxmlformats.org/officeDocument/2006/relationships/image" Target="../media/image47.wmf"/><Relationship Id="rId7" Type="http://schemas.openxmlformats.org/officeDocument/2006/relationships/oleObject" Target="../embeddings/oleObject39.bin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4.bin"/><Relationship Id="rId20" Type="http://schemas.openxmlformats.org/officeDocument/2006/relationships/oleObject" Target="../embeddings/oleObject46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40.wmf"/><Relationship Id="rId11" Type="http://schemas.openxmlformats.org/officeDocument/2006/relationships/image" Target="../media/image42.wmf"/><Relationship Id="rId5" Type="http://schemas.openxmlformats.org/officeDocument/2006/relationships/oleObject" Target="../embeddings/oleObject38.bin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41.bin"/><Relationship Id="rId19" Type="http://schemas.openxmlformats.org/officeDocument/2006/relationships/image" Target="../media/image46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0.bin"/><Relationship Id="rId14" Type="http://schemas.openxmlformats.org/officeDocument/2006/relationships/oleObject" Target="../embeddings/oleObject4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5.bin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oleObject" Target="../embeddings/oleObject61.bin"/><Relationship Id="rId18" Type="http://schemas.openxmlformats.org/officeDocument/2006/relationships/image" Target="../media/image64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1.wmf"/><Relationship Id="rId1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3.wmf"/><Relationship Id="rId20" Type="http://schemas.openxmlformats.org/officeDocument/2006/relationships/image" Target="../media/image65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10" Type="http://schemas.openxmlformats.org/officeDocument/2006/relationships/image" Target="../media/image60.wmf"/><Relationship Id="rId19" Type="http://schemas.openxmlformats.org/officeDocument/2006/relationships/oleObject" Target="../embeddings/oleObject64.bin"/><Relationship Id="rId4" Type="http://schemas.openxmlformats.org/officeDocument/2006/relationships/image" Target="../media/image57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6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70.bin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7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76.bin"/><Relationship Id="rId18" Type="http://schemas.openxmlformats.org/officeDocument/2006/relationships/image" Target="../media/image79.wmf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8.wmf"/><Relationship Id="rId20" Type="http://schemas.openxmlformats.org/officeDocument/2006/relationships/image" Target="../media/image80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77.bin"/><Relationship Id="rId10" Type="http://schemas.openxmlformats.org/officeDocument/2006/relationships/image" Target="../media/image75.wmf"/><Relationship Id="rId19" Type="http://schemas.openxmlformats.org/officeDocument/2006/relationships/oleObject" Target="../embeddings/oleObject79.bin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7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13" Type="http://schemas.openxmlformats.org/officeDocument/2006/relationships/oleObject" Target="../embeddings/oleObject85.bin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8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7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2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5" Type="http://schemas.openxmlformats.org/officeDocument/2006/relationships/oleObject" Target="../embeddings/oleObject86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83.bin"/><Relationship Id="rId14" Type="http://schemas.openxmlformats.org/officeDocument/2006/relationships/image" Target="../media/image8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88.bin"/><Relationship Id="rId4" Type="http://schemas.openxmlformats.org/officeDocument/2006/relationships/image" Target="../media/image8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9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9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24" Type="http://schemas.openxmlformats.org/officeDocument/2006/relationships/image" Target="../media/image21.wmf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23" Type="http://schemas.openxmlformats.org/officeDocument/2006/relationships/oleObject" Target="../embeddings/oleObject20.bin"/><Relationship Id="rId10" Type="http://schemas.openxmlformats.org/officeDocument/2006/relationships/image" Target="../media/image14.wmf"/><Relationship Id="rId19" Type="http://schemas.openxmlformats.org/officeDocument/2006/relationships/oleObject" Target="../embeddings/oleObject18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6.wmf"/><Relationship Id="rId22" Type="http://schemas.openxmlformats.org/officeDocument/2006/relationships/image" Target="../media/image2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8.5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Solving Proportions and Other Equations with Rational Expressions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Equations Involving Rational Expressions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503920" cy="45720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To Solve an Equation Containing Rational Expressions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Find the LCM of the denominators.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Multiply both sides of the equation by this LCM and 	simplify.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Solve the resulting equation. (This equation will 	have only polynomials on both sides.)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4.	</a:t>
            </a:r>
            <a:r>
              <a:rPr lang="en-US" dirty="0" smtClean="0">
                <a:solidFill>
                  <a:srgbClr val="000000"/>
                </a:solidFill>
              </a:rPr>
              <a:t>Check to see that no solution makes a denominator 0.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Note: </a:t>
            </a:r>
            <a:r>
              <a:rPr lang="en-US" dirty="0" smtClean="0">
                <a:solidFill>
                  <a:srgbClr val="000000"/>
                </a:solidFill>
              </a:rPr>
              <a:t>Such solutions, if there are any, are called </a:t>
            </a:r>
            <a:r>
              <a:rPr lang="en-US" b="1" dirty="0" smtClean="0">
                <a:solidFill>
                  <a:srgbClr val="000000"/>
                </a:solidFill>
              </a:rPr>
              <a:t>extraneous solutions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3: Solving Equations Involving Rational Expressions</a:t>
            </a: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mtClean="0"/>
              <a:t>First state any restrictions on the variable, then solve each of the following equations.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609600" y="2438400"/>
          <a:ext cx="185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3" imgW="1854000" imgH="838080" progId="Equation.DSMT4">
                  <p:embed/>
                </p:oleObj>
              </mc:Choice>
              <mc:Fallback>
                <p:oleObj name="Equation" r:id="rId3" imgW="1854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438400"/>
                        <a:ext cx="185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609600" y="3657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657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077496" y="3384756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7" imgW="1384200" imgH="838080" progId="Equation.DSMT4">
                  <p:embed/>
                </p:oleObj>
              </mc:Choice>
              <mc:Fallback>
                <p:oleObj name="Equation" r:id="rId7" imgW="1384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7496" y="3384756"/>
                        <a:ext cx="138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653548" y="3704304"/>
          <a:ext cx="2095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9" imgW="2095200" imgH="304560" progId="Equation.DSMT4">
                  <p:embed/>
                </p:oleObj>
              </mc:Choice>
              <mc:Fallback>
                <p:oleObj name="Equation" r:id="rId9" imgW="20952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3548" y="3704304"/>
                        <a:ext cx="2095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332704" y="4387644"/>
          <a:ext cx="2882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11" imgW="2882880" imgH="927000" progId="Equation.DSMT4">
                  <p:embed/>
                </p:oleObj>
              </mc:Choice>
              <mc:Fallback>
                <p:oleObj name="Equation" r:id="rId11" imgW="288288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2704" y="4387644"/>
                        <a:ext cx="2882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5653548" y="4766184"/>
          <a:ext cx="2628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13" imgW="2628720" imgH="304560" progId="Equation.DSMT4">
                  <p:embed/>
                </p:oleObj>
              </mc:Choice>
              <mc:Fallback>
                <p:oleObj name="Equation" r:id="rId13" imgW="262872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3548" y="4766184"/>
                        <a:ext cx="2628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3: Solving Equations Involving Rational Expressions (cont.)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873044" y="1447800"/>
          <a:ext cx="2882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3" imgW="2882880" imgH="927000" progId="Equation.DSMT4">
                  <p:embed/>
                </p:oleObj>
              </mc:Choice>
              <mc:Fallback>
                <p:oleObj name="Equation" r:id="rId3" imgW="288288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3044" y="1447800"/>
                        <a:ext cx="2882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181600" y="1782096"/>
          <a:ext cx="2628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5" imgW="2628720" imgH="304560" progId="Equation.DSMT4">
                  <p:embed/>
                </p:oleObj>
              </mc:Choice>
              <mc:Fallback>
                <p:oleObj name="Equation" r:id="rId5" imgW="26287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782096"/>
                        <a:ext cx="2628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265904" y="2637504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7" imgW="139680" imgH="190440" progId="Equation.DSMT4">
                  <p:embed/>
                </p:oleObj>
              </mc:Choice>
              <mc:Fallback>
                <p:oleObj name="Equation" r:id="rId7" imgW="139680" imgH="190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904" y="2637504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856704" y="26670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tion" r:id="rId9" imgW="139680" imgH="190440" progId="Equation.DSMT4">
                  <p:embed/>
                </p:oleObj>
              </mc:Choice>
              <mc:Fallback>
                <p:oleObj name="Equation" r:id="rId9" imgW="139680" imgH="190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704" y="26670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558844" y="2696496"/>
          <a:ext cx="1524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10" imgW="152280" imgH="152280" progId="Equation.DSMT4">
                  <p:embed/>
                </p:oleObj>
              </mc:Choice>
              <mc:Fallback>
                <p:oleObj name="Equation" r:id="rId10" imgW="152280" imgH="152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8844" y="2696496"/>
                        <a:ext cx="1524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143000" y="2590800"/>
          <a:ext cx="3619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12" imgW="3619440" imgH="927000" progId="Equation.DSMT4">
                  <p:embed/>
                </p:oleObj>
              </mc:Choice>
              <mc:Fallback>
                <p:oleObj name="Equation" r:id="rId12" imgW="361944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590800"/>
                        <a:ext cx="3619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2743200" y="3818192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14" imgW="1396800" imgH="291960" progId="Equation.DSMT4">
                  <p:embed/>
                </p:oleObj>
              </mc:Choice>
              <mc:Fallback>
                <p:oleObj name="Equation" r:id="rId14" imgW="13968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818192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3261852" y="435118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16" imgW="723600" imgH="291960" progId="Equation.DSMT4">
                  <p:embed/>
                </p:oleObj>
              </mc:Choice>
              <mc:Fallback>
                <p:oleObj name="Equation" r:id="rId16" imgW="7236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1852" y="435118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5181600" y="2952132"/>
          <a:ext cx="2921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18" imgW="2920680" imgH="304560" progId="Equation.DSMT4">
                  <p:embed/>
                </p:oleObj>
              </mc:Choice>
              <mc:Fallback>
                <p:oleObj name="Equation" r:id="rId18" imgW="292068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952132"/>
                        <a:ext cx="2921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5181600" y="3864896"/>
          <a:ext cx="3302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20" imgW="3301920" imgH="660240" progId="Equation.DSMT4">
                  <p:embed/>
                </p:oleObj>
              </mc:Choice>
              <mc:Fallback>
                <p:oleObj name="Equation" r:id="rId20" imgW="3301920" imgH="660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864896"/>
                        <a:ext cx="33020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rot="5400000">
            <a:off x="4273344" y="3270456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3733800" y="28956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2362200" y="2895600"/>
            <a:ext cx="457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3001296" y="3170904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V="1">
            <a:off x="1066800" y="2895600"/>
            <a:ext cx="457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1676400" y="327660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3: Solving Equations Involving Rational Expressions (cont.)</a:t>
            </a:r>
          </a:p>
        </p:txBody>
      </p:sp>
      <p:sp>
        <p:nvSpPr>
          <p:cNvPr id="8196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mtClean="0"/>
              <a:t>Since no denominator can be 0, </a:t>
            </a:r>
            <a:r>
              <a:rPr lang="en-US" i="1" smtClean="0"/>
              <a:t>x</a:t>
            </a:r>
            <a:r>
              <a:rPr lang="en-US" smtClean="0"/>
              <a:t> ≠ 0. Since 8 ≠ 0, 8 is a possible solution. Checking, we have </a:t>
            </a:r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457200" y="5257800"/>
            <a:ext cx="3613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= 8</a:t>
            </a:r>
            <a:r>
              <a:rPr lang="en-US" sz="2800" dirty="0"/>
              <a:t> is the solution.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3598196" y="2300748"/>
          <a:ext cx="1841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3" imgW="1841400" imgH="1079280" progId="Equation.DSMT4">
                  <p:embed/>
                </p:oleObj>
              </mc:Choice>
              <mc:Fallback>
                <p:oleObj name="Equation" r:id="rId3" imgW="1841400" imgH="1079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196" y="2300748"/>
                        <a:ext cx="18415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3810000" y="3392948"/>
          <a:ext cx="1384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5" imgW="1384200" imgH="965160" progId="Equation.DSMT4">
                  <p:embed/>
                </p:oleObj>
              </mc:Choice>
              <mc:Fallback>
                <p:oleObj name="Equation" r:id="rId5" imgW="138420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392948"/>
                        <a:ext cx="13843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4343400" y="4434348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7" imgW="927000" imgH="838080" progId="Equation.DSMT4">
                  <p:embed/>
                </p:oleObj>
              </mc:Choice>
              <mc:Fallback>
                <p:oleObj name="Equation" r:id="rId7" imgW="927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434348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3: Solving Equations Involving Rational Expressions (cont.)</a:t>
            </a:r>
          </a:p>
        </p:txBody>
      </p:sp>
      <p:sp>
        <p:nvSpPr>
          <p:cNvPr id="9220" name="Rectangle 10"/>
          <p:cNvSpPr>
            <a:spLocks noChangeArrowheads="1"/>
          </p:cNvSpPr>
          <p:nvPr/>
        </p:nvSpPr>
        <p:spPr bwMode="auto">
          <a:xfrm>
            <a:off x="6477000" y="2300748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≠ 2,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1, and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LCM = (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− 2 )(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 smtClean="0">
                <a:solidFill>
                  <a:srgbClr val="008080"/>
                </a:solidFill>
              </a:rPr>
              <a:t>+ </a:t>
            </a:r>
            <a:r>
              <a:rPr lang="en-US" sz="2000" dirty="0">
                <a:solidFill>
                  <a:srgbClr val="008080"/>
                </a:solidFill>
              </a:rPr>
              <a:t>1 ). </a:t>
            </a:r>
          </a:p>
        </p:txBody>
      </p:sp>
      <p:sp>
        <p:nvSpPr>
          <p:cNvPr id="9221" name="Rectangle 11"/>
          <p:cNvSpPr>
            <a:spLocks noChangeArrowheads="1"/>
          </p:cNvSpPr>
          <p:nvPr/>
        </p:nvSpPr>
        <p:spPr bwMode="auto">
          <a:xfrm>
            <a:off x="6858000" y="3291348"/>
            <a:ext cx="2286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both sides</a:t>
            </a:r>
          </a:p>
          <a:p>
            <a:r>
              <a:rPr lang="en-US" sz="2000" dirty="0">
                <a:solidFill>
                  <a:srgbClr val="008080"/>
                </a:solidFill>
              </a:rPr>
              <a:t> by </a:t>
            </a:r>
            <a:r>
              <a:rPr lang="en-US" sz="2000" dirty="0">
                <a:solidFill>
                  <a:srgbClr val="FF00FF"/>
                </a:solidFill>
              </a:rPr>
              <a:t>( </a:t>
            </a:r>
            <a:r>
              <a:rPr lang="en-US" sz="2000" i="1" dirty="0">
                <a:solidFill>
                  <a:srgbClr val="FF00FF"/>
                </a:solidFill>
              </a:rPr>
              <a:t>x</a:t>
            </a:r>
            <a:r>
              <a:rPr lang="en-US" sz="2000" dirty="0">
                <a:solidFill>
                  <a:srgbClr val="FF00FF"/>
                </a:solidFill>
              </a:rPr>
              <a:t> − 2 )( </a:t>
            </a:r>
            <a:r>
              <a:rPr lang="en-US" sz="2000" i="1" dirty="0">
                <a:solidFill>
                  <a:srgbClr val="FF00FF"/>
                </a:solidFill>
              </a:rPr>
              <a:t>x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 smtClean="0">
                <a:solidFill>
                  <a:srgbClr val="FF00FF"/>
                </a:solidFill>
              </a:rPr>
              <a:t>+ </a:t>
            </a:r>
            <a:r>
              <a:rPr lang="en-US" sz="2000" dirty="0">
                <a:solidFill>
                  <a:srgbClr val="FF00FF"/>
                </a:solidFill>
              </a:rPr>
              <a:t>1 )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sp>
        <p:nvSpPr>
          <p:cNvPr id="9222" name="Rectangle 12"/>
          <p:cNvSpPr>
            <a:spLocks noChangeArrowheads="1"/>
          </p:cNvSpPr>
          <p:nvPr/>
        </p:nvSpPr>
        <p:spPr bwMode="auto">
          <a:xfrm>
            <a:off x="6858000" y="4129548"/>
            <a:ext cx="2286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8080"/>
                </a:solidFill>
              </a:rPr>
              <a:t>Multiply each term, </a:t>
            </a:r>
          </a:p>
          <a:p>
            <a:r>
              <a:rPr lang="en-US" sz="2000">
                <a:solidFill>
                  <a:srgbClr val="008080"/>
                </a:solidFill>
              </a:rPr>
              <a:t>including 2, by </a:t>
            </a:r>
          </a:p>
          <a:p>
            <a:r>
              <a:rPr lang="en-US" sz="2000">
                <a:solidFill>
                  <a:srgbClr val="FF00FF"/>
                </a:solidFill>
              </a:rPr>
              <a:t>( </a:t>
            </a:r>
            <a:r>
              <a:rPr lang="en-US" sz="2000" i="1">
                <a:solidFill>
                  <a:srgbClr val="FF00FF"/>
                </a:solidFill>
              </a:rPr>
              <a:t>x</a:t>
            </a:r>
            <a:r>
              <a:rPr lang="en-US" sz="2000">
                <a:solidFill>
                  <a:srgbClr val="FF00FF"/>
                </a:solidFill>
              </a:rPr>
              <a:t> − 2 )( </a:t>
            </a:r>
            <a:r>
              <a:rPr lang="en-US" sz="2000" i="1">
                <a:solidFill>
                  <a:srgbClr val="FF00FF"/>
                </a:solidFill>
              </a:rPr>
              <a:t>x</a:t>
            </a:r>
            <a:r>
              <a:rPr lang="en-US" sz="2000">
                <a:solidFill>
                  <a:srgbClr val="FF00FF"/>
                </a:solidFill>
              </a:rPr>
              <a:t> + 1 )</a:t>
            </a:r>
            <a:r>
              <a:rPr lang="en-US" sz="200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457200" y="1219200"/>
          <a:ext cx="275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3" imgW="2755800" imgH="838080" progId="Equation.DSMT4">
                  <p:embed/>
                </p:oleObj>
              </mc:Choice>
              <mc:Fallback>
                <p:oleObj name="Equation" r:id="rId3" imgW="27558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19200"/>
                        <a:ext cx="275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457200" y="2467896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467896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2743200" y="2165556"/>
          <a:ext cx="228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7" imgW="2286000" imgH="838080" progId="Equation.DSMT4">
                  <p:embed/>
                </p:oleObj>
              </mc:Choice>
              <mc:Fallback>
                <p:oleObj name="Equation" r:id="rId7" imgW="2286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165556"/>
                        <a:ext cx="228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577644" y="3048000"/>
          <a:ext cx="6311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9" imgW="6311880" imgH="927000" progId="Equation.DSMT4">
                  <p:embed/>
                </p:oleObj>
              </mc:Choice>
              <mc:Fallback>
                <p:oleObj name="Equation" r:id="rId9" imgW="631188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44" y="3048000"/>
                        <a:ext cx="6311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622300" y="4106657"/>
          <a:ext cx="5321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11" imgW="5321160" imgH="927000" progId="Equation.DSMT4">
                  <p:embed/>
                </p:oleObj>
              </mc:Choice>
              <mc:Fallback>
                <p:oleObj name="Equation" r:id="rId11" imgW="532116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4106657"/>
                        <a:ext cx="5321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113213" y="5067300"/>
          <a:ext cx="3238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13" imgW="3238200" imgH="927000" progId="Equation.DSMT4">
                  <p:embed/>
                </p:oleObj>
              </mc:Choice>
              <mc:Fallback>
                <p:oleObj name="Equation" r:id="rId13" imgW="323820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3213" y="5067300"/>
                        <a:ext cx="3238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10800000" flipV="1">
            <a:off x="594852" y="4311444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2667000" y="4648200"/>
            <a:ext cx="762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6400800" y="533400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4557252" y="5638800"/>
            <a:ext cx="762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/>
      <p:bldP spid="92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3: Solving Equations Involving Rational Expressions (cont.)</a:t>
            </a:r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6096000" y="1325563"/>
            <a:ext cx="2895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Both sides of the new equation are polynomials.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381000" y="4982496"/>
            <a:ext cx="8686800" cy="110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/>
              <a:t>There are two solutions:      </a:t>
            </a:r>
            <a:r>
              <a:rPr lang="en-US" sz="2800" dirty="0">
                <a:solidFill>
                  <a:srgbClr val="FF0000"/>
                </a:solidFill>
              </a:rPr>
              <a:t>and 5</a:t>
            </a:r>
            <a:r>
              <a:rPr lang="en-US" sz="2800" dirty="0"/>
              <a:t>. Both will check. (Note 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that neither of these is 2 or −1, the restricted values.)</a:t>
            </a:r>
          </a:p>
        </p:txBody>
      </p:sp>
      <p:graphicFrame>
        <p:nvGraphicFramePr>
          <p:cNvPr id="10243" name="Object 5"/>
          <p:cNvGraphicFramePr>
            <a:graphicFrameLocks noChangeAspect="1"/>
          </p:cNvGraphicFramePr>
          <p:nvPr/>
        </p:nvGraphicFramePr>
        <p:xfrm>
          <a:off x="4085304" y="4830096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5304" y="4830096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143000" y="1263444"/>
          <a:ext cx="4787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5" imgW="4787640" imgH="571320" progId="Equation.DSMT4">
                  <p:embed/>
                </p:oleObj>
              </mc:Choice>
              <mc:Fallback>
                <p:oleObj name="Equation" r:id="rId5" imgW="478764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263444"/>
                        <a:ext cx="4787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477296" y="1828800"/>
          <a:ext cx="438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7" imgW="4381200" imgH="380880" progId="Equation.DSMT4">
                  <p:embed/>
                </p:oleObj>
              </mc:Choice>
              <mc:Fallback>
                <p:oleObj name="Equation" r:id="rId7" imgW="43812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7296" y="1828800"/>
                        <a:ext cx="438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2819400" y="2317956"/>
          <a:ext cx="303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9" imgW="3035160" imgH="380880" progId="Equation.DSMT4">
                  <p:embed/>
                </p:oleObj>
              </mc:Choice>
              <mc:Fallback>
                <p:oleObj name="Equation" r:id="rId9" imgW="30351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317956"/>
                        <a:ext cx="303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286000" y="2804652"/>
          <a:ext cx="254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11" imgW="2539800" imgH="380880" progId="Equation.DSMT4">
                  <p:embed/>
                </p:oleObj>
              </mc:Choice>
              <mc:Fallback>
                <p:oleObj name="Equation" r:id="rId11" imgW="25398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04652"/>
                        <a:ext cx="254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256504" y="3215148"/>
          <a:ext cx="256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13" imgW="2565360" imgH="469800" progId="Equation.DSMT4">
                  <p:embed/>
                </p:oleObj>
              </mc:Choice>
              <mc:Fallback>
                <p:oleObj name="Equation" r:id="rId13" imgW="25653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504" y="3215148"/>
                        <a:ext cx="2565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3429000" y="3765756"/>
          <a:ext cx="346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Equation" r:id="rId15" imgW="3466800" imgH="380880" progId="Equation.DSMT4">
                  <p:embed/>
                </p:oleObj>
              </mc:Choice>
              <mc:Fallback>
                <p:oleObj name="Equation" r:id="rId15" imgW="34668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765756"/>
                        <a:ext cx="346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4114800" y="4144296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Equation" r:id="rId17" imgW="774360" imgH="838080" progId="Equation.DSMT4">
                  <p:embed/>
                </p:oleObj>
              </mc:Choice>
              <mc:Fallback>
                <p:oleObj name="Equation" r:id="rId17" imgW="7743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144296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6172200" y="44196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8" name="Equation" r:id="rId19" imgW="723600" imgH="291960" progId="Equation.DSMT4">
                  <p:embed/>
                </p:oleObj>
              </mc:Choice>
              <mc:Fallback>
                <p:oleObj name="Equation" r:id="rId19" imgW="72360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4196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3: Solving Equations Involving Rational Expressions (cont.)</a:t>
            </a:r>
          </a:p>
        </p:txBody>
      </p:sp>
      <p:graphicFrame>
        <p:nvGraphicFramePr>
          <p:cNvPr id="11266" name="Object 6"/>
          <p:cNvGraphicFramePr>
            <a:graphicFrameLocks noChangeAspect="1"/>
          </p:cNvGraphicFramePr>
          <p:nvPr/>
        </p:nvGraphicFramePr>
        <p:xfrm>
          <a:off x="457200" y="1160208"/>
          <a:ext cx="4800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3" imgW="4800600" imgH="927000" progId="Equation.DSMT4">
                  <p:embed/>
                </p:oleObj>
              </mc:Choice>
              <mc:Fallback>
                <p:oleObj name="Equation" r:id="rId3" imgW="4800600" imgH="927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160208"/>
                        <a:ext cx="4800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457200" y="2133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133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143000" y="2529348"/>
          <a:ext cx="4318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7" imgW="4317840" imgH="927000" progId="Equation.DSMT4">
                  <p:embed/>
                </p:oleObj>
              </mc:Choice>
              <mc:Fallback>
                <p:oleObj name="Equation" r:id="rId7" imgW="431784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529348"/>
                        <a:ext cx="4318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715000" y="2789904"/>
          <a:ext cx="300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9" imgW="3009600" imgH="380880" progId="Equation.DSMT4">
                  <p:embed/>
                </p:oleObj>
              </mc:Choice>
              <mc:Fallback>
                <p:oleObj name="Equation" r:id="rId9" imgW="30096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789904"/>
                        <a:ext cx="300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1121705"/>
              </p:ext>
            </p:extLst>
          </p:nvPr>
        </p:nvGraphicFramePr>
        <p:xfrm>
          <a:off x="2292350" y="3595688"/>
          <a:ext cx="46482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11" imgW="4647960" imgH="1841400" progId="Equation.DSMT4">
                  <p:embed/>
                </p:oleObj>
              </mc:Choice>
              <mc:Fallback>
                <p:oleObj name="Equation" r:id="rId11" imgW="4647960" imgH="1841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3595688"/>
                        <a:ext cx="46482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683044" y="5579808"/>
          <a:ext cx="3251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13" imgW="3251160" imgH="380880" progId="Equation.DSMT4">
                  <p:embed/>
                </p:oleObj>
              </mc:Choice>
              <mc:Fallback>
                <p:oleObj name="Equation" r:id="rId13" imgW="32511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044" y="5579808"/>
                        <a:ext cx="3251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3384549" y="3886200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3651250" y="484848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6026150" y="3886200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 flipV="1">
            <a:off x="6000749" y="488658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V="1">
            <a:off x="2292350" y="4191001"/>
            <a:ext cx="762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0800000" flipV="1">
            <a:off x="4937902" y="4229101"/>
            <a:ext cx="685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0800000" flipV="1">
            <a:off x="4806649" y="5195814"/>
            <a:ext cx="838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0800000" flipV="1">
            <a:off x="2455653" y="5119614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3: Solving Equations Involving Rational Expressions (cont.)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457200" y="4940300"/>
            <a:ext cx="8229600" cy="110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/>
              <a:t>The only solution is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=    . </a:t>
            </a:r>
            <a:r>
              <a:rPr lang="en-US" sz="2800" dirty="0"/>
              <a:t>Since x ≠ 2, 2 is </a:t>
            </a:r>
            <a:r>
              <a:rPr lang="en-US" sz="2800" b="1" dirty="0"/>
              <a:t>not</a:t>
            </a:r>
            <a:r>
              <a:rPr lang="en-US" sz="2800" dirty="0"/>
              <a:t> a 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solution. No denominator can be 0.</a:t>
            </a:r>
          </a:p>
        </p:txBody>
      </p:sp>
      <p:graphicFrame>
        <p:nvGraphicFramePr>
          <p:cNvPr id="12291" name="Object 5"/>
          <p:cNvGraphicFramePr>
            <a:graphicFrameLocks noChangeAspect="1"/>
          </p:cNvGraphicFramePr>
          <p:nvPr/>
        </p:nvGraphicFramePr>
        <p:xfrm>
          <a:off x="3851275" y="48006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3" imgW="279360" imgH="838080" progId="Equation.DSMT4">
                  <p:embed/>
                </p:oleObj>
              </mc:Choice>
              <mc:Fallback>
                <p:oleObj name="Equation" r:id="rId3" imgW="2793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48006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981200" y="1295400"/>
          <a:ext cx="302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5" imgW="3022560" imgH="380880" progId="Equation.DSMT4">
                  <p:embed/>
                </p:oleObj>
              </mc:Choice>
              <mc:Fallback>
                <p:oleObj name="Equation" r:id="rId5" imgW="30225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295400"/>
                        <a:ext cx="302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3124200" y="1890252"/>
          <a:ext cx="238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quation" r:id="rId7" imgW="2387520" imgH="380880" progId="Equation.DSMT4">
                  <p:embed/>
                </p:oleObj>
              </mc:Choice>
              <mc:Fallback>
                <p:oleObj name="Equation" r:id="rId7" imgW="23875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890252"/>
                        <a:ext cx="238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3124200" y="2482644"/>
          <a:ext cx="2565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Equation" r:id="rId9" imgW="2565360" imgH="406080" progId="Equation.DSMT4">
                  <p:embed/>
                </p:oleObj>
              </mc:Choice>
              <mc:Fallback>
                <p:oleObj name="Equation" r:id="rId9" imgW="256536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482644"/>
                        <a:ext cx="2565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910348" y="2971800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Equation" r:id="rId11" imgW="1409400" imgH="291960" progId="Equation.DSMT4">
                  <p:embed/>
                </p:oleObj>
              </mc:Choice>
              <mc:Fallback>
                <p:oleObj name="Equation" r:id="rId11" imgW="1409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0348" y="2971800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3384756" y="3534696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Equation" r:id="rId13" imgW="901440" imgH="291960" progId="Equation.DSMT4">
                  <p:embed/>
                </p:oleObj>
              </mc:Choice>
              <mc:Fallback>
                <p:oleObj name="Equation" r:id="rId13" imgW="9014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756" y="3534696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3581400" y="3900948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name="Equation" r:id="rId15" imgW="799920" imgH="838080" progId="Equation.DSMT4">
                  <p:embed/>
                </p:oleObj>
              </mc:Choice>
              <mc:Fallback>
                <p:oleObj name="Equation" r:id="rId15" imgW="7999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900948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4673600" y="2971800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" name="Equation" r:id="rId17" imgW="1726920" imgH="380880" progId="Equation.DSMT4">
                  <p:embed/>
                </p:oleObj>
              </mc:Choice>
              <mc:Fallback>
                <p:oleObj name="Equation" r:id="rId17" imgW="172692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2971800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5668296" y="3551904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6" name="Equation" r:id="rId19" imgW="711000" imgH="279360" progId="Equation.DSMT4">
                  <p:embed/>
                </p:oleObj>
              </mc:Choice>
              <mc:Fallback>
                <p:oleObj name="Equation" r:id="rId19" imgW="7110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8296" y="3551904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3: Solving Equations Involving Rational Expressions (cont.)</a:t>
            </a: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457200" y="1295400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3" imgW="2806560" imgH="838080" progId="Equation.DSMT4">
                  <p:embed/>
                </p:oleObj>
              </mc:Choice>
              <mc:Fallback>
                <p:oleObj name="Equation" r:id="rId3" imgW="280656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95400"/>
                        <a:ext cx="280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3490452" y="2209800"/>
          <a:ext cx="232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5" imgW="2323800" imgH="838080" progId="Equation.DSMT4">
                  <p:embed/>
                </p:oleObj>
              </mc:Choice>
              <mc:Fallback>
                <p:oleObj name="Equation" r:id="rId5" imgW="23238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0452" y="2209800"/>
                        <a:ext cx="232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6233652" y="2529348"/>
          <a:ext cx="237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Equation" r:id="rId7" imgW="2374560" imgH="304560" progId="Equation.DSMT4">
                  <p:embed/>
                </p:oleObj>
              </mc:Choice>
              <mc:Fallback>
                <p:oleObj name="Equation" r:id="rId7" imgW="237456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3652" y="2529348"/>
                        <a:ext cx="2374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209800" y="3155744"/>
          <a:ext cx="4559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Equation" r:id="rId9" imgW="4559040" imgH="927000" progId="Equation.DSMT4">
                  <p:embed/>
                </p:oleObj>
              </mc:Choice>
              <mc:Fallback>
                <p:oleObj name="Equation" r:id="rId9" imgW="455904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155744"/>
                        <a:ext cx="4559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5439696" y="4114800"/>
          <a:ext cx="2895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Equation" r:id="rId11" imgW="2895480" imgH="304560" progId="Equation.DSMT4">
                  <p:embed/>
                </p:oleObj>
              </mc:Choice>
              <mc:Fallback>
                <p:oleObj name="Equation" r:id="rId11" imgW="289548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9696" y="4114800"/>
                        <a:ext cx="2895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893096" y="4597400"/>
          <a:ext cx="5918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Equation" r:id="rId13" imgW="5918040" imgH="927000" progId="Equation.DSMT4">
                  <p:embed/>
                </p:oleObj>
              </mc:Choice>
              <mc:Fallback>
                <p:oleObj name="Equation" r:id="rId13" imgW="591804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096" y="4597400"/>
                        <a:ext cx="5918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838200" y="4876800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5867400" y="4844844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2042652" y="5181600"/>
            <a:ext cx="762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4402392" y="5257800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457200" y="2514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Equation" r:id="rId15" imgW="1384200" imgH="304560" progId="Equation.DSMT4">
                  <p:embed/>
                </p:oleObj>
              </mc:Choice>
              <mc:Fallback>
                <p:oleObj name="Equation" r:id="rId15" imgW="138420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14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3: Solving Equations Involving Rational Expressions (cont.)</a:t>
            </a:r>
          </a:p>
        </p:txBody>
      </p:sp>
      <p:sp>
        <p:nvSpPr>
          <p:cNvPr id="14340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But </a:t>
            </a:r>
            <a:r>
              <a:rPr lang="en-US" i="1" dirty="0" smtClean="0"/>
              <a:t>x</a:t>
            </a:r>
            <a:r>
              <a:rPr lang="en-US" dirty="0" smtClean="0"/>
              <a:t> ≠ 4 was the restriction because this value will give denominators of 0. Therefore, </a:t>
            </a:r>
            <a:r>
              <a:rPr lang="en-US" b="1" dirty="0" smtClean="0">
                <a:solidFill>
                  <a:srgbClr val="FF0000"/>
                </a:solidFill>
              </a:rPr>
              <a:t>this equation has no solution</a:t>
            </a:r>
            <a:r>
              <a:rPr lang="en-US" dirty="0" smtClean="0"/>
              <a:t>. 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3717004" y="1549400"/>
          <a:ext cx="173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3" imgW="1739880" imgH="279360" progId="Equation.DSMT4">
                  <p:embed/>
                </p:oleObj>
              </mc:Choice>
              <mc:Fallback>
                <p:oleObj name="Equation" r:id="rId3" imgW="173988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004" y="1549400"/>
                        <a:ext cx="173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4235244" y="2086896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5" imgW="901440" imgH="291960" progId="Equation.DSMT4">
                  <p:embed/>
                </p:oleObj>
              </mc:Choice>
              <mc:Fallback>
                <p:oleObj name="Equation" r:id="rId5" imgW="9014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244" y="2086896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4235244" y="2662904"/>
          <a:ext cx="736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7" imgW="736560" imgH="279360" progId="Equation.DSMT4">
                  <p:embed/>
                </p:oleObj>
              </mc:Choice>
              <mc:Fallback>
                <p:oleObj name="Equation" r:id="rId7" imgW="73656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244" y="2662904"/>
                        <a:ext cx="736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Objectives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Solve proportions.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Solve word problems using proportions.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Solve equations involving rational expressions.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Problems</a:t>
            </a:r>
          </a:p>
        </p:txBody>
      </p:sp>
      <p:sp>
        <p:nvSpPr>
          <p:cNvPr id="1536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buFont typeface="Courier New" pitchFamily="49" charset="0"/>
              <a:buNone/>
            </a:pPr>
            <a:r>
              <a:rPr lang="en-US" smtClean="0">
                <a:solidFill>
                  <a:srgbClr val="000000"/>
                </a:solidFill>
              </a:rPr>
              <a:t>Solve the following equations. </a:t>
            </a: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587375" y="1930400"/>
          <a:ext cx="6388100" cy="294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3" imgW="6387840" imgH="2946240" progId="Equation.DSMT4">
                  <p:embed/>
                </p:oleObj>
              </mc:Choice>
              <mc:Fallback>
                <p:oleObj name="Equation" r:id="rId3" imgW="6387840" imgH="2946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375" y="1930400"/>
                        <a:ext cx="6388100" cy="294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 Answers</a:t>
            </a: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533400" y="1356852"/>
          <a:ext cx="6629400" cy="2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Equation" r:id="rId3" imgW="6629400" imgH="2539800" progId="Equation.DSMT4">
                  <p:embed/>
                </p:oleObj>
              </mc:Choice>
              <mc:Fallback>
                <p:oleObj name="Equation" r:id="rId3" imgW="6629400" imgH="253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56852"/>
                        <a:ext cx="6629400" cy="254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Proportions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Font typeface="Courier New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Proportion</a:t>
            </a:r>
          </a:p>
          <a:p>
            <a:pPr marL="0" indent="0">
              <a:buFont typeface="Courier New" pitchFamily="49" charset="0"/>
              <a:buNone/>
              <a:defRPr/>
            </a:pPr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proportion</a:t>
            </a:r>
            <a:r>
              <a:rPr lang="en-US" dirty="0" smtClean="0">
                <a:solidFill>
                  <a:srgbClr val="000000"/>
                </a:solidFill>
              </a:rPr>
              <a:t> is an equation stating that two ratios are equal.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Proportions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smtClean="0"/>
              <a:t>Solve the following proportions.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62896" y="1846008"/>
          <a:ext cx="163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3" imgW="1638000" imgH="838080" progId="Equation.DSMT4">
                  <p:embed/>
                </p:oleObj>
              </mc:Choice>
              <mc:Fallback>
                <p:oleObj name="Equation" r:id="rId3" imgW="1638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896" y="1846008"/>
                        <a:ext cx="163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45688" y="2895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688" y="2895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315496" y="2608008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7" imgW="1180800" imgH="838080" progId="Equation.DSMT4">
                  <p:embed/>
                </p:oleObj>
              </mc:Choice>
              <mc:Fallback>
                <p:oleObj name="Equation" r:id="rId7" imgW="11808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5496" y="2608008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256753"/>
              </p:ext>
            </p:extLst>
          </p:nvPr>
        </p:nvGraphicFramePr>
        <p:xfrm>
          <a:off x="4559300" y="3001963"/>
          <a:ext cx="1257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9" imgW="1257120" imgH="228600" progId="Equation.DSMT4">
                  <p:embed/>
                </p:oleObj>
              </mc:Choice>
              <mc:Fallback>
                <p:oleObj name="Equation" r:id="rId9" imgW="125712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300" y="3001963"/>
                        <a:ext cx="1257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614948" y="3566652"/>
          <a:ext cx="256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11" imgW="2565360" imgH="838080" progId="Equation.DSMT4">
                  <p:embed/>
                </p:oleObj>
              </mc:Choice>
              <mc:Fallback>
                <p:oleObj name="Equation" r:id="rId11" imgW="2565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4948" y="3566652"/>
                        <a:ext cx="256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540044" y="3871452"/>
          <a:ext cx="3759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13" imgW="3759120" imgH="279360" progId="Equation.DSMT4">
                  <p:embed/>
                </p:oleObj>
              </mc:Choice>
              <mc:Fallback>
                <p:oleObj name="Equation" r:id="rId13" imgW="375912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044" y="3871452"/>
                        <a:ext cx="3759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2209800" y="4555204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15" imgW="1396800" imgH="291960" progId="Equation.DSMT4">
                  <p:embed/>
                </p:oleObj>
              </mc:Choice>
              <mc:Fallback>
                <p:oleObj name="Equation" r:id="rId15" imgW="13968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555204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362200" y="5105400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17" imgW="1066680" imgH="291960" progId="Equation.DSMT4">
                  <p:embed/>
                </p:oleObj>
              </mc:Choice>
              <mc:Fallback>
                <p:oleObj name="Equation" r:id="rId17" imgW="10666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105400"/>
                        <a:ext cx="106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2362200" y="563880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19" imgW="888840" imgH="291960" progId="Equation.DSMT4">
                  <p:embed/>
                </p:oleObj>
              </mc:Choice>
              <mc:Fallback>
                <p:oleObj name="Equation" r:id="rId19" imgW="8888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63880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Proportions (cont.)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457200" y="1113504"/>
          <a:ext cx="227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3" imgW="2273040" imgH="838080" progId="Equation.DSMT4">
                  <p:embed/>
                </p:oleObj>
              </mc:Choice>
              <mc:Fallback>
                <p:oleObj name="Equation" r:id="rId3" imgW="22730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113504"/>
                        <a:ext cx="227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457200" y="2118852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118852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681748" y="1846008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7" imgW="1815840" imgH="838080" progId="Equation.DSMT4">
                  <p:embed/>
                </p:oleObj>
              </mc:Choice>
              <mc:Fallback>
                <p:oleObj name="Equation" r:id="rId7" imgW="18158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1748" y="1846008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963439"/>
              </p:ext>
            </p:extLst>
          </p:nvPr>
        </p:nvGraphicFramePr>
        <p:xfrm>
          <a:off x="6447504" y="2178256"/>
          <a:ext cx="160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9" imgW="1600200" imgH="291960" progId="Equation.DSMT4">
                  <p:embed/>
                </p:oleObj>
              </mc:Choice>
              <mc:Fallback>
                <p:oleObj name="Equation" r:id="rId9" imgW="16002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7504" y="2178256"/>
                        <a:ext cx="1600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929148" y="2743200"/>
          <a:ext cx="530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11" imgW="5308560" imgH="838080" progId="Equation.DSMT4">
                  <p:embed/>
                </p:oleObj>
              </mc:Choice>
              <mc:Fallback>
                <p:oleObj name="Equation" r:id="rId11" imgW="53085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148" y="2743200"/>
                        <a:ext cx="530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6447504" y="3111500"/>
          <a:ext cx="2387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Equation" r:id="rId13" imgW="2387520" imgH="622080" progId="Equation.DSMT4">
                  <p:embed/>
                </p:oleObj>
              </mc:Choice>
              <mc:Fallback>
                <p:oleObj name="Equation" r:id="rId13" imgW="2387520" imgH="622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7504" y="3111500"/>
                        <a:ext cx="2387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315496" y="3687096"/>
          <a:ext cx="2540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15" imgW="2539800" imgH="406080" progId="Equation.DSMT4">
                  <p:embed/>
                </p:oleObj>
              </mc:Choice>
              <mc:Fallback>
                <p:oleObj name="Equation" r:id="rId15" imgW="2539800" imgH="406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5496" y="3687096"/>
                        <a:ext cx="2540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2362200" y="4235244"/>
          <a:ext cx="240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17" imgW="2400120" imgH="291960" progId="Equation.DSMT4">
                  <p:embed/>
                </p:oleObj>
              </mc:Choice>
              <mc:Fallback>
                <p:oleObj name="Equation" r:id="rId17" imgW="24001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235244"/>
                        <a:ext cx="240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1066800" y="4724400"/>
          <a:ext cx="5054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19" imgW="5054400" imgH="291960" progId="Equation.DSMT4">
                  <p:embed/>
                </p:oleObj>
              </mc:Choice>
              <mc:Fallback>
                <p:oleObj name="Equation" r:id="rId19" imgW="505440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724400"/>
                        <a:ext cx="5054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3048000" y="5211096"/>
          <a:ext cx="128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Equation" r:id="rId21" imgW="1282680" imgH="279360" progId="Equation.DSMT4">
                  <p:embed/>
                </p:oleObj>
              </mc:Choice>
              <mc:Fallback>
                <p:oleObj name="Equation" r:id="rId21" imgW="128268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5211096"/>
                        <a:ext cx="1282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3229896" y="5638800"/>
          <a:ext cx="1104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23" imgW="1104840" imgH="279360" progId="Equation.DSMT4">
                  <p:embed/>
                </p:oleObj>
              </mc:Choice>
              <mc:Fallback>
                <p:oleObj name="Equation" r:id="rId23" imgW="110484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9896" y="5638800"/>
                        <a:ext cx="1104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Proportion Word Problems</a:t>
            </a:r>
          </a:p>
        </p:txBody>
      </p:sp>
      <p:sp>
        <p:nvSpPr>
          <p:cNvPr id="307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On an architect's scale drawing of a building,      inch</a:t>
            </a: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 	represents </a:t>
            </a:r>
            <a:r>
              <a:rPr lang="en-US" dirty="0" smtClean="0">
                <a:solidFill>
                  <a:srgbClr val="0000FF"/>
                </a:solidFill>
              </a:rPr>
              <a:t>12</a:t>
            </a:r>
            <a:r>
              <a:rPr lang="en-US" dirty="0" smtClean="0"/>
              <a:t> feet. What does </a:t>
            </a:r>
            <a:r>
              <a:rPr lang="en-US" dirty="0" smtClean="0">
                <a:solidFill>
                  <a:srgbClr val="0000FF"/>
                </a:solidFill>
              </a:rPr>
              <a:t>3</a:t>
            </a:r>
            <a:r>
              <a:rPr lang="en-US" dirty="0" smtClean="0"/>
              <a:t> inches represent?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Set up a proportion representing the information. 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7558088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8088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851150" y="3733800"/>
          <a:ext cx="26035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5" imgW="2603160" imgH="1320480" progId="Equation.DSMT4">
                  <p:embed/>
                </p:oleObj>
              </mc:Choice>
              <mc:Fallback>
                <p:oleObj name="Equation" r:id="rId5" imgW="2603160" imgH="1320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1150" y="3733800"/>
                        <a:ext cx="2603500" cy="132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Proportion Word Problems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Three inches represents </a:t>
            </a:r>
            <a:r>
              <a:rPr lang="en-US" dirty="0" smtClean="0">
                <a:solidFill>
                  <a:srgbClr val="FF0000"/>
                </a:solidFill>
              </a:rPr>
              <a:t>72 feet</a:t>
            </a:r>
            <a:r>
              <a:rPr lang="en-US" dirty="0" smtClean="0"/>
              <a:t>. </a:t>
            </a:r>
            <a:endParaRPr lang="en-US" dirty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990600" y="1295400"/>
          <a:ext cx="23749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" imgW="2374560" imgH="1231560" progId="Equation.DSMT4">
                  <p:embed/>
                </p:oleObj>
              </mc:Choice>
              <mc:Fallback>
                <p:oleObj name="Equation" r:id="rId3" imgW="2374560" imgH="1231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95400"/>
                        <a:ext cx="23749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3822700" y="2025444"/>
          <a:ext cx="3721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5" imgW="3720960" imgH="279360" progId="Equation.DSMT4">
                  <p:embed/>
                </p:oleObj>
              </mc:Choice>
              <mc:Fallback>
                <p:oleObj name="Equation" r:id="rId5" imgW="372096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2025444"/>
                        <a:ext cx="3721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600200" y="2622756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7" imgW="1155600" imgH="838080" progId="Equation.DSMT4">
                  <p:embed/>
                </p:oleObj>
              </mc:Choice>
              <mc:Fallback>
                <p:oleObj name="Equation" r:id="rId7" imgW="1155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622756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295400" y="3551904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9" imgW="1803240" imgH="838080" progId="Equation.DSMT4">
                  <p:embed/>
                </p:oleObj>
              </mc:Choice>
              <mc:Fallback>
                <p:oleObj name="Equation" r:id="rId9" imgW="18032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51904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905000" y="457200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11" imgW="901440" imgH="279360" progId="Equation.DSMT4">
                  <p:embed/>
                </p:oleObj>
              </mc:Choice>
              <mc:Fallback>
                <p:oleObj name="Equation" r:id="rId11" imgW="9014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57200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Proportion Word Problems (cont.)</a:t>
            </a:r>
          </a:p>
        </p:txBody>
      </p:sp>
      <p:sp>
        <p:nvSpPr>
          <p:cNvPr id="512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buFont typeface="Courier New" pitchFamily="49" charset="0"/>
              <a:buNone/>
            </a:pPr>
            <a:r>
              <a:rPr lang="en-US" b="1" dirty="0" smtClean="0"/>
              <a:t>b.</a:t>
            </a:r>
            <a:r>
              <a:rPr lang="en-US" dirty="0" smtClean="0"/>
              <a:t>	Making a statistical analysis, Mike finds </a:t>
            </a:r>
            <a:r>
              <a:rPr lang="en-US" dirty="0" smtClean="0">
                <a:solidFill>
                  <a:srgbClr val="0000FF"/>
                </a:solidFill>
              </a:rPr>
              <a:t>3</a:t>
            </a:r>
            <a:r>
              <a:rPr lang="en-US" dirty="0" smtClean="0"/>
              <a:t> defective computer disks in a sample of </a:t>
            </a:r>
            <a:r>
              <a:rPr lang="en-US" dirty="0" smtClean="0">
                <a:solidFill>
                  <a:srgbClr val="0000FF"/>
                </a:solidFill>
              </a:rPr>
              <a:t>20</a:t>
            </a:r>
            <a:r>
              <a:rPr lang="en-US" dirty="0" smtClean="0"/>
              <a:t> disks. If this ratio is consistent, how many bad disks does he expect to find in an order of </a:t>
            </a:r>
            <a:r>
              <a:rPr lang="en-US" dirty="0" smtClean="0">
                <a:solidFill>
                  <a:srgbClr val="0000FF"/>
                </a:solidFill>
              </a:rPr>
              <a:t>2400</a:t>
            </a:r>
            <a:r>
              <a:rPr lang="en-US" dirty="0" smtClean="0"/>
              <a:t>?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dirty="0" smtClean="0"/>
              <a:t>Solution:</a:t>
            </a:r>
            <a:r>
              <a:rPr lang="en-US" dirty="0" smtClean="0"/>
              <a:t> </a:t>
            </a:r>
          </a:p>
        </p:txBody>
      </p:sp>
      <p:pic>
        <p:nvPicPr>
          <p:cNvPr id="9" name="Picture 3" descr="sampl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75619" y="3505200"/>
            <a:ext cx="5592762" cy="241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Proportion Word Problems (cont.)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He expects to find </a:t>
            </a:r>
            <a:r>
              <a:rPr lang="en-US" dirty="0" smtClean="0">
                <a:solidFill>
                  <a:srgbClr val="FF0000"/>
                </a:solidFill>
              </a:rPr>
              <a:t>360 defective disks</a:t>
            </a:r>
            <a:r>
              <a:rPr lang="en-US" dirty="0" smtClean="0"/>
              <a:t>. (</a:t>
            </a:r>
            <a:r>
              <a:rPr lang="en-US" b="1" dirty="0" smtClean="0"/>
              <a:t>Note: </a:t>
            </a:r>
            <a:r>
              <a:rPr lang="en-US" dirty="0" smtClean="0"/>
              <a:t>He will probably return the order to the manufacturer.)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218904" y="1434894"/>
            <a:ext cx="2514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Set up a proportion representing the given information.</a:t>
            </a: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985937"/>
              </p:ext>
            </p:extLst>
          </p:nvPr>
        </p:nvGraphicFramePr>
        <p:xfrm>
          <a:off x="838200" y="1428544"/>
          <a:ext cx="5143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0" name="Equation" r:id="rId3" imgW="5143320" imgH="927000" progId="Equation.DSMT4">
                  <p:embed/>
                </p:oleObj>
              </mc:Choice>
              <mc:Fallback>
                <p:oleObj name="Equation" r:id="rId3" imgW="5143320" imgH="927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428544"/>
                        <a:ext cx="5143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1951704" y="2374900"/>
          <a:ext cx="325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1" name="Equation" r:id="rId5" imgW="3251160" imgH="838080" progId="Equation.DSMT4">
                  <p:embed/>
                </p:oleObj>
              </mc:Choice>
              <mc:Fallback>
                <p:oleObj name="Equation" r:id="rId5" imgW="32511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704" y="2374900"/>
                        <a:ext cx="325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2652252" y="3394996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2" name="Equation" r:id="rId7" imgW="1079280" imgH="291960" progId="Equation.DSMT4">
                  <p:embed/>
                </p:oleObj>
              </mc:Choice>
              <mc:Fallback>
                <p:oleObj name="Equation" r:id="rId7" imgW="10792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2252" y="3394996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434</Words>
  <Application>Microsoft Office PowerPoint</Application>
  <PresentationFormat>On-screen Show (4:3)</PresentationFormat>
  <Paragraphs>77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Calibri</vt:lpstr>
      <vt:lpstr>Courier New</vt:lpstr>
      <vt:lpstr>Arial</vt:lpstr>
      <vt:lpstr>Symbol</vt:lpstr>
      <vt:lpstr>Office Theme</vt:lpstr>
      <vt:lpstr>Equation</vt:lpstr>
      <vt:lpstr>Section 8.5</vt:lpstr>
      <vt:lpstr>Objectives</vt:lpstr>
      <vt:lpstr>Proportions</vt:lpstr>
      <vt:lpstr>Example 1: Proportions</vt:lpstr>
      <vt:lpstr>Example 1: Proportions (cont.)</vt:lpstr>
      <vt:lpstr>Example 2: Proportion Word Problems</vt:lpstr>
      <vt:lpstr>Example 2: Proportion Word Problems (cont.)</vt:lpstr>
      <vt:lpstr>Example 2: Proportion Word Problems (cont.)</vt:lpstr>
      <vt:lpstr>Example 2: Proportion Word Problems (cont.)</vt:lpstr>
      <vt:lpstr>Equations Involving Rational Expressions</vt:lpstr>
      <vt:lpstr>Example 3: Solving Equations Involving Rational Expressions</vt:lpstr>
      <vt:lpstr>Example 3: Solving Equations Involving Rational Expressions (cont.)</vt:lpstr>
      <vt:lpstr>Example 3: Solving Equations Involving Rational Expressions (cont.)</vt:lpstr>
      <vt:lpstr>Example 3: Solving Equations Involving Rational Expressions (cont.)</vt:lpstr>
      <vt:lpstr>Example 3: Solving Equations Involving Rational Expressions (cont.)</vt:lpstr>
      <vt:lpstr>Example 3: Solving Equations Involving Rational Expressions (cont.)</vt:lpstr>
      <vt:lpstr>Example 3: Solving Equations Involving Rational Expressions (cont.)</vt:lpstr>
      <vt:lpstr>Example 3: Solving Equations Involving Rational Expressions (cont.)</vt:lpstr>
      <vt:lpstr>Example 3: Solving Equations Involving Rational Expressions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39</cp:revision>
  <dcterms:created xsi:type="dcterms:W3CDTF">2013-04-26T14:43:13Z</dcterms:created>
  <dcterms:modified xsi:type="dcterms:W3CDTF">2017-08-02T12:29:27Z</dcterms:modified>
</cp:coreProperties>
</file>