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p:cViewPr varScale="1">
        <p:scale>
          <a:sx n="67" d="100"/>
          <a:sy n="67" d="100"/>
        </p:scale>
        <p:origin x="139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5" Type="http://schemas.openxmlformats.org/officeDocument/2006/relationships/image" Target="../media/image41.wmf"/><Relationship Id="rId4"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515949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CBFAAB-99D8-4AF7-8F2B-A9A266151ACA}" type="datetimeFigureOut">
              <a:rPr lang="en-US" smtClean="0"/>
              <a:pPr/>
              <a:t>8/2/2017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0FE2DD-178A-4AE0-810A-5FF87CFF22F7}" type="slidenum">
              <a:rPr lang="en-US" smtClean="0"/>
              <a:pPr/>
              <a:t>‹#›</a:t>
            </a:fld>
            <a:endParaRPr lang="en-US" dirty="0"/>
          </a:p>
        </p:txBody>
      </p:sp>
    </p:spTree>
    <p:extLst>
      <p:ext uri="{BB962C8B-B14F-4D97-AF65-F5344CB8AC3E}">
        <p14:creationId xmlns:p14="http://schemas.microsoft.com/office/powerpoint/2010/main" val="175406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25.bin"/><Relationship Id="rId4" Type="http://schemas.openxmlformats.org/officeDocument/2006/relationships/image" Target="../media/image26.wmf"/></Relationships>
</file>

<file path=ppt/slides/_rels/slide12.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7.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36.wmf"/></Relationships>
</file>

<file path=ppt/slides/_rels/slide15.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4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43.wmf"/></Relationships>
</file>

<file path=ppt/slides/_rels/slide19.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5.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49.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15.png"/><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5.bin"/><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18" Type="http://schemas.openxmlformats.org/officeDocument/2006/relationships/image" Target="../media/image25.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4.wmf"/><Relationship Id="rId1" Type="http://schemas.openxmlformats.org/officeDocument/2006/relationships/vmlDrawing" Target="../drawings/vmlDrawing5.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Applications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US" dirty="0" smtClean="0"/>
              <a:t>Example 2: Determining Rate Using Proportions (cont.)</a:t>
            </a:r>
          </a:p>
        </p:txBody>
      </p:sp>
      <p:sp>
        <p:nvSpPr>
          <p:cNvPr id="21507" name="Content Placeholder 2"/>
          <p:cNvSpPr>
            <a:spLocks noGrp="1"/>
          </p:cNvSpPr>
          <p:nvPr>
            <p:ph idx="1"/>
          </p:nvPr>
        </p:nvSpPr>
        <p:spPr/>
        <p:txBody>
          <a:bodyPr/>
          <a:lstStyle/>
          <a:p>
            <a:pPr marL="463550" indent="-463550">
              <a:buFont typeface="Courier New" pitchFamily="49" charset="0"/>
              <a:buNone/>
            </a:pPr>
            <a:r>
              <a:rPr lang="en-US" b="1" dirty="0" smtClean="0"/>
              <a:t>b.</a:t>
            </a:r>
            <a:r>
              <a:rPr lang="en-US" dirty="0" smtClean="0"/>
              <a:t> 	A small plane can fly at </a:t>
            </a:r>
            <a:r>
              <a:rPr lang="en-US" dirty="0" smtClean="0">
                <a:solidFill>
                  <a:srgbClr val="0000FF"/>
                </a:solidFill>
              </a:rPr>
              <a:t>120</a:t>
            </a:r>
            <a:r>
              <a:rPr lang="en-US" dirty="0" smtClean="0"/>
              <a:t> mph in still air. If it can fly </a:t>
            </a:r>
            <a:r>
              <a:rPr lang="en-US" dirty="0" smtClean="0">
                <a:solidFill>
                  <a:srgbClr val="0000FF"/>
                </a:solidFill>
              </a:rPr>
              <a:t>490</a:t>
            </a:r>
            <a:r>
              <a:rPr lang="en-US" dirty="0" smtClean="0"/>
              <a:t> miles with a tailwind in the same time that it can fly </a:t>
            </a:r>
            <a:r>
              <a:rPr lang="en-US" dirty="0" smtClean="0">
                <a:solidFill>
                  <a:srgbClr val="0000FF"/>
                </a:solidFill>
              </a:rPr>
              <a:t>350</a:t>
            </a:r>
            <a:r>
              <a:rPr lang="en-US" dirty="0" smtClean="0"/>
              <a:t> miles against a headwind, what is the speed of the wind? (Note: A tailwind is a wind that blows in the same direction that the plane is flying and, therefore increases the speed of the plane. A headwind is a wind that blows from the opposite direction the plane is flying and therefore decreases the speed of the plane.)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872835" y="1808020"/>
          <a:ext cx="7391400" cy="2895600"/>
        </p:xfrm>
        <a:graphic>
          <a:graphicData uri="http://schemas.openxmlformats.org/drawingml/2006/table">
            <a:tbl>
              <a:tblPr firstRow="1" bandRow="1">
                <a:tableStyleId>{5C22544A-7EE6-4342-B048-85BDC9FD1C3A}</a:tableStyleId>
              </a:tblPr>
              <a:tblGrid>
                <a:gridCol w="1752600"/>
                <a:gridCol w="1447800"/>
                <a:gridCol w="2667000"/>
                <a:gridCol w="1524000"/>
              </a:tblGrid>
              <a:tr h="99060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99060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91440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3" name="Content Placeholder 2"/>
          <p:cNvSpPr>
            <a:spLocks noGrp="1"/>
          </p:cNvSpPr>
          <p:nvPr>
            <p:ph idx="1"/>
          </p:nvPr>
        </p:nvSpPr>
        <p:spPr>
          <a:xfrm>
            <a:off x="457200" y="1280160"/>
            <a:ext cx="8229600" cy="4659737"/>
          </a:xfrm>
        </p:spPr>
        <p:txBody>
          <a:bodyPr>
            <a:spAutoFit/>
          </a:bodyPr>
          <a:lstStyle/>
          <a:p>
            <a:pPr marL="463550" indent="-463550">
              <a:buFont typeface="Courier New" pitchFamily="49" charset="0"/>
              <a:buNone/>
              <a:defRPr/>
            </a:pPr>
            <a:r>
              <a:rPr lang="en-US" b="1" dirty="0" smtClean="0"/>
              <a:t>Solution:</a:t>
            </a:r>
            <a:endParaRPr lang="en-US" dirty="0" smtClean="0"/>
          </a:p>
          <a:p>
            <a:pPr marL="463550" indent="-463550">
              <a:buFont typeface="Courier New" pitchFamily="49" charset="0"/>
              <a:buNone/>
              <a:defRPr/>
            </a:pPr>
            <a:endParaRPr lang="en-US" dirty="0" smtClean="0"/>
          </a:p>
          <a:p>
            <a:pPr marL="463550" indent="-463550">
              <a:buFont typeface="Courier New" pitchFamily="49" charset="0"/>
              <a:buNone/>
              <a:defRPr/>
            </a:pPr>
            <a:endParaRPr lang="en-US" dirty="0" smtClean="0"/>
          </a:p>
          <a:p>
            <a:pPr marL="463550" indent="-463550">
              <a:buFont typeface="Courier New" pitchFamily="49" charset="0"/>
              <a:buNone/>
              <a:defRPr/>
            </a:pPr>
            <a:endParaRPr lang="en-US" dirty="0" smtClean="0"/>
          </a:p>
          <a:p>
            <a:pPr marL="463550" indent="-463550">
              <a:buFont typeface="Courier New" pitchFamily="49" charset="0"/>
              <a:buNone/>
              <a:defRPr/>
            </a:pPr>
            <a:endParaRPr lang="en-US" dirty="0" smtClean="0"/>
          </a:p>
          <a:p>
            <a:pPr marL="463550" indent="-463550">
              <a:buFont typeface="Courier New" pitchFamily="49" charset="0"/>
              <a:buNone/>
              <a:defRPr/>
            </a:pPr>
            <a:endParaRPr lang="en-US" dirty="0" smtClean="0"/>
          </a:p>
          <a:p>
            <a:pPr marL="463550" indent="-463550">
              <a:buFont typeface="Courier New" pitchFamily="49" charset="0"/>
              <a:buNone/>
              <a:defRPr/>
            </a:pPr>
            <a:endParaRPr lang="en-US" dirty="0" smtClean="0"/>
          </a:p>
          <a:p>
            <a:pPr marL="0" indent="0">
              <a:buFont typeface="Courier New" pitchFamily="49" charset="0"/>
              <a:buNone/>
              <a:defRPr/>
            </a:pPr>
            <a:r>
              <a:rPr lang="en-US" dirty="0" smtClean="0"/>
              <a:t>Using the formula           and the fact that the times are </a:t>
            </a:r>
          </a:p>
          <a:p>
            <a:pPr marL="0" indent="0">
              <a:buFont typeface="Courier New" pitchFamily="49" charset="0"/>
              <a:buNone/>
              <a:defRPr/>
            </a:pPr>
            <a:r>
              <a:rPr lang="en-US" dirty="0" smtClean="0"/>
              <a:t>equal, the equation is </a:t>
            </a:r>
            <a:endParaRPr lang="en-US" dirty="0"/>
          </a:p>
        </p:txBody>
      </p:sp>
      <p:graphicFrame>
        <p:nvGraphicFramePr>
          <p:cNvPr id="6146" name="Object 2"/>
          <p:cNvGraphicFramePr>
            <a:graphicFrameLocks noChangeAspect="1"/>
          </p:cNvGraphicFramePr>
          <p:nvPr/>
        </p:nvGraphicFramePr>
        <p:xfrm>
          <a:off x="1003300" y="1864448"/>
          <a:ext cx="7188200" cy="2730500"/>
        </p:xfrm>
        <a:graphic>
          <a:graphicData uri="http://schemas.openxmlformats.org/presentationml/2006/ole">
            <mc:AlternateContent xmlns:mc="http://schemas.openxmlformats.org/markup-compatibility/2006">
              <mc:Choice xmlns:v="urn:schemas-microsoft-com:vml" Requires="v">
                <p:oleObj spid="_x0000_s6152" name="Equation" r:id="rId3" imgW="7188120" imgH="2730240" progId="Equation.DSMT4">
                  <p:embed/>
                </p:oleObj>
              </mc:Choice>
              <mc:Fallback>
                <p:oleObj name="Equation" r:id="rId3" imgW="7188120" imgH="2730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3300" y="1864448"/>
                        <a:ext cx="7188200"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8" name="Title 1"/>
          <p:cNvSpPr>
            <a:spLocks noGrp="1"/>
          </p:cNvSpPr>
          <p:nvPr>
            <p:ph type="title"/>
          </p:nvPr>
        </p:nvSpPr>
        <p:spPr/>
        <p:txBody>
          <a:bodyPr>
            <a:normAutofit/>
          </a:bodyPr>
          <a:lstStyle/>
          <a:p>
            <a:r>
              <a:rPr lang="en-US" dirty="0" smtClean="0"/>
              <a:t>Example 2: Determining Rate Using Proportions (cont.)</a:t>
            </a:r>
          </a:p>
        </p:txBody>
      </p:sp>
      <p:graphicFrame>
        <p:nvGraphicFramePr>
          <p:cNvPr id="6147" name="Object 3"/>
          <p:cNvGraphicFramePr>
            <a:graphicFrameLocks noChangeAspect="1"/>
          </p:cNvGraphicFramePr>
          <p:nvPr/>
        </p:nvGraphicFramePr>
        <p:xfrm>
          <a:off x="3170238" y="4739148"/>
          <a:ext cx="749300" cy="838200"/>
        </p:xfrm>
        <a:graphic>
          <a:graphicData uri="http://schemas.openxmlformats.org/presentationml/2006/ole">
            <mc:AlternateContent xmlns:mc="http://schemas.openxmlformats.org/markup-compatibility/2006">
              <mc:Choice xmlns:v="urn:schemas-microsoft-com:vml" Requires="v">
                <p:oleObj spid="_x0000_s6153" name="Equation" r:id="rId5" imgW="749160" imgH="838080" progId="Equation.DSMT4">
                  <p:embed/>
                </p:oleObj>
              </mc:Choice>
              <mc:Fallback>
                <p:oleObj name="Equation" r:id="rId5" imgW="74916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0238" y="4739148"/>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1905000" y="1310148"/>
            <a:ext cx="4108497" cy="523220"/>
          </a:xfrm>
          <a:prstGeom prst="rect">
            <a:avLst/>
          </a:prstGeom>
        </p:spPr>
        <p:txBody>
          <a:bodyPr wrap="none">
            <a:spAutoFit/>
          </a:bodyPr>
          <a:lstStyle/>
          <a:p>
            <a:r>
              <a:rPr lang="en-US" sz="2800" dirty="0" smtClean="0"/>
              <a:t>Let  </a:t>
            </a:r>
            <a:r>
              <a:rPr lang="en-US" sz="2800" i="1" dirty="0" smtClean="0"/>
              <a:t>w</a:t>
            </a:r>
            <a:r>
              <a:rPr lang="en-US" sz="2800" dirty="0" smtClean="0"/>
              <a:t> = speed of the wind.</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normAutofit/>
          </a:bodyPr>
          <a:lstStyle/>
          <a:p>
            <a:r>
              <a:rPr lang="en-US" dirty="0" smtClean="0"/>
              <a:t>Example 2: Determining Rate Using Proportions (cont.)</a:t>
            </a:r>
          </a:p>
        </p:txBody>
      </p:sp>
      <p:sp>
        <p:nvSpPr>
          <p:cNvPr id="7174" name="Content Placeholder 2"/>
          <p:cNvSpPr>
            <a:spLocks noGrp="1"/>
          </p:cNvSpPr>
          <p:nvPr>
            <p:ph idx="1"/>
          </p:nvPr>
        </p:nvSpPr>
        <p:spPr>
          <a:xfrm>
            <a:off x="457200" y="1280160"/>
            <a:ext cx="8229600" cy="4659737"/>
          </a:xfrm>
        </p:spPr>
        <p:txBody>
          <a:bodyPr>
            <a:spAutoFit/>
          </a:bodyPr>
          <a:lstStyle/>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r>
              <a:rPr lang="en-US" dirty="0" smtClean="0"/>
              <a:t>The speed of the wind is </a:t>
            </a:r>
            <a:r>
              <a:rPr lang="en-US" dirty="0" smtClean="0">
                <a:solidFill>
                  <a:srgbClr val="FF0000"/>
                </a:solidFill>
              </a:rPr>
              <a:t>20 mph</a:t>
            </a:r>
            <a:r>
              <a:rPr lang="en-US" dirty="0" smtClean="0"/>
              <a:t>.</a:t>
            </a:r>
          </a:p>
        </p:txBody>
      </p:sp>
      <p:graphicFrame>
        <p:nvGraphicFramePr>
          <p:cNvPr id="7170" name="Object 3"/>
          <p:cNvGraphicFramePr>
            <a:graphicFrameLocks noChangeAspect="1"/>
          </p:cNvGraphicFramePr>
          <p:nvPr>
            <p:extLst>
              <p:ext uri="{D42A27DB-BD31-4B8C-83A1-F6EECF244321}">
                <p14:modId xmlns:p14="http://schemas.microsoft.com/office/powerpoint/2010/main" val="4275941434"/>
              </p:ext>
            </p:extLst>
          </p:nvPr>
        </p:nvGraphicFramePr>
        <p:xfrm>
          <a:off x="419100" y="1552575"/>
          <a:ext cx="2159000" cy="419100"/>
        </p:xfrm>
        <a:graphic>
          <a:graphicData uri="http://schemas.openxmlformats.org/presentationml/2006/ole">
            <mc:AlternateContent xmlns:mc="http://schemas.openxmlformats.org/markup-compatibility/2006">
              <mc:Choice xmlns:v="urn:schemas-microsoft-com:vml" Requires="v">
                <p:oleObj spid="_x0000_s7195" name="Equation" r:id="rId3" imgW="2158920" imgH="419040" progId="Equation.DSMT4">
                  <p:embed/>
                </p:oleObj>
              </mc:Choice>
              <mc:Fallback>
                <p:oleObj name="Equation" r:id="rId3" imgW="2158920" imgH="419040" progId="Equation.DSMT4">
                  <p:embed/>
                  <p:pic>
                    <p:nvPicPr>
                      <p:cNvPr id="0" name="Object 3"/>
                      <p:cNvPicPr>
                        <a:picLocks noChangeAspect="1" noChangeArrowheads="1"/>
                      </p:cNvPicPr>
                      <p:nvPr/>
                    </p:nvPicPr>
                    <p:blipFill>
                      <a:blip r:embed="rId4"/>
                      <a:srcRect/>
                      <a:stretch>
                        <a:fillRect/>
                      </a:stretch>
                    </p:blipFill>
                    <p:spPr bwMode="auto">
                      <a:xfrm>
                        <a:off x="419100" y="1552575"/>
                        <a:ext cx="2159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4"/>
          <p:cNvGraphicFramePr>
            <a:graphicFrameLocks noChangeAspect="1"/>
          </p:cNvGraphicFramePr>
          <p:nvPr>
            <p:extLst>
              <p:ext uri="{D42A27DB-BD31-4B8C-83A1-F6EECF244321}">
                <p14:modId xmlns:p14="http://schemas.microsoft.com/office/powerpoint/2010/main" val="1446405148"/>
              </p:ext>
            </p:extLst>
          </p:nvPr>
        </p:nvGraphicFramePr>
        <p:xfrm>
          <a:off x="6615113" y="1593850"/>
          <a:ext cx="2387600" cy="419100"/>
        </p:xfrm>
        <a:graphic>
          <a:graphicData uri="http://schemas.openxmlformats.org/presentationml/2006/ole">
            <mc:AlternateContent xmlns:mc="http://schemas.openxmlformats.org/markup-compatibility/2006">
              <mc:Choice xmlns:v="urn:schemas-microsoft-com:vml" Requires="v">
                <p:oleObj spid="_x0000_s7196" name="Equation" r:id="rId5" imgW="2387520" imgH="419040" progId="Equation.DSMT4">
                  <p:embed/>
                </p:oleObj>
              </mc:Choice>
              <mc:Fallback>
                <p:oleObj name="Equation" r:id="rId5" imgW="2387520" imgH="419040" progId="Equation.DSMT4">
                  <p:embed/>
                  <p:pic>
                    <p:nvPicPr>
                      <p:cNvPr id="0" name="Object 4"/>
                      <p:cNvPicPr>
                        <a:picLocks noChangeAspect="1" noChangeArrowheads="1"/>
                      </p:cNvPicPr>
                      <p:nvPr/>
                    </p:nvPicPr>
                    <p:blipFill>
                      <a:blip r:embed="rId6"/>
                      <a:srcRect/>
                      <a:stretch>
                        <a:fillRect/>
                      </a:stretch>
                    </p:blipFill>
                    <p:spPr bwMode="auto">
                      <a:xfrm>
                        <a:off x="6615113" y="1593850"/>
                        <a:ext cx="2387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Arrow Connector 7"/>
          <p:cNvCxnSpPr/>
          <p:nvPr/>
        </p:nvCxnSpPr>
        <p:spPr>
          <a:xfrm>
            <a:off x="2667000" y="1758029"/>
            <a:ext cx="533400" cy="1588"/>
          </a:xfrm>
          <a:prstGeom prst="straightConnector1">
            <a:avLst/>
          </a:prstGeom>
          <a:ln w="38100">
            <a:solidFill>
              <a:srgbClr val="C0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6019800" y="1786604"/>
            <a:ext cx="533400" cy="1588"/>
          </a:xfrm>
          <a:prstGeom prst="straightConnector1">
            <a:avLst/>
          </a:prstGeom>
          <a:ln w="38100">
            <a:solidFill>
              <a:srgbClr val="C00000"/>
            </a:solidFill>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 name="Object 5"/>
          <p:cNvGraphicFramePr>
            <a:graphicFrameLocks noChangeAspect="1"/>
          </p:cNvGraphicFramePr>
          <p:nvPr/>
        </p:nvGraphicFramePr>
        <p:xfrm>
          <a:off x="3320844" y="1342104"/>
          <a:ext cx="2552700" cy="838200"/>
        </p:xfrm>
        <a:graphic>
          <a:graphicData uri="http://schemas.openxmlformats.org/presentationml/2006/ole">
            <mc:AlternateContent xmlns:mc="http://schemas.openxmlformats.org/markup-compatibility/2006">
              <mc:Choice xmlns:v="urn:schemas-microsoft-com:vml" Requires="v">
                <p:oleObj spid="_x0000_s7197" name="Equation" r:id="rId7" imgW="2552400" imgH="838080" progId="Equation.DSMT4">
                  <p:embed/>
                </p:oleObj>
              </mc:Choice>
              <mc:Fallback>
                <p:oleObj name="Equation" r:id="rId7" imgW="2552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0844" y="1342104"/>
                        <a:ext cx="255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620713" y="2288715"/>
          <a:ext cx="7962900" cy="838200"/>
        </p:xfrm>
        <a:graphic>
          <a:graphicData uri="http://schemas.openxmlformats.org/presentationml/2006/ole">
            <mc:AlternateContent xmlns:mc="http://schemas.openxmlformats.org/markup-compatibility/2006">
              <mc:Choice xmlns:v="urn:schemas-microsoft-com:vml" Requires="v">
                <p:oleObj spid="_x0000_s7198" name="Equation" r:id="rId9" imgW="7962840" imgH="838080" progId="Equation.DSMT4">
                  <p:embed/>
                </p:oleObj>
              </mc:Choice>
              <mc:Fallback>
                <p:oleObj name="Equation" r:id="rId9" imgW="79628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0713" y="2288715"/>
                        <a:ext cx="796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601246" y="3276600"/>
          <a:ext cx="4000500" cy="469900"/>
        </p:xfrm>
        <a:graphic>
          <a:graphicData uri="http://schemas.openxmlformats.org/presentationml/2006/ole">
            <mc:AlternateContent xmlns:mc="http://schemas.openxmlformats.org/markup-compatibility/2006">
              <mc:Choice xmlns:v="urn:schemas-microsoft-com:vml" Requires="v">
                <p:oleObj spid="_x0000_s7199" name="Equation" r:id="rId11" imgW="4000320" imgH="469800" progId="Equation.DSMT4">
                  <p:embed/>
                </p:oleObj>
              </mc:Choice>
              <mc:Fallback>
                <p:oleObj name="Equation" r:id="rId11" imgW="40003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01246" y="3276600"/>
                        <a:ext cx="400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362200" y="3915696"/>
          <a:ext cx="4483100" cy="330200"/>
        </p:xfrm>
        <a:graphic>
          <a:graphicData uri="http://schemas.openxmlformats.org/presentationml/2006/ole">
            <mc:AlternateContent xmlns:mc="http://schemas.openxmlformats.org/markup-compatibility/2006">
              <mc:Choice xmlns:v="urn:schemas-microsoft-com:vml" Requires="v">
                <p:oleObj spid="_x0000_s7200" name="Equation" r:id="rId13" imgW="4483080" imgH="330120" progId="Equation.DSMT4">
                  <p:embed/>
                </p:oleObj>
              </mc:Choice>
              <mc:Fallback>
                <p:oleObj name="Equation" r:id="rId13" imgW="448308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62200" y="3915696"/>
                        <a:ext cx="4483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58496" y="4434348"/>
          <a:ext cx="2108200" cy="330200"/>
        </p:xfrm>
        <a:graphic>
          <a:graphicData uri="http://schemas.openxmlformats.org/presentationml/2006/ole">
            <mc:AlternateContent xmlns:mc="http://schemas.openxmlformats.org/markup-compatibility/2006">
              <mc:Choice xmlns:v="urn:schemas-microsoft-com:vml" Requires="v">
                <p:oleObj spid="_x0000_s7201" name="Equation" r:id="rId15" imgW="2108160" imgH="330120" progId="Equation.DSMT4">
                  <p:embed/>
                </p:oleObj>
              </mc:Choice>
              <mc:Fallback>
                <p:oleObj name="Equation" r:id="rId15" imgW="2108160" imgH="3301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58496" y="4434348"/>
                        <a:ext cx="210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4085304" y="4982496"/>
          <a:ext cx="1003300" cy="292100"/>
        </p:xfrm>
        <a:graphic>
          <a:graphicData uri="http://schemas.openxmlformats.org/presentationml/2006/ole">
            <mc:AlternateContent xmlns:mc="http://schemas.openxmlformats.org/markup-compatibility/2006">
              <mc:Choice xmlns:v="urn:schemas-microsoft-com:vml" Requires="v">
                <p:oleObj spid="_x0000_s7202" name="Equation" r:id="rId17" imgW="1002960" imgH="291960" progId="Equation.DSMT4">
                  <p:embed/>
                </p:oleObj>
              </mc:Choice>
              <mc:Fallback>
                <p:oleObj name="Equation" r:id="rId17" imgW="100296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85304" y="498249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10800000" flipV="1">
            <a:off x="592392" y="2497392"/>
            <a:ext cx="1371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3352800" y="2895600"/>
            <a:ext cx="1066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4800600" y="28194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7239000" y="2514600"/>
            <a:ext cx="1371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Example 3: Calculating Work Using Proportions</a:t>
            </a:r>
          </a:p>
        </p:txBody>
      </p:sp>
      <p:sp>
        <p:nvSpPr>
          <p:cNvPr id="22531" name="Content Placeholder 2"/>
          <p:cNvSpPr>
            <a:spLocks noGrp="1"/>
          </p:cNvSpPr>
          <p:nvPr>
            <p:ph idx="1"/>
          </p:nvPr>
        </p:nvSpPr>
        <p:spPr/>
        <p:txBody>
          <a:bodyPr/>
          <a:lstStyle/>
          <a:p>
            <a:pPr marL="465138" indent="-465138">
              <a:buFont typeface="Courier New" pitchFamily="49" charset="0"/>
              <a:buNone/>
            </a:pPr>
            <a:r>
              <a:rPr lang="en-US" b="1" dirty="0" smtClean="0"/>
              <a:t>a.</a:t>
            </a:r>
            <a:r>
              <a:rPr lang="en-US" dirty="0" smtClean="0"/>
              <a:t>	Mike can clean his family’s pool in </a:t>
            </a:r>
            <a:r>
              <a:rPr lang="en-US" dirty="0" smtClean="0">
                <a:solidFill>
                  <a:srgbClr val="0000FF"/>
                </a:solidFill>
              </a:rPr>
              <a:t>2</a:t>
            </a:r>
            <a:r>
              <a:rPr lang="en-US" dirty="0" smtClean="0"/>
              <a:t> hours. His younger sister, Stacey, can do it in </a:t>
            </a:r>
            <a:r>
              <a:rPr lang="en-US" dirty="0" smtClean="0">
                <a:solidFill>
                  <a:srgbClr val="0000FF"/>
                </a:solidFill>
              </a:rPr>
              <a:t>3</a:t>
            </a:r>
            <a:r>
              <a:rPr lang="en-US" dirty="0" smtClean="0"/>
              <a:t> hours. If they work together, how long will it take them to clean the pool?</a:t>
            </a:r>
          </a:p>
        </p:txBody>
      </p:sp>
      <p:pic>
        <p:nvPicPr>
          <p:cNvPr id="22532" name="Picture 3" descr="sample.png"/>
          <p:cNvPicPr>
            <a:picLocks noChangeAspect="1"/>
          </p:cNvPicPr>
          <p:nvPr/>
        </p:nvPicPr>
        <p:blipFill>
          <a:blip r:embed="rId2"/>
          <a:srcRect/>
          <a:stretch>
            <a:fillRect/>
          </a:stretch>
        </p:blipFill>
        <p:spPr bwMode="auto">
          <a:xfrm>
            <a:off x="3048000" y="2941637"/>
            <a:ext cx="2959100" cy="25447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Content Placeholder 2"/>
          <p:cNvSpPr>
            <a:spLocks noGrp="1"/>
          </p:cNvSpPr>
          <p:nvPr>
            <p:ph idx="1"/>
          </p:nvPr>
        </p:nvSpPr>
        <p:spPr/>
        <p:txBody>
          <a:bodyPr/>
          <a:lstStyle/>
          <a:p>
            <a:pPr marL="465138" indent="-465138">
              <a:buFont typeface="Courier New" pitchFamily="49" charset="0"/>
              <a:buNone/>
            </a:pPr>
            <a:r>
              <a:rPr lang="en-US" b="1" dirty="0" smtClean="0"/>
              <a:t>Solution: </a:t>
            </a:r>
          </a:p>
          <a:p>
            <a:pPr marL="465138" indent="-465138">
              <a:buFont typeface="Courier New" pitchFamily="49" charset="0"/>
              <a:buNone/>
            </a:pPr>
            <a:r>
              <a:rPr lang="en-US" dirty="0" smtClean="0"/>
              <a:t>Let </a:t>
            </a:r>
            <a:r>
              <a:rPr lang="en-US" i="1" dirty="0" smtClean="0"/>
              <a:t>x</a:t>
            </a:r>
            <a:r>
              <a:rPr lang="en-US" dirty="0" smtClean="0"/>
              <a:t> = number of hours working together. Then</a:t>
            </a:r>
          </a:p>
        </p:txBody>
      </p:sp>
      <p:graphicFrame>
        <p:nvGraphicFramePr>
          <p:cNvPr id="5" name="Table 4"/>
          <p:cNvGraphicFramePr>
            <a:graphicFrameLocks noGrp="1"/>
          </p:cNvGraphicFramePr>
          <p:nvPr/>
        </p:nvGraphicFramePr>
        <p:xfrm>
          <a:off x="360220" y="2479040"/>
          <a:ext cx="8326580" cy="3380740"/>
        </p:xfrm>
        <a:graphic>
          <a:graphicData uri="http://schemas.openxmlformats.org/drawingml/2006/table">
            <a:tbl>
              <a:tblPr firstRow="1" bandRow="1">
                <a:tableStyleId>{5C22544A-7EE6-4342-B048-85BDC9FD1C3A}</a:tableStyleId>
              </a:tblPr>
              <a:tblGrid>
                <a:gridCol w="1620980"/>
                <a:gridCol w="3200400"/>
                <a:gridCol w="3505200"/>
              </a:tblGrid>
              <a:tr h="568960">
                <a:tc>
                  <a:txBody>
                    <a:bodyPr/>
                    <a:lstStyle/>
                    <a:p>
                      <a:endParaRPr lang="en-US" dirty="0"/>
                    </a:p>
                  </a:txBody>
                  <a:tcPr/>
                </a:tc>
                <a:tc>
                  <a:txBody>
                    <a:bodyPr/>
                    <a:lstStyle/>
                    <a:p>
                      <a:endParaRPr lang="en-US" dirty="0"/>
                    </a:p>
                  </a:txBody>
                  <a:tcPr/>
                </a:tc>
                <a:tc>
                  <a:txBody>
                    <a:bodyPr/>
                    <a:lstStyle/>
                    <a:p>
                      <a:endParaRPr lang="en-US" dirty="0"/>
                    </a:p>
                  </a:txBody>
                  <a:tcPr/>
                </a:tc>
              </a:tr>
              <a:tr h="937260">
                <a:tc>
                  <a:txBody>
                    <a:bodyPr/>
                    <a:lstStyle/>
                    <a:p>
                      <a:endParaRPr lang="en-US" dirty="0"/>
                    </a:p>
                  </a:txBody>
                  <a:tcPr/>
                </a:tc>
                <a:tc>
                  <a:txBody>
                    <a:bodyPr/>
                    <a:lstStyle/>
                    <a:p>
                      <a:endParaRPr lang="en-US" dirty="0"/>
                    </a:p>
                  </a:txBody>
                  <a:tcPr/>
                </a:tc>
                <a:tc>
                  <a:txBody>
                    <a:bodyPr/>
                    <a:lstStyle/>
                    <a:p>
                      <a:endParaRPr lang="en-US" dirty="0"/>
                    </a:p>
                  </a:txBody>
                  <a:tcPr/>
                </a:tc>
              </a:tr>
              <a:tr h="937260">
                <a:tc>
                  <a:txBody>
                    <a:bodyPr/>
                    <a:lstStyle/>
                    <a:p>
                      <a:endParaRPr lang="en-US" dirty="0"/>
                    </a:p>
                  </a:txBody>
                  <a:tcPr/>
                </a:tc>
                <a:tc>
                  <a:txBody>
                    <a:bodyPr/>
                    <a:lstStyle/>
                    <a:p>
                      <a:endParaRPr lang="en-US" dirty="0"/>
                    </a:p>
                  </a:txBody>
                  <a:tcPr/>
                </a:tc>
                <a:tc>
                  <a:txBody>
                    <a:bodyPr/>
                    <a:lstStyle/>
                    <a:p>
                      <a:endParaRPr lang="en-US" dirty="0"/>
                    </a:p>
                  </a:txBody>
                  <a:tcPr/>
                </a:tc>
              </a:tr>
              <a:tr h="937260">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8195" name="Title 1"/>
          <p:cNvSpPr>
            <a:spLocks noGrp="1"/>
          </p:cNvSpPr>
          <p:nvPr>
            <p:ph type="title"/>
          </p:nvPr>
        </p:nvSpPr>
        <p:spPr/>
        <p:txBody>
          <a:bodyPr>
            <a:normAutofit/>
          </a:bodyPr>
          <a:lstStyle/>
          <a:p>
            <a:r>
              <a:rPr lang="en-US" dirty="0" smtClean="0"/>
              <a:t>Example 3: Calculating Work Using Proportions (cont.)</a:t>
            </a:r>
          </a:p>
        </p:txBody>
      </p:sp>
      <p:graphicFrame>
        <p:nvGraphicFramePr>
          <p:cNvPr id="8194" name="Object 2"/>
          <p:cNvGraphicFramePr>
            <a:graphicFrameLocks noChangeAspect="1"/>
          </p:cNvGraphicFramePr>
          <p:nvPr>
            <p:extLst>
              <p:ext uri="{D42A27DB-BD31-4B8C-83A1-F6EECF244321}">
                <p14:modId xmlns:p14="http://schemas.microsoft.com/office/powerpoint/2010/main" val="3375684121"/>
              </p:ext>
            </p:extLst>
          </p:nvPr>
        </p:nvGraphicFramePr>
        <p:xfrm>
          <a:off x="546100" y="2554288"/>
          <a:ext cx="7962900" cy="3238500"/>
        </p:xfrm>
        <a:graphic>
          <a:graphicData uri="http://schemas.openxmlformats.org/presentationml/2006/ole">
            <mc:AlternateContent xmlns:mc="http://schemas.openxmlformats.org/markup-compatibility/2006">
              <mc:Choice xmlns:v="urn:schemas-microsoft-com:vml" Requires="v">
                <p:oleObj spid="_x0000_s8197" name="Equation" r:id="rId3" imgW="7962840" imgH="3238200" progId="Equation.DSMT4">
                  <p:embed/>
                </p:oleObj>
              </mc:Choice>
              <mc:Fallback>
                <p:oleObj name="Equation" r:id="rId3" imgW="7962840" imgH="3238200" progId="Equation.DSMT4">
                  <p:embed/>
                  <p:pic>
                    <p:nvPicPr>
                      <p:cNvPr id="0" name="Object 2"/>
                      <p:cNvPicPr>
                        <a:picLocks noChangeAspect="1" noChangeArrowheads="1"/>
                      </p:cNvPicPr>
                      <p:nvPr/>
                    </p:nvPicPr>
                    <p:blipFill>
                      <a:blip r:embed="rId4"/>
                      <a:srcRect/>
                      <a:stretch>
                        <a:fillRect/>
                      </a:stretch>
                    </p:blipFill>
                    <p:spPr bwMode="auto">
                      <a:xfrm>
                        <a:off x="546100" y="2554288"/>
                        <a:ext cx="7962900" cy="323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normAutofit/>
          </a:bodyPr>
          <a:lstStyle/>
          <a:p>
            <a:r>
              <a:rPr lang="en-US" dirty="0" smtClean="0"/>
              <a:t>Example 3: Calculating Work Using Proportions (cont.)</a:t>
            </a:r>
          </a:p>
        </p:txBody>
      </p:sp>
      <p:graphicFrame>
        <p:nvGraphicFramePr>
          <p:cNvPr id="9218" name="Object 2"/>
          <p:cNvGraphicFramePr>
            <a:graphicFrameLocks noChangeAspect="1"/>
          </p:cNvGraphicFramePr>
          <p:nvPr/>
        </p:nvGraphicFramePr>
        <p:xfrm>
          <a:off x="457200" y="1206912"/>
          <a:ext cx="7289800" cy="1917700"/>
        </p:xfrm>
        <a:graphic>
          <a:graphicData uri="http://schemas.openxmlformats.org/presentationml/2006/ole">
            <mc:AlternateContent xmlns:mc="http://schemas.openxmlformats.org/markup-compatibility/2006">
              <mc:Choice xmlns:v="urn:schemas-microsoft-com:vml" Requires="v">
                <p:oleObj spid="_x0000_s9234" name="Equation" r:id="rId3" imgW="7289640" imgH="1917360" progId="Equation.DSMT4">
                  <p:embed/>
                </p:oleObj>
              </mc:Choice>
              <mc:Fallback>
                <p:oleObj name="Equation" r:id="rId3" imgW="7289640" imgH="19173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06912"/>
                        <a:ext cx="7289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Rectangle 5"/>
          <p:cNvSpPr>
            <a:spLocks noChangeArrowheads="1"/>
          </p:cNvSpPr>
          <p:nvPr/>
        </p:nvSpPr>
        <p:spPr bwMode="auto">
          <a:xfrm>
            <a:off x="6553200" y="3421729"/>
            <a:ext cx="2514600" cy="1631950"/>
          </a:xfrm>
          <a:prstGeom prst="rect">
            <a:avLst/>
          </a:prstGeom>
          <a:noFill/>
          <a:ln w="9525">
            <a:noFill/>
            <a:miter lim="800000"/>
            <a:headEnd/>
            <a:tailEnd/>
          </a:ln>
        </p:spPr>
        <p:txBody>
          <a:bodyPr>
            <a:spAutoFit/>
          </a:bodyPr>
          <a:lstStyle/>
          <a:p>
            <a:r>
              <a:rPr lang="en-US" sz="2000" dirty="0">
                <a:solidFill>
                  <a:srgbClr val="008080"/>
                </a:solidFill>
              </a:rPr>
              <a:t>Multiply each term on both sides of the equation by </a:t>
            </a:r>
            <a:r>
              <a:rPr lang="en-US" sz="2000" dirty="0">
                <a:solidFill>
                  <a:srgbClr val="FF00FF"/>
                </a:solidFill>
              </a:rPr>
              <a:t>6</a:t>
            </a:r>
            <a:r>
              <a:rPr lang="en-US" sz="2000" i="1" dirty="0">
                <a:solidFill>
                  <a:srgbClr val="FF00FF"/>
                </a:solidFill>
              </a:rPr>
              <a:t>x</a:t>
            </a:r>
            <a:r>
              <a:rPr lang="en-US" sz="2000" dirty="0">
                <a:solidFill>
                  <a:srgbClr val="008080"/>
                </a:solidFill>
              </a:rPr>
              <a:t>, the LCM of the denominators. </a:t>
            </a:r>
          </a:p>
        </p:txBody>
      </p:sp>
      <p:graphicFrame>
        <p:nvGraphicFramePr>
          <p:cNvPr id="2" name="Object 4"/>
          <p:cNvGraphicFramePr>
            <a:graphicFrameLocks noChangeAspect="1"/>
          </p:cNvGraphicFramePr>
          <p:nvPr/>
        </p:nvGraphicFramePr>
        <p:xfrm>
          <a:off x="3320844" y="3170904"/>
          <a:ext cx="3200400" cy="838200"/>
        </p:xfrm>
        <a:graphic>
          <a:graphicData uri="http://schemas.openxmlformats.org/presentationml/2006/ole">
            <mc:AlternateContent xmlns:mc="http://schemas.openxmlformats.org/markup-compatibility/2006">
              <mc:Choice xmlns:v="urn:schemas-microsoft-com:vml" Requires="v">
                <p:oleObj spid="_x0000_s9235" name="Equation" r:id="rId5" imgW="3200400" imgH="838080" progId="Equation.DSMT4">
                  <p:embed/>
                </p:oleObj>
              </mc:Choice>
              <mc:Fallback>
                <p:oleObj name="Equation" r:id="rId5" imgW="3200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0844" y="3170904"/>
                        <a:ext cx="320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4296696" y="4191000"/>
          <a:ext cx="1562100" cy="292100"/>
        </p:xfrm>
        <a:graphic>
          <a:graphicData uri="http://schemas.openxmlformats.org/presentationml/2006/ole">
            <mc:AlternateContent xmlns:mc="http://schemas.openxmlformats.org/markup-compatibility/2006">
              <mc:Choice xmlns:v="urn:schemas-microsoft-com:vml" Requires="v">
                <p:oleObj spid="_x0000_s9236" name="Equation" r:id="rId7" imgW="1562040" imgH="291960" progId="Equation.DSMT4">
                  <p:embed/>
                </p:oleObj>
              </mc:Choice>
              <mc:Fallback>
                <p:oleObj name="Equation" r:id="rId7" imgW="15620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6696" y="4191000"/>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953000" y="4724400"/>
          <a:ext cx="901700" cy="292100"/>
        </p:xfrm>
        <a:graphic>
          <a:graphicData uri="http://schemas.openxmlformats.org/presentationml/2006/ole">
            <mc:AlternateContent xmlns:mc="http://schemas.openxmlformats.org/markup-compatibility/2006">
              <mc:Choice xmlns:v="urn:schemas-microsoft-com:vml" Requires="v">
                <p:oleObj spid="_x0000_s9237" name="Equation" r:id="rId9" imgW="901440" imgH="291960" progId="Equation.DSMT4">
                  <p:embed/>
                </p:oleObj>
              </mc:Choice>
              <mc:Fallback>
                <p:oleObj name="Equation" r:id="rId9" imgW="9014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0" y="47244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126704" y="5105400"/>
          <a:ext cx="787400" cy="838200"/>
        </p:xfrm>
        <a:graphic>
          <a:graphicData uri="http://schemas.openxmlformats.org/presentationml/2006/ole">
            <mc:AlternateContent xmlns:mc="http://schemas.openxmlformats.org/markup-compatibility/2006">
              <mc:Choice xmlns:v="urn:schemas-microsoft-com:vml" Requires="v">
                <p:oleObj spid="_x0000_s9238" name="Equation" r:id="rId11" imgW="787320" imgH="838080" progId="Equation.DSMT4">
                  <p:embed/>
                </p:oleObj>
              </mc:Choice>
              <mc:Fallback>
                <p:oleObj name="Equation" r:id="rId11" imgW="7873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26704" y="51054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1"/>
          <p:cNvSpPr>
            <a:spLocks noGrp="1"/>
          </p:cNvSpPr>
          <p:nvPr>
            <p:ph type="title"/>
          </p:nvPr>
        </p:nvSpPr>
        <p:spPr/>
        <p:txBody>
          <a:bodyPr>
            <a:normAutofit/>
          </a:bodyPr>
          <a:lstStyle/>
          <a:p>
            <a:r>
              <a:rPr lang="en-US" dirty="0" smtClean="0"/>
              <a:t>Example 3: Calculating Work Using Proportions (cont.)</a:t>
            </a:r>
          </a:p>
        </p:txBody>
      </p:sp>
      <p:sp>
        <p:nvSpPr>
          <p:cNvPr id="10244" name="Content Placeholder 2"/>
          <p:cNvSpPr>
            <a:spLocks noGrp="1"/>
          </p:cNvSpPr>
          <p:nvPr>
            <p:ph idx="1"/>
          </p:nvPr>
        </p:nvSpPr>
        <p:spPr/>
        <p:txBody>
          <a:bodyPr/>
          <a:lstStyle/>
          <a:p>
            <a:pPr marL="0" indent="0">
              <a:buFont typeface="Courier New" pitchFamily="49" charset="0"/>
              <a:buNone/>
            </a:pPr>
            <a:r>
              <a:rPr lang="en-US" dirty="0" smtClean="0"/>
              <a:t>Together they can clean the pool in      </a:t>
            </a:r>
            <a:r>
              <a:rPr lang="en-US" dirty="0" smtClean="0">
                <a:solidFill>
                  <a:srgbClr val="FF0000"/>
                </a:solidFill>
              </a:rPr>
              <a:t>hours</a:t>
            </a:r>
            <a:r>
              <a:rPr lang="en-US" dirty="0" smtClean="0"/>
              <a:t>, or </a:t>
            </a:r>
            <a:r>
              <a:rPr lang="en-US" dirty="0" smtClean="0">
                <a:solidFill>
                  <a:srgbClr val="FF0000"/>
                </a:solidFill>
              </a:rPr>
              <a:t>1 hour</a:t>
            </a:r>
            <a:r>
              <a:rPr lang="en-US" dirty="0" smtClean="0"/>
              <a:t>, </a:t>
            </a:r>
          </a:p>
          <a:p>
            <a:pPr marL="0" indent="0">
              <a:spcBef>
                <a:spcPts val="1200"/>
              </a:spcBef>
              <a:buFont typeface="Courier New" pitchFamily="49" charset="0"/>
              <a:buNone/>
            </a:pPr>
            <a:r>
              <a:rPr lang="en-US" dirty="0" smtClean="0">
                <a:solidFill>
                  <a:srgbClr val="FF0000"/>
                </a:solidFill>
              </a:rPr>
              <a:t>12 minutes</a:t>
            </a:r>
            <a:r>
              <a:rPr lang="en-US" dirty="0" smtClean="0"/>
              <a:t>. (Note that this answer seems reasonable since it is less time than either person would take working alone.) </a:t>
            </a:r>
          </a:p>
        </p:txBody>
      </p:sp>
      <p:graphicFrame>
        <p:nvGraphicFramePr>
          <p:cNvPr id="10242" name="Object 2"/>
          <p:cNvGraphicFramePr>
            <a:graphicFrameLocks noChangeAspect="1"/>
          </p:cNvGraphicFramePr>
          <p:nvPr/>
        </p:nvGraphicFramePr>
        <p:xfrm>
          <a:off x="5737225" y="1160208"/>
          <a:ext cx="266700" cy="838200"/>
        </p:xfrm>
        <a:graphic>
          <a:graphicData uri="http://schemas.openxmlformats.org/presentationml/2006/ole">
            <mc:AlternateContent xmlns:mc="http://schemas.openxmlformats.org/markup-compatibility/2006">
              <mc:Choice xmlns:v="urn:schemas-microsoft-com:vml" Requires="v">
                <p:oleObj spid="_x0000_s10245" name="Equation" r:id="rId3" imgW="266400" imgH="838080" progId="Equation.DSMT4">
                  <p:embed/>
                </p:oleObj>
              </mc:Choice>
              <mc:Fallback>
                <p:oleObj name="Equation" r:id="rId3" imgW="2664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7225" y="1160208"/>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US" dirty="0" smtClean="0"/>
              <a:t>Example 3: Calculating Work Using Proportions (cont.)</a:t>
            </a:r>
          </a:p>
        </p:txBody>
      </p:sp>
      <p:sp>
        <p:nvSpPr>
          <p:cNvPr id="23555" name="Content Placeholder 2"/>
          <p:cNvSpPr>
            <a:spLocks noGrp="1"/>
          </p:cNvSpPr>
          <p:nvPr>
            <p:ph idx="1"/>
          </p:nvPr>
        </p:nvSpPr>
        <p:spPr>
          <a:xfrm>
            <a:off x="457200" y="1280160"/>
            <a:ext cx="8229600" cy="4572000"/>
          </a:xfrm>
        </p:spPr>
        <p:txBody>
          <a:bodyPr>
            <a:normAutofit lnSpcReduction="10000"/>
          </a:bodyPr>
          <a:lstStyle/>
          <a:p>
            <a:pPr marL="457200" indent="-457200">
              <a:buFont typeface="Courier New" pitchFamily="49" charset="0"/>
              <a:buNone/>
            </a:pPr>
            <a:r>
              <a:rPr lang="en-US" b="1" dirty="0" smtClean="0"/>
              <a:t>b.	</a:t>
            </a:r>
            <a:r>
              <a:rPr lang="en-US" dirty="0" smtClean="0"/>
              <a:t>A man was told that his new Jacuzzi® pool would fill through an inlet valve in 3 hours. He knew something was wrong when the pool took 8 hours to fill. He found he had left the drain valve open. How long will it take to drain the pool once it is filled and only the drain valve is open? </a:t>
            </a:r>
          </a:p>
          <a:p>
            <a:pPr marL="0" indent="0">
              <a:buFont typeface="Courier New" pitchFamily="49" charset="0"/>
              <a:buNone/>
              <a:tabLst>
                <a:tab pos="463550" algn="l"/>
              </a:tabLst>
            </a:pPr>
            <a:r>
              <a:rPr lang="en-US" b="1" dirty="0" smtClean="0"/>
              <a:t>Solution:</a:t>
            </a:r>
          </a:p>
          <a:p>
            <a:pPr marL="0" indent="0">
              <a:buFont typeface="Courier New" pitchFamily="49" charset="0"/>
              <a:buNone/>
              <a:tabLst>
                <a:tab pos="463550" algn="l"/>
              </a:tabLst>
            </a:pPr>
            <a:r>
              <a:rPr lang="en-US" dirty="0" smtClean="0"/>
              <a:t>Let </a:t>
            </a:r>
            <a:r>
              <a:rPr lang="en-US" i="1" dirty="0" smtClean="0"/>
              <a:t>t</a:t>
            </a:r>
            <a:r>
              <a:rPr lang="en-US" dirty="0" smtClean="0"/>
              <a:t> = time to drain pool. (</a:t>
            </a:r>
            <a:r>
              <a:rPr lang="en-US" b="1" dirty="0" smtClean="0"/>
              <a:t>Note:</a:t>
            </a:r>
            <a:r>
              <a:rPr lang="en-US" dirty="0" smtClean="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19200" y="1397000"/>
          <a:ext cx="6553200" cy="3860800"/>
        </p:xfrm>
        <a:graphic>
          <a:graphicData uri="http://schemas.openxmlformats.org/drawingml/2006/table">
            <a:tbl>
              <a:tblPr firstRow="1" bandRow="1">
                <a:tableStyleId>{5C22544A-7EE6-4342-B048-85BDC9FD1C3A}</a:tableStyleId>
              </a:tblPr>
              <a:tblGrid>
                <a:gridCol w="1676400"/>
                <a:gridCol w="1981200"/>
                <a:gridCol w="2895600"/>
              </a:tblGrid>
              <a:tr h="1117600">
                <a:tc>
                  <a:txBody>
                    <a:bodyPr/>
                    <a:lstStyle/>
                    <a:p>
                      <a:endParaRPr lang="en-US" dirty="0"/>
                    </a:p>
                  </a:txBody>
                  <a:tcPr/>
                </a:tc>
                <a:tc>
                  <a:txBody>
                    <a:bodyPr/>
                    <a:lstStyle/>
                    <a:p>
                      <a:endParaRPr lang="en-US" dirty="0"/>
                    </a:p>
                  </a:txBody>
                  <a:tcPr/>
                </a:tc>
                <a:tc>
                  <a:txBody>
                    <a:bodyPr/>
                    <a:lstStyle/>
                    <a:p>
                      <a:endParaRPr lang="en-US" dirty="0"/>
                    </a:p>
                  </a:txBody>
                  <a:tcPr/>
                </a:tc>
              </a:tr>
              <a:tr h="914400">
                <a:tc>
                  <a:txBody>
                    <a:bodyPr/>
                    <a:lstStyle/>
                    <a:p>
                      <a:endParaRPr lang="en-US" dirty="0"/>
                    </a:p>
                  </a:txBody>
                  <a:tcPr/>
                </a:tc>
                <a:tc>
                  <a:txBody>
                    <a:bodyPr/>
                    <a:lstStyle/>
                    <a:p>
                      <a:endParaRPr lang="en-US" dirty="0"/>
                    </a:p>
                  </a:txBody>
                  <a:tcPr/>
                </a:tc>
                <a:tc>
                  <a:txBody>
                    <a:bodyPr/>
                    <a:lstStyle/>
                    <a:p>
                      <a:endParaRPr lang="en-US" dirty="0"/>
                    </a:p>
                  </a:txBody>
                  <a:tcPr/>
                </a:tc>
              </a:tr>
              <a:tr h="914400">
                <a:tc>
                  <a:txBody>
                    <a:bodyPr/>
                    <a:lstStyle/>
                    <a:p>
                      <a:endParaRPr lang="en-US" dirty="0"/>
                    </a:p>
                  </a:txBody>
                  <a:tcPr/>
                </a:tc>
                <a:tc>
                  <a:txBody>
                    <a:bodyPr/>
                    <a:lstStyle/>
                    <a:p>
                      <a:endParaRPr lang="en-US" dirty="0"/>
                    </a:p>
                  </a:txBody>
                  <a:tcPr/>
                </a:tc>
                <a:tc>
                  <a:txBody>
                    <a:bodyPr/>
                    <a:lstStyle/>
                    <a:p>
                      <a:endParaRPr lang="en-US" dirty="0"/>
                    </a:p>
                  </a:txBody>
                  <a:tcPr/>
                </a:tc>
              </a:tr>
              <a:tr h="914400">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11267" name="Title 1"/>
          <p:cNvSpPr>
            <a:spLocks noGrp="1"/>
          </p:cNvSpPr>
          <p:nvPr>
            <p:ph type="title"/>
          </p:nvPr>
        </p:nvSpPr>
        <p:spPr/>
        <p:txBody>
          <a:bodyPr>
            <a:normAutofit/>
          </a:bodyPr>
          <a:lstStyle/>
          <a:p>
            <a:r>
              <a:rPr lang="en-US" dirty="0" smtClean="0"/>
              <a:t>Example 3: Calculating Work Using Proportions (cont.)</a:t>
            </a:r>
          </a:p>
        </p:txBody>
      </p:sp>
      <p:graphicFrame>
        <p:nvGraphicFramePr>
          <p:cNvPr id="11266" name="Object 2"/>
          <p:cNvGraphicFramePr>
            <a:graphicFrameLocks noChangeAspect="1"/>
          </p:cNvGraphicFramePr>
          <p:nvPr>
            <p:extLst>
              <p:ext uri="{D42A27DB-BD31-4B8C-83A1-F6EECF244321}">
                <p14:modId xmlns:p14="http://schemas.microsoft.com/office/powerpoint/2010/main" val="928215215"/>
              </p:ext>
            </p:extLst>
          </p:nvPr>
        </p:nvGraphicFramePr>
        <p:xfrm>
          <a:off x="1479550" y="1600200"/>
          <a:ext cx="6184900" cy="3619500"/>
        </p:xfrm>
        <a:graphic>
          <a:graphicData uri="http://schemas.openxmlformats.org/presentationml/2006/ole">
            <mc:AlternateContent xmlns:mc="http://schemas.openxmlformats.org/markup-compatibility/2006">
              <mc:Choice xmlns:v="urn:schemas-microsoft-com:vml" Requires="v">
                <p:oleObj spid="_x0000_s11269" name="Equation" r:id="rId3" imgW="6184800" imgH="3619440" progId="Equation.DSMT4">
                  <p:embed/>
                </p:oleObj>
              </mc:Choice>
              <mc:Fallback>
                <p:oleObj name="Equation" r:id="rId3" imgW="6184800" imgH="3619440" progId="Equation.DSMT4">
                  <p:embed/>
                  <p:pic>
                    <p:nvPicPr>
                      <p:cNvPr id="0" name="Object 2"/>
                      <p:cNvPicPr>
                        <a:picLocks noChangeAspect="1" noChangeArrowheads="1"/>
                      </p:cNvPicPr>
                      <p:nvPr/>
                    </p:nvPicPr>
                    <p:blipFill>
                      <a:blip r:embed="rId4"/>
                      <a:srcRect/>
                      <a:stretch>
                        <a:fillRect/>
                      </a:stretch>
                    </p:blipFill>
                    <p:spPr bwMode="auto">
                      <a:xfrm>
                        <a:off x="1479550" y="1600200"/>
                        <a:ext cx="6184900"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smtClean="0"/>
              <a:t>Example 3: Calculating Work Using Proportions (cont.)</a:t>
            </a:r>
          </a:p>
        </p:txBody>
      </p:sp>
      <p:graphicFrame>
        <p:nvGraphicFramePr>
          <p:cNvPr id="12290" name="Object 2"/>
          <p:cNvGraphicFramePr>
            <a:graphicFrameLocks noChangeAspect="1"/>
          </p:cNvGraphicFramePr>
          <p:nvPr/>
        </p:nvGraphicFramePr>
        <p:xfrm>
          <a:off x="990600" y="1189704"/>
          <a:ext cx="6337300" cy="1917700"/>
        </p:xfrm>
        <a:graphic>
          <a:graphicData uri="http://schemas.openxmlformats.org/presentationml/2006/ole">
            <mc:AlternateContent xmlns:mc="http://schemas.openxmlformats.org/markup-compatibility/2006">
              <mc:Choice xmlns:v="urn:schemas-microsoft-com:vml" Requires="v">
                <p:oleObj spid="_x0000_s12306" name="Equation" r:id="rId3" imgW="6337080" imgH="1917360" progId="Equation.DSMT4">
                  <p:embed/>
                </p:oleObj>
              </mc:Choice>
              <mc:Fallback>
                <p:oleObj name="Equation" r:id="rId3" imgW="6337080" imgH="19173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189704"/>
                        <a:ext cx="63373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3098800" y="3200400"/>
          <a:ext cx="3606800" cy="838200"/>
        </p:xfrm>
        <a:graphic>
          <a:graphicData uri="http://schemas.openxmlformats.org/presentationml/2006/ole">
            <mc:AlternateContent xmlns:mc="http://schemas.openxmlformats.org/markup-compatibility/2006">
              <mc:Choice xmlns:v="urn:schemas-microsoft-com:vml" Requires="v">
                <p:oleObj spid="_x0000_s12307" name="Equation" r:id="rId5" imgW="3606480" imgH="838080" progId="Equation.DSMT4">
                  <p:embed/>
                </p:oleObj>
              </mc:Choice>
              <mc:Fallback>
                <p:oleObj name="Equation" r:id="rId5" imgW="36064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98800" y="3200400"/>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72896" y="4191000"/>
          <a:ext cx="1638300" cy="292100"/>
        </p:xfrm>
        <a:graphic>
          <a:graphicData uri="http://schemas.openxmlformats.org/presentationml/2006/ole">
            <mc:AlternateContent xmlns:mc="http://schemas.openxmlformats.org/markup-compatibility/2006">
              <mc:Choice xmlns:v="urn:schemas-microsoft-com:vml" Requires="v">
                <p:oleObj spid="_x0000_s12308" name="Equation" r:id="rId7" imgW="1638000" imgH="291960" progId="Equation.DSMT4">
                  <p:embed/>
                </p:oleObj>
              </mc:Choice>
              <mc:Fallback>
                <p:oleObj name="Equation" r:id="rId7" imgW="16380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72896" y="4191000"/>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75904" y="4724400"/>
          <a:ext cx="1028700" cy="292100"/>
        </p:xfrm>
        <a:graphic>
          <a:graphicData uri="http://schemas.openxmlformats.org/presentationml/2006/ole">
            <mc:AlternateContent xmlns:mc="http://schemas.openxmlformats.org/markup-compatibility/2006">
              <mc:Choice xmlns:v="urn:schemas-microsoft-com:vml" Requires="v">
                <p:oleObj spid="_x0000_s12309" name="Equation" r:id="rId9" imgW="1028520" imgH="291960" progId="Equation.DSMT4">
                  <p:embed/>
                </p:oleObj>
              </mc:Choice>
              <mc:Fallback>
                <p:oleObj name="Equation" r:id="rId9" imgW="10285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75904" y="47244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225844" y="5211096"/>
          <a:ext cx="901700" cy="838200"/>
        </p:xfrm>
        <a:graphic>
          <a:graphicData uri="http://schemas.openxmlformats.org/presentationml/2006/ole">
            <mc:AlternateContent xmlns:mc="http://schemas.openxmlformats.org/markup-compatibility/2006">
              <mc:Choice xmlns:v="urn:schemas-microsoft-com:vml" Requires="v">
                <p:oleObj spid="_x0000_s12310" name="Equation" r:id="rId11" imgW="901440" imgH="838080" progId="Equation.DSMT4">
                  <p:embed/>
                </p:oleObj>
              </mc:Choice>
              <mc:Fallback>
                <p:oleObj name="Equation" r:id="rId11" imgW="9014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25844" y="521109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lnSpc>
                <a:spcPct val="80000"/>
              </a:lnSpc>
            </a:pPr>
            <a:r>
              <a:rPr lang="en-US" dirty="0" smtClean="0"/>
              <a:t>Objectives</a:t>
            </a:r>
          </a:p>
        </p:txBody>
      </p:sp>
      <p:sp>
        <p:nvSpPr>
          <p:cNvPr id="1843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dirty="0" smtClean="0"/>
              <a:t>Solve word problems using proportions.</a:t>
            </a:r>
          </a:p>
          <a:p>
            <a:pPr marL="457200" indent="-457200">
              <a:buFont typeface="Courier New" pitchFamily="49" charset="0"/>
              <a:buChar char="o"/>
            </a:pPr>
            <a:r>
              <a:rPr lang="en-US" dirty="0" smtClean="0"/>
              <a:t>Solve word problems related to distance, rate, and time.</a:t>
            </a:r>
          </a:p>
          <a:p>
            <a:pPr marL="457200" indent="-457200">
              <a:buFont typeface="Courier New" pitchFamily="49" charset="0"/>
              <a:buChar char="o"/>
            </a:pPr>
            <a:r>
              <a:rPr lang="en-US" dirty="0" smtClean="0"/>
              <a:t>Solve word problems related to the time it takes to complete a job.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normAutofit/>
          </a:bodyPr>
          <a:lstStyle/>
          <a:p>
            <a:r>
              <a:rPr lang="en-US" dirty="0" smtClean="0"/>
              <a:t>Example 3: Calculating Work Using Proportions (cont.)</a:t>
            </a:r>
          </a:p>
        </p:txBody>
      </p:sp>
      <p:sp>
        <p:nvSpPr>
          <p:cNvPr id="13316" name="Content Placeholder 2"/>
          <p:cNvSpPr>
            <a:spLocks noGrp="1"/>
          </p:cNvSpPr>
          <p:nvPr>
            <p:ph idx="1"/>
          </p:nvPr>
        </p:nvSpPr>
        <p:spPr/>
        <p:txBody>
          <a:bodyPr/>
          <a:lstStyle/>
          <a:p>
            <a:pPr marL="0" indent="0">
              <a:buFont typeface="Courier New" pitchFamily="49" charset="0"/>
              <a:buNone/>
            </a:pPr>
            <a:r>
              <a:rPr lang="en-US" dirty="0" smtClean="0"/>
              <a:t>The pool will drain in        </a:t>
            </a:r>
            <a:r>
              <a:rPr lang="en-US" dirty="0" smtClean="0">
                <a:solidFill>
                  <a:srgbClr val="FF0000"/>
                </a:solidFill>
              </a:rPr>
              <a:t>hours</a:t>
            </a:r>
            <a:r>
              <a:rPr lang="en-US" dirty="0" smtClean="0"/>
              <a:t>, or </a:t>
            </a:r>
            <a:r>
              <a:rPr lang="en-US" dirty="0" smtClean="0">
                <a:solidFill>
                  <a:srgbClr val="FF0000"/>
                </a:solidFill>
              </a:rPr>
              <a:t>4 hours</a:t>
            </a:r>
            <a:r>
              <a:rPr lang="en-US" dirty="0" smtClean="0"/>
              <a:t>, </a:t>
            </a:r>
            <a:r>
              <a:rPr lang="en-US" dirty="0" smtClean="0">
                <a:solidFill>
                  <a:srgbClr val="FF0000"/>
                </a:solidFill>
              </a:rPr>
              <a:t>48 minutes</a:t>
            </a:r>
            <a:r>
              <a:rPr lang="en-US" dirty="0" smtClean="0"/>
              <a:t>. </a:t>
            </a:r>
          </a:p>
          <a:p>
            <a:pPr marL="0" indent="0">
              <a:spcBef>
                <a:spcPts val="1200"/>
              </a:spcBef>
              <a:buFont typeface="Courier New" pitchFamily="49" charset="0"/>
              <a:buNone/>
            </a:pPr>
            <a:r>
              <a:rPr lang="en-US" dirty="0" smtClean="0"/>
              <a:t>(Note that this is more time than the inlet valve would take to fill the pool. If the outlet valve worked faster than the inlet valve, then the pool would never have filled in the first place.) </a:t>
            </a:r>
          </a:p>
        </p:txBody>
      </p:sp>
      <p:graphicFrame>
        <p:nvGraphicFramePr>
          <p:cNvPr id="13314" name="Object 2"/>
          <p:cNvGraphicFramePr>
            <a:graphicFrameLocks noChangeAspect="1"/>
          </p:cNvGraphicFramePr>
          <p:nvPr/>
        </p:nvGraphicFramePr>
        <p:xfrm>
          <a:off x="3656013" y="1204452"/>
          <a:ext cx="444500" cy="838200"/>
        </p:xfrm>
        <a:graphic>
          <a:graphicData uri="http://schemas.openxmlformats.org/presentationml/2006/ole">
            <mc:AlternateContent xmlns:mc="http://schemas.openxmlformats.org/markup-compatibility/2006">
              <mc:Choice xmlns:v="urn:schemas-microsoft-com:vml" Requires="v">
                <p:oleObj spid="_x0000_s13317" name="Equation" r:id="rId3" imgW="444240" imgH="838080" progId="Equation.DSMT4">
                  <p:embed/>
                </p:oleObj>
              </mc:Choice>
              <mc:Fallback>
                <p:oleObj name="Equation" r:id="rId3" imgW="44424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6013" y="1204452"/>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smtClean="0"/>
              <a:t>Example 1: Solving Proportions</a:t>
            </a:r>
          </a:p>
        </p:txBody>
      </p:sp>
      <p:sp>
        <p:nvSpPr>
          <p:cNvPr id="1028" name="Content Placeholder 2"/>
          <p:cNvSpPr>
            <a:spLocks noGrp="1"/>
          </p:cNvSpPr>
          <p:nvPr>
            <p:ph idx="1"/>
          </p:nvPr>
        </p:nvSpPr>
        <p:spPr/>
        <p:txBody>
          <a:bodyPr/>
          <a:lstStyle/>
          <a:p>
            <a:pPr marL="0" indent="0">
              <a:buFont typeface="Courier New" pitchFamily="49" charset="0"/>
              <a:buNone/>
              <a:tabLst>
                <a:tab pos="463550" algn="l"/>
              </a:tabLst>
            </a:pPr>
            <a:r>
              <a:rPr lang="en-US" b="1" dirty="0" smtClean="0"/>
              <a:t>a.	</a:t>
            </a:r>
            <a:r>
              <a:rPr lang="en-US" dirty="0" smtClean="0"/>
              <a:t>The sum of two integers is </a:t>
            </a:r>
            <a:r>
              <a:rPr lang="en-US" dirty="0" smtClean="0">
                <a:solidFill>
                  <a:srgbClr val="0000FF"/>
                </a:solidFill>
              </a:rPr>
              <a:t>104</a:t>
            </a:r>
            <a:r>
              <a:rPr lang="en-US" dirty="0" smtClean="0"/>
              <a:t> and they are in the 	ratio of </a:t>
            </a:r>
            <a:r>
              <a:rPr lang="en-US" dirty="0" smtClean="0">
                <a:solidFill>
                  <a:srgbClr val="0000FF"/>
                </a:solidFill>
              </a:rPr>
              <a:t>8 to 5</a:t>
            </a:r>
            <a:r>
              <a:rPr lang="en-US" dirty="0" smtClean="0"/>
              <a:t>. Find the two numbers. </a:t>
            </a:r>
          </a:p>
          <a:p>
            <a:pPr marL="0" indent="0">
              <a:buFont typeface="Courier New" pitchFamily="49" charset="0"/>
              <a:buNone/>
              <a:tabLst>
                <a:tab pos="463550" algn="l"/>
              </a:tabLst>
            </a:pPr>
            <a:r>
              <a:rPr lang="en-US" b="1" dirty="0" smtClean="0"/>
              <a:t>Solution:</a:t>
            </a:r>
          </a:p>
          <a:p>
            <a:pPr marL="0" indent="0">
              <a:buFont typeface="Courier New" pitchFamily="49" charset="0"/>
              <a:buNone/>
              <a:tabLst>
                <a:tab pos="463550" algn="l"/>
              </a:tabLst>
            </a:pPr>
            <a:r>
              <a:rPr lang="en-US" dirty="0" smtClean="0"/>
              <a:t>Here we know the total sum of the two numbers is 104. So let </a:t>
            </a:r>
            <a:r>
              <a:rPr lang="en-US" i="1" dirty="0" smtClean="0"/>
              <a:t>n</a:t>
            </a:r>
            <a:r>
              <a:rPr lang="en-US" dirty="0" smtClean="0"/>
              <a:t> = one number  and 104 − </a:t>
            </a:r>
            <a:r>
              <a:rPr lang="en-US" i="1" dirty="0" smtClean="0"/>
              <a:t>n</a:t>
            </a:r>
            <a:r>
              <a:rPr lang="en-US" dirty="0" smtClean="0"/>
              <a:t> = second number. </a:t>
            </a:r>
          </a:p>
          <a:p>
            <a:pPr marL="0" indent="0">
              <a:spcBef>
                <a:spcPts val="0"/>
              </a:spcBef>
              <a:buFont typeface="Courier New" pitchFamily="49" charset="0"/>
              <a:buNone/>
              <a:tabLst>
                <a:tab pos="463550" algn="l"/>
              </a:tabLst>
            </a:pPr>
            <a:r>
              <a:rPr lang="en-US" dirty="0" smtClean="0"/>
              <a:t>Then set up a proportion using the ratio 8 to 5.</a:t>
            </a:r>
          </a:p>
        </p:txBody>
      </p:sp>
      <p:graphicFrame>
        <p:nvGraphicFramePr>
          <p:cNvPr id="2" name="Object 3"/>
          <p:cNvGraphicFramePr>
            <a:graphicFrameLocks noChangeAspect="1"/>
          </p:cNvGraphicFramePr>
          <p:nvPr/>
        </p:nvGraphicFramePr>
        <p:xfrm>
          <a:off x="3367548" y="4144296"/>
          <a:ext cx="1676400" cy="838200"/>
        </p:xfrm>
        <a:graphic>
          <a:graphicData uri="http://schemas.openxmlformats.org/presentationml/2006/ole">
            <mc:AlternateContent xmlns:mc="http://schemas.openxmlformats.org/markup-compatibility/2006">
              <mc:Choice xmlns:v="urn:schemas-microsoft-com:vml" Requires="v">
                <p:oleObj spid="_x0000_s1033" name="Equation" r:id="rId3" imgW="1676160" imgH="838080" progId="Equation.DSMT4">
                  <p:embed/>
                </p:oleObj>
              </mc:Choice>
              <mc:Fallback>
                <p:oleObj name="Equation" r:id="rId3" imgW="1676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7548" y="4144296"/>
                        <a:ext cx="167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1758284" y="5110369"/>
          <a:ext cx="4914900" cy="838200"/>
        </p:xfrm>
        <a:graphic>
          <a:graphicData uri="http://schemas.openxmlformats.org/presentationml/2006/ole">
            <mc:AlternateContent xmlns:mc="http://schemas.openxmlformats.org/markup-compatibility/2006">
              <mc:Choice xmlns:v="urn:schemas-microsoft-com:vml" Requires="v">
                <p:oleObj spid="_x0000_s1034" name="Equation" r:id="rId5" imgW="4914720" imgH="838080" progId="Equation.DSMT4">
                  <p:embed/>
                </p:oleObj>
              </mc:Choice>
              <mc:Fallback>
                <p:oleObj name="Equation" r:id="rId5" imgW="49147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284" y="5110369"/>
                        <a:ext cx="491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Connector 7"/>
          <p:cNvCxnSpPr/>
          <p:nvPr/>
        </p:nvCxnSpPr>
        <p:spPr>
          <a:xfrm rot="10800000" flipV="1">
            <a:off x="1905000" y="5257800"/>
            <a:ext cx="13716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3429000" y="5715000"/>
            <a:ext cx="1066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5096796" y="5416344"/>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762500" y="5676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itle 1"/>
          <p:cNvSpPr>
            <a:spLocks noGrp="1"/>
          </p:cNvSpPr>
          <p:nvPr>
            <p:ph type="title"/>
          </p:nvPr>
        </p:nvSpPr>
        <p:spPr/>
        <p:txBody>
          <a:bodyPr/>
          <a:lstStyle/>
          <a:p>
            <a:r>
              <a:rPr lang="en-US" dirty="0" smtClean="0"/>
              <a:t>Example 1: Solving Proportions (cont.)</a:t>
            </a:r>
          </a:p>
        </p:txBody>
      </p:sp>
      <p:sp>
        <p:nvSpPr>
          <p:cNvPr id="6" name="Content Placeholder 5"/>
          <p:cNvSpPr>
            <a:spLocks noGrp="1"/>
          </p:cNvSpPr>
          <p:nvPr>
            <p:ph idx="1"/>
          </p:nvPr>
        </p:nvSpPr>
        <p:spPr>
          <a:xfrm>
            <a:off x="457200" y="4191000"/>
            <a:ext cx="8229600" cy="1432560"/>
          </a:xfrm>
        </p:spPr>
        <p:txBody>
          <a:bodyPr>
            <a:normAutofit lnSpcReduction="10000"/>
          </a:bodyPr>
          <a:lstStyle/>
          <a:p>
            <a:r>
              <a:rPr lang="en-US" dirty="0" smtClean="0"/>
              <a:t>The two numbers are </a:t>
            </a:r>
            <a:r>
              <a:rPr lang="en-US" dirty="0" smtClean="0">
                <a:solidFill>
                  <a:srgbClr val="FF0000"/>
                </a:solidFill>
              </a:rPr>
              <a:t>64 and 40</a:t>
            </a:r>
            <a:r>
              <a:rPr lang="en-US" dirty="0" smtClean="0"/>
              <a:t>. </a:t>
            </a:r>
          </a:p>
          <a:p>
            <a:r>
              <a:rPr lang="en-US" dirty="0" smtClean="0"/>
              <a:t>(</a:t>
            </a:r>
            <a:r>
              <a:rPr lang="en-US" b="1" dirty="0" smtClean="0"/>
              <a:t>Checking</a:t>
            </a:r>
            <a:r>
              <a:rPr lang="en-US" dirty="0" smtClean="0"/>
              <a:t>, we get the sum </a:t>
            </a:r>
            <a:r>
              <a:rPr lang="en-US" dirty="0" smtClean="0">
                <a:solidFill>
                  <a:srgbClr val="000099"/>
                </a:solidFill>
              </a:rPr>
              <a:t>64 + 40 = 104 </a:t>
            </a:r>
            <a:r>
              <a:rPr lang="en-US" dirty="0" smtClean="0"/>
              <a:t>and the ratio </a:t>
            </a:r>
          </a:p>
          <a:p>
            <a:r>
              <a:rPr lang="en-US" dirty="0" smtClean="0"/>
              <a:t> </a:t>
            </a:r>
          </a:p>
          <a:p>
            <a:endParaRPr lang="en-US" dirty="0"/>
          </a:p>
        </p:txBody>
      </p:sp>
      <p:graphicFrame>
        <p:nvGraphicFramePr>
          <p:cNvPr id="2051" name="Object 3"/>
          <p:cNvGraphicFramePr>
            <a:graphicFrameLocks noChangeAspect="1"/>
          </p:cNvGraphicFramePr>
          <p:nvPr/>
        </p:nvGraphicFramePr>
        <p:xfrm>
          <a:off x="530352" y="5134896"/>
          <a:ext cx="2120900" cy="838200"/>
        </p:xfrm>
        <a:graphic>
          <a:graphicData uri="http://schemas.openxmlformats.org/presentationml/2006/ole">
            <mc:AlternateContent xmlns:mc="http://schemas.openxmlformats.org/markup-compatibility/2006">
              <mc:Choice xmlns:v="urn:schemas-microsoft-com:vml" Requires="v">
                <p:oleObj spid="_x0000_s2069" name="Equation" r:id="rId3" imgW="2120760" imgH="838080" progId="Equation.DSMT4">
                  <p:embed/>
                </p:oleObj>
              </mc:Choice>
              <mc:Fallback>
                <p:oleObj name="Equation" r:id="rId3" imgW="212076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513489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3505200" y="1219200"/>
          <a:ext cx="2184400" cy="469900"/>
        </p:xfrm>
        <a:graphic>
          <a:graphicData uri="http://schemas.openxmlformats.org/presentationml/2006/ole">
            <mc:AlternateContent xmlns:mc="http://schemas.openxmlformats.org/markup-compatibility/2006">
              <mc:Choice xmlns:v="urn:schemas-microsoft-com:vml" Requires="v">
                <p:oleObj spid="_x0000_s2070" name="Equation" r:id="rId5" imgW="2184120" imgH="469800" progId="Equation.DSMT4">
                  <p:embed/>
                </p:oleObj>
              </mc:Choice>
              <mc:Fallback>
                <p:oleObj name="Equation" r:id="rId5" imgW="21841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2192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3505200" y="1828800"/>
          <a:ext cx="1917700" cy="292100"/>
        </p:xfrm>
        <a:graphic>
          <a:graphicData uri="http://schemas.openxmlformats.org/presentationml/2006/ole">
            <mc:AlternateContent xmlns:mc="http://schemas.openxmlformats.org/markup-compatibility/2006">
              <mc:Choice xmlns:v="urn:schemas-microsoft-com:vml" Requires="v">
                <p:oleObj spid="_x0000_s2071" name="Equation" r:id="rId7" imgW="1917360" imgH="291960" progId="Equation.DSMT4">
                  <p:embed/>
                </p:oleObj>
              </mc:Choice>
              <mc:Fallback>
                <p:oleObj name="Equation" r:id="rId7" imgW="1917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1828800"/>
                        <a:ext cx="191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3291348" y="2330244"/>
          <a:ext cx="1524000" cy="838200"/>
        </p:xfrm>
        <a:graphic>
          <a:graphicData uri="http://schemas.openxmlformats.org/presentationml/2006/ole">
            <mc:AlternateContent xmlns:mc="http://schemas.openxmlformats.org/markup-compatibility/2006">
              <mc:Choice xmlns:v="urn:schemas-microsoft-com:vml" Requires="v">
                <p:oleObj spid="_x0000_s2072" name="Equation" r:id="rId9" imgW="1523880" imgH="838080" progId="Equation.DSMT4">
                  <p:embed/>
                </p:oleObj>
              </mc:Choice>
              <mc:Fallback>
                <p:oleObj name="Equation" r:id="rId9" imgW="15238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1348" y="2330244"/>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704304" y="3308556"/>
          <a:ext cx="901700" cy="292100"/>
        </p:xfrm>
        <a:graphic>
          <a:graphicData uri="http://schemas.openxmlformats.org/presentationml/2006/ole">
            <mc:AlternateContent xmlns:mc="http://schemas.openxmlformats.org/markup-compatibility/2006">
              <mc:Choice xmlns:v="urn:schemas-microsoft-com:vml" Requires="v">
                <p:oleObj spid="_x0000_s2073" name="Equation" r:id="rId11" imgW="901440" imgH="291960" progId="Equation.DSMT4">
                  <p:embed/>
                </p:oleObj>
              </mc:Choice>
              <mc:Fallback>
                <p:oleObj name="Equation" r:id="rId11" imgW="9014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4304" y="33085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895600" y="3793204"/>
          <a:ext cx="1752600" cy="292100"/>
        </p:xfrm>
        <a:graphic>
          <a:graphicData uri="http://schemas.openxmlformats.org/presentationml/2006/ole">
            <mc:AlternateContent xmlns:mc="http://schemas.openxmlformats.org/markup-compatibility/2006">
              <mc:Choice xmlns:v="urn:schemas-microsoft-com:vml" Requires="v">
                <p:oleObj spid="_x0000_s2074" name="Equation" r:id="rId13" imgW="1752480" imgH="291960" progId="Equation.DSMT4">
                  <p:embed/>
                </p:oleObj>
              </mc:Choice>
              <mc:Fallback>
                <p:oleObj name="Equation" r:id="rId13" imgW="17524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3793204"/>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Example 1: Solving Proportions (cont.)</a:t>
            </a:r>
          </a:p>
        </p:txBody>
      </p:sp>
      <p:sp>
        <p:nvSpPr>
          <p:cNvPr id="19459" name="Content Placeholder 2"/>
          <p:cNvSpPr>
            <a:spLocks noGrp="1"/>
          </p:cNvSpPr>
          <p:nvPr>
            <p:ph idx="1"/>
          </p:nvPr>
        </p:nvSpPr>
        <p:spPr/>
        <p:txBody>
          <a:bodyPr/>
          <a:lstStyle/>
          <a:p>
            <a:pPr marL="0" indent="0">
              <a:buFont typeface="Courier New" pitchFamily="49" charset="0"/>
              <a:buNone/>
              <a:tabLst>
                <a:tab pos="463550" algn="l"/>
              </a:tabLst>
            </a:pPr>
            <a:r>
              <a:rPr lang="en-US" b="1" dirty="0" smtClean="0"/>
              <a:t>b.	</a:t>
            </a:r>
            <a:r>
              <a:rPr lang="en-US" dirty="0" smtClean="0"/>
              <a:t>Suppose that an artist expects that for every </a:t>
            </a:r>
            <a:r>
              <a:rPr lang="en-US" dirty="0" smtClean="0">
                <a:solidFill>
                  <a:srgbClr val="0000FF"/>
                </a:solidFill>
              </a:rPr>
              <a:t>9</a:t>
            </a:r>
            <a:r>
              <a:rPr lang="en-US" dirty="0" smtClean="0"/>
              <a:t> 	special brushes he orders, </a:t>
            </a:r>
            <a:r>
              <a:rPr lang="en-US" dirty="0" smtClean="0">
                <a:solidFill>
                  <a:srgbClr val="0000FF"/>
                </a:solidFill>
              </a:rPr>
              <a:t>7</a:t>
            </a:r>
            <a:r>
              <a:rPr lang="en-US" dirty="0" smtClean="0"/>
              <a:t> will be good and </a:t>
            </a:r>
            <a:r>
              <a:rPr lang="en-US" dirty="0" smtClean="0">
                <a:solidFill>
                  <a:srgbClr val="0000FF"/>
                </a:solidFill>
              </a:rPr>
              <a:t>2</a:t>
            </a:r>
            <a:r>
              <a:rPr lang="en-US" dirty="0" smtClean="0"/>
              <a:t> will 	be defective. If he orders </a:t>
            </a:r>
            <a:r>
              <a:rPr lang="en-US" dirty="0" smtClean="0">
                <a:solidFill>
                  <a:srgbClr val="0000FF"/>
                </a:solidFill>
              </a:rPr>
              <a:t>45</a:t>
            </a:r>
            <a:r>
              <a:rPr lang="en-US" dirty="0" smtClean="0"/>
              <a:t> brushes, how many will 	he expect to be defective? </a:t>
            </a:r>
          </a:p>
          <a:p>
            <a:pPr marL="0" indent="0">
              <a:buFont typeface="Courier New" pitchFamily="49" charset="0"/>
              <a:buNone/>
              <a:tabLst>
                <a:tab pos="463550" algn="l"/>
              </a:tabLst>
            </a:pPr>
            <a:r>
              <a:rPr lang="en-US" b="1" dirty="0" smtClean="0"/>
              <a:t>Solution:</a:t>
            </a:r>
          </a:p>
          <a:p>
            <a:pPr marL="0" indent="0">
              <a:buFont typeface="Courier New" pitchFamily="49" charset="0"/>
              <a:buNone/>
              <a:tabLst>
                <a:tab pos="463550" algn="l"/>
              </a:tabLst>
            </a:pPr>
            <a:r>
              <a:rPr lang="en-US" dirty="0" smtClean="0"/>
              <a:t>Let </a:t>
            </a:r>
            <a:r>
              <a:rPr lang="en-US" i="1" dirty="0" smtClean="0"/>
              <a:t>n</a:t>
            </a:r>
            <a:r>
              <a:rPr lang="en-US" dirty="0" smtClean="0"/>
              <a:t> = number of defective brushes </a:t>
            </a:r>
          </a:p>
          <a:p>
            <a:pPr marL="0" indent="0">
              <a:buFont typeface="Courier New" pitchFamily="49" charset="0"/>
              <a:buNone/>
              <a:tabLst>
                <a:tab pos="463550" algn="l"/>
              </a:tabLst>
            </a:pPr>
            <a:r>
              <a:rPr lang="en-US" dirty="0" smtClean="0"/>
              <a:t>and 45 − </a:t>
            </a:r>
            <a:r>
              <a:rPr lang="en-US" i="1" dirty="0" smtClean="0"/>
              <a:t>n</a:t>
            </a:r>
            <a:r>
              <a:rPr lang="en-US" dirty="0" smtClean="0"/>
              <a:t> = number of good brushes ( Total − </a:t>
            </a:r>
            <a:r>
              <a:rPr lang="en-US" i="1" dirty="0" smtClean="0"/>
              <a:t>n</a:t>
            </a:r>
            <a:r>
              <a:rPr lang="en-US" dirty="0" smtClean="0"/>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lstStyle/>
          <a:p>
            <a:r>
              <a:rPr lang="en-US" dirty="0" smtClean="0"/>
              <a:t>Example 1: Solving Proportions (cont.)</a:t>
            </a:r>
          </a:p>
        </p:txBody>
      </p:sp>
      <p:sp>
        <p:nvSpPr>
          <p:cNvPr id="3076" name="Content Placeholder 2"/>
          <p:cNvSpPr>
            <a:spLocks noGrp="1"/>
          </p:cNvSpPr>
          <p:nvPr>
            <p:ph idx="1"/>
          </p:nvPr>
        </p:nvSpPr>
        <p:spPr/>
        <p:txBody>
          <a:bodyPr/>
          <a:lstStyle/>
          <a:p>
            <a:pPr>
              <a:buFont typeface="Courier New" pitchFamily="49" charset="0"/>
              <a:buNone/>
            </a:pPr>
            <a:r>
              <a:rPr lang="en-US" dirty="0" smtClean="0"/>
              <a:t>Then, using the ratio of good to defective,</a:t>
            </a:r>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lnSpc>
                <a:spcPct val="150000"/>
              </a:lnSpc>
              <a:buFont typeface="Courier New" pitchFamily="49" charset="0"/>
              <a:buNone/>
            </a:pPr>
            <a:endParaRPr lang="en-US" dirty="0" smtClean="0"/>
          </a:p>
          <a:p>
            <a:pPr>
              <a:buFont typeface="Courier New" pitchFamily="49" charset="0"/>
              <a:buNone/>
            </a:pPr>
            <a:r>
              <a:rPr lang="en-US" dirty="0" smtClean="0"/>
              <a:t>He expects </a:t>
            </a:r>
            <a:r>
              <a:rPr lang="en-US" dirty="0" smtClean="0">
                <a:solidFill>
                  <a:srgbClr val="FF0000"/>
                </a:solidFill>
              </a:rPr>
              <a:t>10 defective brushes</a:t>
            </a:r>
            <a:r>
              <a:rPr lang="en-US" dirty="0" smtClean="0"/>
              <a:t>.</a:t>
            </a:r>
          </a:p>
        </p:txBody>
      </p:sp>
      <p:pic>
        <p:nvPicPr>
          <p:cNvPr id="3077" name="Picture 4" descr="sample.png"/>
          <p:cNvPicPr>
            <a:picLocks noChangeAspect="1"/>
          </p:cNvPicPr>
          <p:nvPr/>
        </p:nvPicPr>
        <p:blipFill>
          <a:blip r:embed="rId3"/>
          <a:srcRect/>
          <a:stretch>
            <a:fillRect/>
          </a:stretch>
        </p:blipFill>
        <p:spPr bwMode="auto">
          <a:xfrm>
            <a:off x="6400800" y="1585246"/>
            <a:ext cx="2206625" cy="3930650"/>
          </a:xfrm>
          <a:prstGeom prst="rect">
            <a:avLst/>
          </a:prstGeom>
          <a:noFill/>
          <a:ln w="9525">
            <a:noFill/>
            <a:miter lim="800000"/>
            <a:headEnd/>
            <a:tailEnd/>
          </a:ln>
        </p:spPr>
      </p:pic>
      <p:graphicFrame>
        <p:nvGraphicFramePr>
          <p:cNvPr id="2" name="Object 3"/>
          <p:cNvGraphicFramePr>
            <a:graphicFrameLocks noChangeAspect="1"/>
          </p:cNvGraphicFramePr>
          <p:nvPr/>
        </p:nvGraphicFramePr>
        <p:xfrm>
          <a:off x="1828800" y="1936956"/>
          <a:ext cx="3733800" cy="838200"/>
        </p:xfrm>
        <a:graphic>
          <a:graphicData uri="http://schemas.openxmlformats.org/presentationml/2006/ole">
            <mc:AlternateContent xmlns:mc="http://schemas.openxmlformats.org/markup-compatibility/2006">
              <mc:Choice xmlns:v="urn:schemas-microsoft-com:vml" Requires="v">
                <p:oleObj spid="_x0000_s3090" name="Equation" r:id="rId4" imgW="3733560" imgH="838080" progId="Equation.DSMT4">
                  <p:embed/>
                </p:oleObj>
              </mc:Choice>
              <mc:Fallback>
                <p:oleObj name="Equation" r:id="rId4" imgW="37335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936956"/>
                        <a:ext cx="373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3124200" y="2895600"/>
          <a:ext cx="1993900" cy="469900"/>
        </p:xfrm>
        <a:graphic>
          <a:graphicData uri="http://schemas.openxmlformats.org/presentationml/2006/ole">
            <mc:AlternateContent xmlns:mc="http://schemas.openxmlformats.org/markup-compatibility/2006">
              <mc:Choice xmlns:v="urn:schemas-microsoft-com:vml" Requires="v">
                <p:oleObj spid="_x0000_s3091" name="Equation" r:id="rId6" imgW="1993680" imgH="469800" progId="Equation.DSMT4">
                  <p:embed/>
                </p:oleObj>
              </mc:Choice>
              <mc:Fallback>
                <p:oleObj name="Equation" r:id="rId6" imgW="199368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2895600"/>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3124200" y="3534696"/>
          <a:ext cx="1739900" cy="292100"/>
        </p:xfrm>
        <a:graphic>
          <a:graphicData uri="http://schemas.openxmlformats.org/presentationml/2006/ole">
            <mc:AlternateContent xmlns:mc="http://schemas.openxmlformats.org/markup-compatibility/2006">
              <mc:Choice xmlns:v="urn:schemas-microsoft-com:vml" Requires="v">
                <p:oleObj spid="_x0000_s3092" name="Equation" r:id="rId8" imgW="1739880" imgH="291960" progId="Equation.DSMT4">
                  <p:embed/>
                </p:oleObj>
              </mc:Choice>
              <mc:Fallback>
                <p:oleObj name="Equation" r:id="rId8" imgW="173988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4200" y="3534696"/>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124200" y="4068096"/>
          <a:ext cx="1079500" cy="292100"/>
        </p:xfrm>
        <a:graphic>
          <a:graphicData uri="http://schemas.openxmlformats.org/presentationml/2006/ole">
            <mc:AlternateContent xmlns:mc="http://schemas.openxmlformats.org/markup-compatibility/2006">
              <mc:Choice xmlns:v="urn:schemas-microsoft-com:vml" Requires="v">
                <p:oleObj spid="_x0000_s3093" name="Equation" r:id="rId10" imgW="1079280" imgH="291960" progId="Equation.DSMT4">
                  <p:embed/>
                </p:oleObj>
              </mc:Choice>
              <mc:Fallback>
                <p:oleObj name="Equation" r:id="rId10" imgW="107928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24200" y="4068096"/>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291348" y="4601496"/>
          <a:ext cx="965200" cy="292100"/>
        </p:xfrm>
        <a:graphic>
          <a:graphicData uri="http://schemas.openxmlformats.org/presentationml/2006/ole">
            <mc:AlternateContent xmlns:mc="http://schemas.openxmlformats.org/markup-compatibility/2006">
              <mc:Choice xmlns:v="urn:schemas-microsoft-com:vml" Requires="v">
                <p:oleObj spid="_x0000_s3094" name="Equation" r:id="rId12" imgW="965160" imgH="291960" progId="Equation.DSMT4">
                  <p:embed/>
                </p:oleObj>
              </mc:Choice>
              <mc:Fallback>
                <p:oleObj name="Equation" r:id="rId12" imgW="9651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91348" y="4601496"/>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Example 2: Determining Rate Using Proportions</a:t>
            </a:r>
          </a:p>
        </p:txBody>
      </p:sp>
      <p:sp>
        <p:nvSpPr>
          <p:cNvPr id="20483" name="Content Placeholder 2"/>
          <p:cNvSpPr>
            <a:spLocks noGrp="1"/>
          </p:cNvSpPr>
          <p:nvPr>
            <p:ph idx="1"/>
          </p:nvPr>
        </p:nvSpPr>
        <p:spPr/>
        <p:txBody>
          <a:bodyPr/>
          <a:lstStyle/>
          <a:p>
            <a:pPr marL="0" indent="0">
              <a:buFont typeface="Courier New" pitchFamily="49" charset="0"/>
              <a:buNone/>
              <a:tabLst>
                <a:tab pos="463550" algn="l"/>
              </a:tabLst>
            </a:pPr>
            <a:r>
              <a:rPr lang="en-US" b="1" dirty="0" smtClean="0"/>
              <a:t>a.	</a:t>
            </a:r>
            <a:r>
              <a:rPr lang="en-US" dirty="0" smtClean="0"/>
              <a:t>Janice can run 32 kilometers (about 20 miles) in the 	same amount of time that her twin sister, Jill, can 	run 24 kilometers. If Janice runs 2 kilometers per 	hour faster than Jill, how fast does each girl run? </a:t>
            </a:r>
          </a:p>
          <a:p>
            <a:pPr marL="0" indent="0">
              <a:buFont typeface="Courier New" pitchFamily="49" charset="0"/>
              <a:buNone/>
              <a:tabLst>
                <a:tab pos="463550" algn="l"/>
              </a:tabLst>
            </a:pPr>
            <a:r>
              <a:rPr lang="en-US" b="1" dirty="0" smtClean="0"/>
              <a:t>Solution:</a:t>
            </a:r>
          </a:p>
          <a:p>
            <a:pPr marL="0" indent="0">
              <a:buFont typeface="Courier New" pitchFamily="49" charset="0"/>
              <a:buNone/>
              <a:tabLst>
                <a:tab pos="463550" algn="l"/>
              </a:tabLst>
            </a:pPr>
            <a:r>
              <a:rPr lang="en-US" dirty="0" smtClean="0"/>
              <a:t>Let </a:t>
            </a:r>
            <a:r>
              <a:rPr lang="en-US" i="1" dirty="0" smtClean="0"/>
              <a:t>r</a:t>
            </a:r>
            <a:r>
              <a:rPr lang="en-US" dirty="0" smtClean="0"/>
              <a:t> = Jill’s rate </a:t>
            </a:r>
          </a:p>
          <a:p>
            <a:pPr marL="0" indent="0">
              <a:buFont typeface="Courier New" pitchFamily="49" charset="0"/>
              <a:buNone/>
              <a:tabLst>
                <a:tab pos="463550" algn="l"/>
              </a:tabLst>
            </a:pPr>
            <a:r>
              <a:rPr lang="en-US" dirty="0" smtClean="0"/>
              <a:t>and </a:t>
            </a:r>
            <a:r>
              <a:rPr lang="en-US" i="1" dirty="0" smtClean="0"/>
              <a:t>r</a:t>
            </a:r>
            <a:r>
              <a:rPr lang="en-US" dirty="0" smtClean="0"/>
              <a:t> + 2 = Janice’s rate ( She runs faster than Jill.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Content Placeholder 2"/>
          <p:cNvSpPr>
            <a:spLocks noGrp="1"/>
          </p:cNvSpPr>
          <p:nvPr>
            <p:ph idx="1"/>
          </p:nvPr>
        </p:nvSpPr>
        <p:spPr>
          <a:xfrm>
            <a:off x="457200" y="1280160"/>
            <a:ext cx="8229600" cy="4579715"/>
          </a:xfrm>
        </p:spPr>
        <p:txBody>
          <a:bodyPr>
            <a:spAutoFit/>
          </a:bodyPr>
          <a:lstStyle/>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spcBef>
                <a:spcPts val="2400"/>
              </a:spcBef>
              <a:buFont typeface="Courier New" pitchFamily="49" charset="0"/>
              <a:buNone/>
            </a:pPr>
            <a:r>
              <a:rPr lang="en-US" dirty="0" smtClean="0"/>
              <a:t>Using the formula            and the fact that </a:t>
            </a:r>
            <a:r>
              <a:rPr lang="en-US" b="1" dirty="0" smtClean="0"/>
              <a:t>their times </a:t>
            </a:r>
          </a:p>
          <a:p>
            <a:pPr marL="0" indent="0">
              <a:lnSpc>
                <a:spcPct val="150000"/>
              </a:lnSpc>
              <a:buFont typeface="Courier New" pitchFamily="49" charset="0"/>
              <a:buNone/>
            </a:pPr>
            <a:r>
              <a:rPr lang="en-US" b="1" dirty="0" smtClean="0"/>
              <a:t>are equal</a:t>
            </a:r>
            <a:r>
              <a:rPr lang="en-US" dirty="0" smtClean="0"/>
              <a:t>, we can write the equation: </a:t>
            </a:r>
          </a:p>
        </p:txBody>
      </p:sp>
      <p:graphicFrame>
        <p:nvGraphicFramePr>
          <p:cNvPr id="6" name="Table 5"/>
          <p:cNvGraphicFramePr>
            <a:graphicFrameLocks noGrp="1"/>
          </p:cNvGraphicFramePr>
          <p:nvPr/>
        </p:nvGraphicFramePr>
        <p:xfrm>
          <a:off x="1371600" y="1397000"/>
          <a:ext cx="6400800" cy="2834640"/>
        </p:xfrm>
        <a:graphic>
          <a:graphicData uri="http://schemas.openxmlformats.org/drawingml/2006/table">
            <a:tbl>
              <a:tblPr firstRow="1" bandRow="1">
                <a:tableStyleId>{5C22544A-7EE6-4342-B048-85BDC9FD1C3A}</a:tableStyleId>
              </a:tblPr>
              <a:tblGrid>
                <a:gridCol w="1219200"/>
                <a:gridCol w="990600"/>
                <a:gridCol w="2667000"/>
                <a:gridCol w="1524000"/>
              </a:tblGrid>
              <a:tr h="979239">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5009">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850392">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graphicFrame>
        <p:nvGraphicFramePr>
          <p:cNvPr id="4099" name="Object 3"/>
          <p:cNvGraphicFramePr>
            <a:graphicFrameLocks noChangeAspect="1"/>
          </p:cNvGraphicFramePr>
          <p:nvPr/>
        </p:nvGraphicFramePr>
        <p:xfrm>
          <a:off x="1473200" y="1481860"/>
          <a:ext cx="6197600" cy="2717800"/>
        </p:xfrm>
        <a:graphic>
          <a:graphicData uri="http://schemas.openxmlformats.org/presentationml/2006/ole">
            <mc:AlternateContent xmlns:mc="http://schemas.openxmlformats.org/markup-compatibility/2006">
              <mc:Choice xmlns:v="urn:schemas-microsoft-com:vml" Requires="v">
                <p:oleObj spid="_x0000_s4104" name="Equation" r:id="rId3" imgW="6197400" imgH="2717640" progId="Equation.DSMT4">
                  <p:embed/>
                </p:oleObj>
              </mc:Choice>
              <mc:Fallback>
                <p:oleObj name="Equation" r:id="rId3" imgW="6197400" imgH="27176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3200" y="1481860"/>
                        <a:ext cx="61976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0" name="Title 1"/>
          <p:cNvSpPr>
            <a:spLocks noGrp="1"/>
          </p:cNvSpPr>
          <p:nvPr>
            <p:ph type="title"/>
          </p:nvPr>
        </p:nvSpPr>
        <p:spPr/>
        <p:txBody>
          <a:bodyPr>
            <a:normAutofit/>
          </a:bodyPr>
          <a:lstStyle/>
          <a:p>
            <a:r>
              <a:rPr lang="en-US" dirty="0" smtClean="0"/>
              <a:t>Example 2: Determining Rate Using Proportions (cont.)</a:t>
            </a:r>
          </a:p>
        </p:txBody>
      </p:sp>
      <p:graphicFrame>
        <p:nvGraphicFramePr>
          <p:cNvPr id="4098" name="Object 2"/>
          <p:cNvGraphicFramePr>
            <a:graphicFrameLocks noChangeAspect="1"/>
          </p:cNvGraphicFramePr>
          <p:nvPr/>
        </p:nvGraphicFramePr>
        <p:xfrm>
          <a:off x="3192463" y="4442746"/>
          <a:ext cx="749300" cy="838200"/>
        </p:xfrm>
        <a:graphic>
          <a:graphicData uri="http://schemas.openxmlformats.org/presentationml/2006/ole">
            <mc:AlternateContent xmlns:mc="http://schemas.openxmlformats.org/markup-compatibility/2006">
              <mc:Choice xmlns:v="urn:schemas-microsoft-com:vml" Requires="v">
                <p:oleObj spid="_x0000_s4105" name="Equation" r:id="rId5" imgW="749160" imgH="838080" progId="Equation.DSMT4">
                  <p:embed/>
                </p:oleObj>
              </mc:Choice>
              <mc:Fallback>
                <p:oleObj name="Equation" r:id="rId5" imgW="749160" imgH="83808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2463" y="4442746"/>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normAutofit/>
          </a:bodyPr>
          <a:lstStyle/>
          <a:p>
            <a:r>
              <a:rPr lang="en-US" dirty="0" smtClean="0"/>
              <a:t>Example 2: Determining Rate Using Proportions (cont.)</a:t>
            </a:r>
          </a:p>
        </p:txBody>
      </p:sp>
      <p:sp>
        <p:nvSpPr>
          <p:cNvPr id="5126" name="Content Placeholder 2"/>
          <p:cNvSpPr>
            <a:spLocks noGrp="1"/>
          </p:cNvSpPr>
          <p:nvPr>
            <p:ph idx="1"/>
          </p:nvPr>
        </p:nvSpPr>
        <p:spPr>
          <a:xfrm>
            <a:off x="457200" y="1280160"/>
            <a:ext cx="8229600" cy="4659737"/>
          </a:xfrm>
        </p:spPr>
        <p:txBody>
          <a:bodyPr>
            <a:spAutoFit/>
          </a:bodyPr>
          <a:lstStyle/>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endParaRPr lang="en-US" dirty="0" smtClean="0"/>
          </a:p>
          <a:p>
            <a:pPr>
              <a:buFont typeface="Courier New" pitchFamily="49" charset="0"/>
              <a:buNone/>
            </a:pPr>
            <a:r>
              <a:rPr lang="en-US" dirty="0" smtClean="0"/>
              <a:t>So, Jill's rate = </a:t>
            </a:r>
            <a:r>
              <a:rPr lang="en-US" i="1" dirty="0" smtClean="0"/>
              <a:t>r</a:t>
            </a:r>
            <a:r>
              <a:rPr lang="en-US" dirty="0" smtClean="0"/>
              <a:t> = </a:t>
            </a:r>
            <a:r>
              <a:rPr lang="en-US" dirty="0" smtClean="0">
                <a:solidFill>
                  <a:srgbClr val="FF0000"/>
                </a:solidFill>
              </a:rPr>
              <a:t>6 kph </a:t>
            </a:r>
            <a:r>
              <a:rPr lang="en-US" dirty="0" smtClean="0"/>
              <a:t>and Janice's rate = </a:t>
            </a:r>
            <a:r>
              <a:rPr lang="en-US" i="1" dirty="0" smtClean="0"/>
              <a:t>r</a:t>
            </a:r>
            <a:r>
              <a:rPr lang="en-US" dirty="0" smtClean="0"/>
              <a:t> + 2 =</a:t>
            </a:r>
            <a:r>
              <a:rPr lang="en-US" dirty="0" smtClean="0">
                <a:solidFill>
                  <a:srgbClr val="FF0000"/>
                </a:solidFill>
              </a:rPr>
              <a:t> 8 kph</a:t>
            </a:r>
            <a:r>
              <a:rPr lang="en-US" dirty="0" smtClean="0"/>
              <a:t>.</a:t>
            </a:r>
          </a:p>
        </p:txBody>
      </p:sp>
      <p:graphicFrame>
        <p:nvGraphicFramePr>
          <p:cNvPr id="5123" name="Object 3"/>
          <p:cNvGraphicFramePr>
            <a:graphicFrameLocks noChangeAspect="1"/>
          </p:cNvGraphicFramePr>
          <p:nvPr/>
        </p:nvGraphicFramePr>
        <p:xfrm>
          <a:off x="1995488" y="1514475"/>
          <a:ext cx="1143000" cy="368300"/>
        </p:xfrm>
        <a:graphic>
          <a:graphicData uri="http://schemas.openxmlformats.org/presentationml/2006/ole">
            <mc:AlternateContent xmlns:mc="http://schemas.openxmlformats.org/markup-compatibility/2006">
              <mc:Choice xmlns:v="urn:schemas-microsoft-com:vml" Requires="v">
                <p:oleObj spid="_x0000_s5147" name="Equation" r:id="rId3" imgW="1143000" imgH="368280" progId="Equation.DSMT4">
                  <p:embed/>
                </p:oleObj>
              </mc:Choice>
              <mc:Fallback>
                <p:oleObj name="Equation" r:id="rId3" imgW="1143000" imgH="3682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5488" y="1514475"/>
                        <a:ext cx="1143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6029325" y="1561148"/>
          <a:ext cx="1511300" cy="368300"/>
        </p:xfrm>
        <a:graphic>
          <a:graphicData uri="http://schemas.openxmlformats.org/presentationml/2006/ole">
            <mc:AlternateContent xmlns:mc="http://schemas.openxmlformats.org/markup-compatibility/2006">
              <mc:Choice xmlns:v="urn:schemas-microsoft-com:vml" Requires="v">
                <p:oleObj spid="_x0000_s5148" name="Equation" r:id="rId5" imgW="1511280" imgH="368280" progId="Equation.DSMT4">
                  <p:embed/>
                </p:oleObj>
              </mc:Choice>
              <mc:Fallback>
                <p:oleObj name="Equation" r:id="rId5" imgW="1511280" imgH="3682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29325" y="1561148"/>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Arrow Connector 7"/>
          <p:cNvCxnSpPr/>
          <p:nvPr/>
        </p:nvCxnSpPr>
        <p:spPr>
          <a:xfrm>
            <a:off x="3186113" y="1697831"/>
            <a:ext cx="533400" cy="1588"/>
          </a:xfrm>
          <a:prstGeom prst="straightConnector1">
            <a:avLst/>
          </a:prstGeom>
          <a:ln w="38100">
            <a:solidFill>
              <a:srgbClr val="C00000"/>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410200" y="1744505"/>
            <a:ext cx="533400" cy="1587"/>
          </a:xfrm>
          <a:prstGeom prst="straightConnector1">
            <a:avLst/>
          </a:prstGeom>
          <a:ln w="38100">
            <a:solidFill>
              <a:srgbClr val="C00000"/>
            </a:solidFill>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 name="Object 5"/>
          <p:cNvGraphicFramePr>
            <a:graphicFrameLocks noChangeAspect="1"/>
          </p:cNvGraphicFramePr>
          <p:nvPr/>
        </p:nvGraphicFramePr>
        <p:xfrm>
          <a:off x="3810000" y="1295400"/>
          <a:ext cx="1460500" cy="838200"/>
        </p:xfrm>
        <a:graphic>
          <a:graphicData uri="http://schemas.openxmlformats.org/presentationml/2006/ole">
            <mc:AlternateContent xmlns:mc="http://schemas.openxmlformats.org/markup-compatibility/2006">
              <mc:Choice xmlns:v="urn:schemas-microsoft-com:vml" Requires="v">
                <p:oleObj spid="_x0000_s5149" name="Equation" r:id="rId7" imgW="1460160" imgH="838080" progId="Equation.DSMT4">
                  <p:embed/>
                </p:oleObj>
              </mc:Choice>
              <mc:Fallback>
                <p:oleObj name="Equation" r:id="rId7" imgW="1460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12954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6"/>
          <p:cNvGraphicFramePr>
            <a:graphicFrameLocks noChangeAspect="1"/>
          </p:cNvGraphicFramePr>
          <p:nvPr/>
        </p:nvGraphicFramePr>
        <p:xfrm>
          <a:off x="2576052" y="2255838"/>
          <a:ext cx="3873500" cy="838200"/>
        </p:xfrm>
        <a:graphic>
          <a:graphicData uri="http://schemas.openxmlformats.org/presentationml/2006/ole">
            <mc:AlternateContent xmlns:mc="http://schemas.openxmlformats.org/markup-compatibility/2006">
              <mc:Choice xmlns:v="urn:schemas-microsoft-com:vml" Requires="v">
                <p:oleObj spid="_x0000_s5150" name="Equation" r:id="rId9" imgW="3873240" imgH="838080" progId="Equation.DSMT4">
                  <p:embed/>
                </p:oleObj>
              </mc:Choice>
              <mc:Fallback>
                <p:oleObj name="Equation" r:id="rId9" imgW="3873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6052" y="2255838"/>
                        <a:ext cx="387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986548" y="3247104"/>
          <a:ext cx="2120900" cy="469900"/>
        </p:xfrm>
        <a:graphic>
          <a:graphicData uri="http://schemas.openxmlformats.org/presentationml/2006/ole">
            <mc:AlternateContent xmlns:mc="http://schemas.openxmlformats.org/markup-compatibility/2006">
              <mc:Choice xmlns:v="urn:schemas-microsoft-com:vml" Requires="v">
                <p:oleObj spid="_x0000_s5151" name="Equation" r:id="rId11" imgW="2120760" imgH="469800" progId="Equation.DSMT4">
                  <p:embed/>
                </p:oleObj>
              </mc:Choice>
              <mc:Fallback>
                <p:oleObj name="Equation" r:id="rId11" imgW="212076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6548" y="3247104"/>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048000" y="3856704"/>
          <a:ext cx="2044700" cy="292100"/>
        </p:xfrm>
        <a:graphic>
          <a:graphicData uri="http://schemas.openxmlformats.org/presentationml/2006/ole">
            <mc:AlternateContent xmlns:mc="http://schemas.openxmlformats.org/markup-compatibility/2006">
              <mc:Choice xmlns:v="urn:schemas-microsoft-com:vml" Requires="v">
                <p:oleObj spid="_x0000_s5152" name="Equation" r:id="rId13" imgW="2044440" imgH="291960" progId="Equation.DSMT4">
                  <p:embed/>
                </p:oleObj>
              </mc:Choice>
              <mc:Fallback>
                <p:oleObj name="Equation" r:id="rId13" imgW="20444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670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871452" y="4402392"/>
          <a:ext cx="1054100" cy="292100"/>
        </p:xfrm>
        <a:graphic>
          <a:graphicData uri="http://schemas.openxmlformats.org/presentationml/2006/ole">
            <mc:AlternateContent xmlns:mc="http://schemas.openxmlformats.org/markup-compatibility/2006">
              <mc:Choice xmlns:v="urn:schemas-microsoft-com:vml" Requires="v">
                <p:oleObj spid="_x0000_s5153" name="Equation" r:id="rId15" imgW="1054080" imgH="291960" progId="Equation.DSMT4">
                  <p:embed/>
                </p:oleObj>
              </mc:Choice>
              <mc:Fallback>
                <p:oleObj name="Equation" r:id="rId15" imgW="10540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71452" y="4402392"/>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4038600" y="4953000"/>
          <a:ext cx="685800" cy="292100"/>
        </p:xfrm>
        <a:graphic>
          <a:graphicData uri="http://schemas.openxmlformats.org/presentationml/2006/ole">
            <mc:AlternateContent xmlns:mc="http://schemas.openxmlformats.org/markup-compatibility/2006">
              <mc:Choice xmlns:v="urn:schemas-microsoft-com:vml" Requires="v">
                <p:oleObj spid="_x0000_s5154" name="Equation" r:id="rId17" imgW="685800" imgH="291960" progId="Equation.DSMT4">
                  <p:embed/>
                </p:oleObj>
              </mc:Choice>
              <mc:Fallback>
                <p:oleObj name="Equation" r:id="rId17" imgW="6858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38600" y="495300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2497392" y="2558844"/>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871452" y="2834148"/>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5486400" y="2438400"/>
            <a:ext cx="990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4495800" y="28194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3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444</Words>
  <Application>Microsoft Office PowerPoint</Application>
  <PresentationFormat>On-screen Show (4:3)</PresentationFormat>
  <Paragraphs>95</Paragraphs>
  <Slides>20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Calibri</vt:lpstr>
      <vt:lpstr>Courier New</vt:lpstr>
      <vt:lpstr>Arial</vt:lpstr>
      <vt:lpstr>Office Theme</vt:lpstr>
      <vt:lpstr>Equation</vt:lpstr>
      <vt:lpstr>Section 8.6</vt:lpstr>
      <vt:lpstr>Objectives</vt:lpstr>
      <vt:lpstr>Example 1: Solving Proportions</vt:lpstr>
      <vt:lpstr>Example 1: Solving Proportions (cont.)</vt:lpstr>
      <vt:lpstr>Example 1: Solving Proportions (cont.)</vt:lpstr>
      <vt:lpstr>Example 1: Solving Proportions (cont.)</vt:lpstr>
      <vt:lpstr>Example 2: Determining Rate Using Proportions</vt:lpstr>
      <vt:lpstr>Example 2: Determining Rate Using Proportions (cont.)</vt:lpstr>
      <vt:lpstr>Example 2: Determining Rate Using Proportions (cont.)</vt:lpstr>
      <vt:lpstr>Example 2: Determining Rate Using Proportions (cont.)</vt:lpstr>
      <vt:lpstr>Example 2: Determining Rate Using Proportions (cont.)</vt:lpstr>
      <vt:lpstr>Example 2: Determining Rate Using Proportions (cont.)</vt:lpstr>
      <vt:lpstr>Example 3: Calculating Work Using Proportions</vt:lpstr>
      <vt:lpstr>Example 3: Calculating Work Using Proportions (cont.)</vt:lpstr>
      <vt:lpstr>Example 3: Calculating Work Using Proportions (cont.)</vt:lpstr>
      <vt:lpstr>Example 3: Calculating Work Using Proportions (cont.)</vt:lpstr>
      <vt:lpstr>Example 3: Calculating Work Using Proportions (cont.)</vt:lpstr>
      <vt:lpstr>Example 3: Calculating Work Using Proportions (cont.)</vt:lpstr>
      <vt:lpstr>Example 3: Calculating Work Using Proportions (cont.)</vt:lpstr>
      <vt:lpstr>Example 3: Calculating Work Using Proportions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36</cp:revision>
  <dcterms:created xsi:type="dcterms:W3CDTF">2013-04-26T14:43:13Z</dcterms:created>
  <dcterms:modified xsi:type="dcterms:W3CDTF">2017-08-02T12:31:01Z</dcterms:modified>
</cp:coreProperties>
</file>