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4"/>
      <p:bold r:id="rId15"/>
      <p:italic r:id="rId16"/>
      <p:boldItalic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FFFFCC"/>
    <a:srgbClr val="1F497D"/>
    <a:srgbClr val="0000FF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4520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FBF126-3078-45A9-982D-7C806F702EEA}" type="datetimeFigureOut">
              <a:rPr lang="en-US" smtClean="0"/>
              <a:pPr/>
              <a:t>8/2/2017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FFFDCE-F13D-4EDD-B66C-B36E16360F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085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6.png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8.7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Additional Applications: Variation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2: Inverse Variation (cont.)</a:t>
            </a:r>
            <a:endParaRPr lang="en-US" sz="3200" i="1" dirty="0" smtClean="0">
              <a:solidFill>
                <a:schemeClr val="accent1"/>
              </a:solidFill>
            </a:endParaRPr>
          </a:p>
        </p:txBody>
      </p:sp>
      <p:sp>
        <p:nvSpPr>
          <p:cNvPr id="6148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Now, substitute 800 for </a:t>
            </a:r>
            <a:r>
              <a:rPr lang="en-US" i="1" dirty="0" smtClean="0">
                <a:solidFill>
                  <a:schemeClr val="tx1"/>
                </a:solidFill>
              </a:rPr>
              <a:t>k</a:t>
            </a:r>
            <a:r>
              <a:rPr lang="en-US" i="0" dirty="0" smtClean="0">
                <a:solidFill>
                  <a:schemeClr val="tx1"/>
                </a:solidFill>
              </a:rPr>
              <a:t> in the equation. </a:t>
            </a:r>
          </a:p>
          <a:p>
            <a:pPr marL="3175" indent="-3175"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 volume will be </a:t>
            </a:r>
            <a:r>
              <a:rPr lang="en-US" i="0" dirty="0" smtClean="0">
                <a:solidFill>
                  <a:srgbClr val="FF0000"/>
                </a:solidFill>
              </a:rPr>
              <a:t>160 in</a:t>
            </a:r>
            <a:r>
              <a:rPr lang="en-US" i="0" baseline="30000" dirty="0" smtClean="0">
                <a:solidFill>
                  <a:srgbClr val="FF0000"/>
                </a:solidFill>
              </a:rPr>
              <a:t>3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6149" name="Picture 7" descr="5-6-ex3c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2600" y="2057399"/>
            <a:ext cx="2834640" cy="3592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2131140" y="2057400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4" imgW="1168200" imgH="838080" progId="Equation.DSMT4">
                  <p:embed/>
                </p:oleObj>
              </mc:Choice>
              <mc:Fallback>
                <p:oleObj name="Equation" r:id="rId4" imgW="11682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1140" y="2057400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2108200" y="2986548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6" imgW="1168200" imgH="838080" progId="Equation.DSMT4">
                  <p:embed/>
                </p:oleObj>
              </mc:Choice>
              <mc:Fallback>
                <p:oleObj name="Equation" r:id="rId6" imgW="11682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2986548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3352800" y="32766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8" imgW="825480" imgH="291960" progId="Equation.DSMT4">
                  <p:embed/>
                </p:oleObj>
              </mc:Choice>
              <mc:Fallback>
                <p:oleObj name="Equation" r:id="rId8" imgW="8254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276600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Understand direct and inverse variation.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Solve applied problems.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Direct Variation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Direct Variation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 variable quantity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varies directly as </a:t>
            </a:r>
            <a:r>
              <a:rPr lang="en-US" dirty="0" smtClean="0">
                <a:solidFill>
                  <a:srgbClr val="000000"/>
                </a:solidFill>
              </a:rPr>
              <a:t>(or is </a:t>
            </a:r>
            <a:r>
              <a:rPr lang="en-US" b="1" dirty="0" smtClean="0">
                <a:solidFill>
                  <a:srgbClr val="C00000"/>
                </a:solidFill>
              </a:rPr>
              <a:t>directly proportional to</a:t>
            </a:r>
            <a:r>
              <a:rPr lang="en-US" dirty="0" smtClean="0">
                <a:solidFill>
                  <a:srgbClr val="000000"/>
                </a:solidFill>
              </a:rPr>
              <a:t>) a variable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if there is a constant </a:t>
            </a:r>
            <a:r>
              <a:rPr lang="en-US" i="1" dirty="0" smtClean="0">
                <a:solidFill>
                  <a:srgbClr val="000000"/>
                </a:solidFill>
              </a:rPr>
              <a:t>k</a:t>
            </a:r>
            <a:r>
              <a:rPr lang="en-US" dirty="0" smtClean="0">
                <a:solidFill>
                  <a:srgbClr val="000000"/>
                </a:solidFill>
              </a:rPr>
              <a:t> such that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The constant</a:t>
            </a:r>
            <a:r>
              <a:rPr lang="en-US" i="1" dirty="0" smtClean="0">
                <a:solidFill>
                  <a:srgbClr val="000000"/>
                </a:solidFill>
              </a:rPr>
              <a:t> k</a:t>
            </a:r>
            <a:r>
              <a:rPr lang="en-US" dirty="0" smtClean="0">
                <a:solidFill>
                  <a:srgbClr val="000000"/>
                </a:solidFill>
              </a:rPr>
              <a:t> is called the </a:t>
            </a:r>
            <a:r>
              <a:rPr lang="en-US" b="1" dirty="0" smtClean="0">
                <a:solidFill>
                  <a:srgbClr val="C00000"/>
                </a:solidFill>
              </a:rPr>
              <a:t>constant of variation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/>
          </a:p>
        </p:txBody>
      </p:sp>
      <p:graphicFrame>
        <p:nvGraphicFramePr>
          <p:cNvPr id="1026" name="Object 6"/>
          <p:cNvGraphicFramePr>
            <a:graphicFrameLocks noChangeAspect="1"/>
          </p:cNvGraphicFramePr>
          <p:nvPr/>
        </p:nvGraphicFramePr>
        <p:xfrm>
          <a:off x="3276600" y="3200400"/>
          <a:ext cx="259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2590560" imgH="838080" progId="Equation.DSMT4">
                  <p:embed/>
                </p:oleObj>
              </mc:Choice>
              <mc:Fallback>
                <p:oleObj name="Equation" r:id="rId3" imgW="259056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200400"/>
                        <a:ext cx="2590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1: Direct Variation</a:t>
            </a:r>
            <a:endParaRPr lang="en-US" sz="3200" i="1" dirty="0" smtClean="0">
              <a:solidFill>
                <a:schemeClr val="accent1"/>
              </a:solidFill>
            </a:endParaRPr>
          </a:p>
        </p:txBody>
      </p:sp>
      <p:sp>
        <p:nvSpPr>
          <p:cNvPr id="205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1588" indent="-1588"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i="0" dirty="0" smtClean="0">
                <a:solidFill>
                  <a:schemeClr val="tx1"/>
                </a:solidFill>
              </a:rPr>
              <a:t>The length, </a:t>
            </a:r>
            <a:r>
              <a:rPr lang="en-US" i="1" dirty="0" smtClean="0">
                <a:solidFill>
                  <a:schemeClr val="tx1"/>
                </a:solidFill>
              </a:rPr>
              <a:t>s</a:t>
            </a:r>
            <a:r>
              <a:rPr lang="en-US" i="0" dirty="0" smtClean="0">
                <a:solidFill>
                  <a:schemeClr val="tx1"/>
                </a:solidFill>
              </a:rPr>
              <a:t>, that a hanging spring stretches varies directly as the weight placed at the end of the spring. If a weight of </a:t>
            </a:r>
            <a:r>
              <a:rPr lang="en-US" i="0" dirty="0" smtClean="0">
                <a:solidFill>
                  <a:srgbClr val="0000FF"/>
                </a:solidFill>
              </a:rPr>
              <a:t>5 mg </a:t>
            </a:r>
            <a:r>
              <a:rPr lang="en-US" i="0" dirty="0" smtClean="0">
                <a:solidFill>
                  <a:schemeClr val="tx1"/>
                </a:solidFill>
              </a:rPr>
              <a:t>stretches a certain spring </a:t>
            </a:r>
            <a:r>
              <a:rPr lang="en-US" i="0" dirty="0" smtClean="0">
                <a:solidFill>
                  <a:srgbClr val="0000FF"/>
                </a:solidFill>
              </a:rPr>
              <a:t>3 cm</a:t>
            </a:r>
            <a:r>
              <a:rPr lang="en-US" i="0" dirty="0" smtClean="0">
                <a:solidFill>
                  <a:schemeClr val="tx1"/>
                </a:solidFill>
              </a:rPr>
              <a:t>, how far will the spring stretch with a weight of </a:t>
            </a:r>
            <a:r>
              <a:rPr lang="en-US" i="0" dirty="0" smtClean="0">
                <a:solidFill>
                  <a:srgbClr val="0000FF"/>
                </a:solidFill>
              </a:rPr>
              <a:t>6 mg</a:t>
            </a:r>
            <a:r>
              <a:rPr lang="en-US" i="0" dirty="0" smtClean="0">
                <a:solidFill>
                  <a:schemeClr val="tx1"/>
                </a:solidFill>
              </a:rPr>
              <a:t>? </a:t>
            </a:r>
          </a:p>
          <a:p>
            <a:pPr marL="1588" indent="-1588"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i="0" dirty="0" smtClean="0">
                <a:solidFill>
                  <a:schemeClr val="tx1"/>
                </a:solidFill>
              </a:rPr>
              <a:t>(</a:t>
            </a:r>
            <a:r>
              <a:rPr lang="en-US" b="1" i="0" dirty="0" smtClean="0">
                <a:solidFill>
                  <a:schemeClr val="tx1"/>
                </a:solidFill>
              </a:rPr>
              <a:t>Note</a:t>
            </a:r>
            <a:r>
              <a:rPr lang="en-US" i="0" dirty="0" smtClean="0">
                <a:solidFill>
                  <a:schemeClr val="tx1"/>
                </a:solidFill>
              </a:rPr>
              <a:t>: We assume that the weight is not so great as to break the spring.)</a:t>
            </a:r>
          </a:p>
          <a:p>
            <a:pPr marL="1588" indent="-1588">
              <a:buFont typeface="Courier New" pitchFamily="49" charset="0"/>
              <a:buNone/>
              <a:tabLst>
                <a:tab pos="463550" algn="l"/>
              </a:tabLst>
              <a:defRPr/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 marL="0" indent="1588">
              <a:buFont typeface="Courier New" pitchFamily="49" charset="0"/>
              <a:buNone/>
              <a:defRPr/>
            </a:pPr>
            <a:r>
              <a:rPr lang="en-US" i="0" dirty="0" smtClean="0">
                <a:solidFill>
                  <a:schemeClr val="tx1"/>
                </a:solidFill>
              </a:rPr>
              <a:t>Since the two variables are directly proportional, they are related as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1: Direct Variation (cont.)</a:t>
            </a:r>
          </a:p>
        </p:txBody>
      </p:sp>
      <p:sp>
        <p:nvSpPr>
          <p:cNvPr id="13315" name="AutoShape 3"/>
          <p:cNvSpPr>
            <a:spLocks noGrp="1" noChangeAspect="1" noChangeArrowheads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1588" indent="-1588">
              <a:spcBef>
                <a:spcPts val="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1" dirty="0" smtClean="0">
                <a:solidFill>
                  <a:schemeClr val="tx1"/>
                </a:solidFill>
              </a:rPr>
              <a:t>s</a:t>
            </a:r>
            <a:r>
              <a:rPr lang="en-US" i="0" dirty="0" smtClean="0">
                <a:solidFill>
                  <a:schemeClr val="tx1"/>
                </a:solidFill>
              </a:rPr>
              <a:t> = </a:t>
            </a:r>
            <a:r>
              <a:rPr lang="en-US" i="1" dirty="0" smtClean="0">
                <a:solidFill>
                  <a:schemeClr val="tx1"/>
                </a:solidFill>
              </a:rPr>
              <a:t>kw</a:t>
            </a:r>
            <a:r>
              <a:rPr lang="en-US" i="0" dirty="0" smtClean="0">
                <a:solidFill>
                  <a:schemeClr val="tx1"/>
                </a:solidFill>
              </a:rPr>
              <a:t> where </a:t>
            </a:r>
            <a:r>
              <a:rPr lang="en-US" i="1" dirty="0" smtClean="0">
                <a:solidFill>
                  <a:schemeClr val="tx1"/>
                </a:solidFill>
              </a:rPr>
              <a:t>s</a:t>
            </a:r>
            <a:r>
              <a:rPr lang="en-US" i="0" dirty="0" smtClean="0">
                <a:solidFill>
                  <a:schemeClr val="tx1"/>
                </a:solidFill>
              </a:rPr>
              <a:t> is the distance the spring stretches and </a:t>
            </a:r>
            <a:r>
              <a:rPr lang="en-US" i="1" dirty="0" smtClean="0">
                <a:solidFill>
                  <a:schemeClr val="tx1"/>
                </a:solidFill>
              </a:rPr>
              <a:t>w</a:t>
            </a:r>
            <a:r>
              <a:rPr lang="en-US" i="0" dirty="0" smtClean="0">
                <a:solidFill>
                  <a:schemeClr val="tx1"/>
                </a:solidFill>
              </a:rPr>
              <a:t> is the weight placed at the end of the spring.</a:t>
            </a:r>
          </a:p>
          <a:p>
            <a:pPr marL="1588" indent="-1588">
              <a:spcBef>
                <a:spcPts val="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First substitute the given information to </a:t>
            </a:r>
          </a:p>
          <a:p>
            <a:pPr marL="1588" indent="-1588">
              <a:spcBef>
                <a:spcPts val="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find the value for </a:t>
            </a:r>
            <a:r>
              <a:rPr lang="en-US" i="1" dirty="0" smtClean="0">
                <a:solidFill>
                  <a:schemeClr val="tx1"/>
                </a:solidFill>
              </a:rPr>
              <a:t>k</a:t>
            </a:r>
            <a:r>
              <a:rPr lang="en-US" i="0" dirty="0" smtClean="0">
                <a:solidFill>
                  <a:schemeClr val="tx1"/>
                </a:solidFill>
              </a:rPr>
              <a:t>. (The value for </a:t>
            </a:r>
            <a:r>
              <a:rPr lang="en-US" i="1" dirty="0" smtClean="0">
                <a:solidFill>
                  <a:schemeClr val="tx1"/>
                </a:solidFill>
              </a:rPr>
              <a:t>k</a:t>
            </a:r>
            <a:r>
              <a:rPr lang="en-US" i="0" dirty="0" smtClean="0">
                <a:solidFill>
                  <a:schemeClr val="tx1"/>
                </a:solidFill>
              </a:rPr>
              <a:t> will </a:t>
            </a:r>
          </a:p>
          <a:p>
            <a:pPr marL="1588" indent="-1588">
              <a:spcBef>
                <a:spcPts val="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depend on the particular spring. Springs </a:t>
            </a:r>
          </a:p>
          <a:p>
            <a:pPr marL="1588" indent="-1588">
              <a:spcBef>
                <a:spcPts val="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made of different material or which are </a:t>
            </a:r>
          </a:p>
          <a:p>
            <a:pPr marL="1588" indent="-1588">
              <a:spcBef>
                <a:spcPts val="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wound tighter will have different values </a:t>
            </a:r>
          </a:p>
          <a:p>
            <a:pPr marL="1588" indent="-1588">
              <a:spcBef>
                <a:spcPts val="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for </a:t>
            </a:r>
            <a:r>
              <a:rPr lang="en-US" i="1" dirty="0" smtClean="0">
                <a:solidFill>
                  <a:schemeClr val="tx1"/>
                </a:solidFill>
              </a:rPr>
              <a:t>k</a:t>
            </a:r>
            <a:r>
              <a:rPr lang="en-US" i="0" dirty="0" smtClean="0">
                <a:solidFill>
                  <a:schemeClr val="tx1"/>
                </a:solidFill>
              </a:rPr>
              <a:t>.) </a:t>
            </a:r>
          </a:p>
        </p:txBody>
      </p:sp>
      <p:pic>
        <p:nvPicPr>
          <p:cNvPr id="13316" name="Picture 6" descr="5-6-2-fig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85560" y="2236836"/>
            <a:ext cx="2377440" cy="3775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1: Direct Variation (cont.)</a:t>
            </a:r>
            <a:endParaRPr lang="en-US" sz="3200" i="1" dirty="0" smtClean="0"/>
          </a:p>
        </p:txBody>
      </p:sp>
      <p:sp>
        <p:nvSpPr>
          <p:cNvPr id="20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1588">
              <a:buFont typeface="Courier New" pitchFamily="49" charset="0"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So, substitute      for </a:t>
            </a:r>
            <a:r>
              <a:rPr lang="en-US" i="1" dirty="0" smtClean="0">
                <a:solidFill>
                  <a:schemeClr val="tx1"/>
                </a:solidFill>
              </a:rPr>
              <a:t>k</a:t>
            </a:r>
            <a:r>
              <a:rPr lang="en-US" i="0" dirty="0" smtClean="0">
                <a:solidFill>
                  <a:schemeClr val="tx1"/>
                </a:solidFill>
              </a:rPr>
              <a:t> in the equation. Thus, for this spring </a:t>
            </a:r>
          </a:p>
        </p:txBody>
      </p:sp>
      <p:graphicFrame>
        <p:nvGraphicFramePr>
          <p:cNvPr id="2051" name="Object 12"/>
          <p:cNvGraphicFramePr>
            <a:graphicFrameLocks noChangeAspect="1"/>
          </p:cNvGraphicFramePr>
          <p:nvPr/>
        </p:nvGraphicFramePr>
        <p:xfrm>
          <a:off x="2978150" y="4267200"/>
          <a:ext cx="313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3" imgW="3136680" imgH="838080" progId="Equation.DSMT4">
                  <p:embed/>
                </p:oleObj>
              </mc:Choice>
              <mc:Fallback>
                <p:oleObj name="Equation" r:id="rId3" imgW="3136680" imgH="8380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8150" y="4267200"/>
                        <a:ext cx="313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6"/>
          <p:cNvGraphicFramePr>
            <a:graphicFrameLocks noChangeAspect="1"/>
          </p:cNvGraphicFramePr>
          <p:nvPr/>
        </p:nvGraphicFramePr>
        <p:xfrm>
          <a:off x="2613025" y="319405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5" imgW="253800" imgH="838080" progId="Equation.DSMT4">
                  <p:embed/>
                </p:oleObj>
              </mc:Choice>
              <mc:Fallback>
                <p:oleObj name="Equation" r:id="rId5" imgW="25380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3025" y="319405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4114800" y="1295400"/>
          <a:ext cx="952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7" imgW="952200" imgH="304560" progId="Equation.DSMT4">
                  <p:embed/>
                </p:oleObj>
              </mc:Choice>
              <mc:Fallback>
                <p:oleObj name="Equation" r:id="rId7" imgW="9522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1295400"/>
                        <a:ext cx="952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4114800" y="1828800"/>
          <a:ext cx="1041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9" imgW="1041120" imgH="304560" progId="Equation.DSMT4">
                  <p:embed/>
                </p:oleObj>
              </mc:Choice>
              <mc:Fallback>
                <p:oleObj name="Equation" r:id="rId9" imgW="104112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1828800"/>
                        <a:ext cx="1041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038600" y="2317956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11" imgW="761760" imgH="838080" progId="Equation.DSMT4">
                  <p:embed/>
                </p:oleObj>
              </mc:Choice>
              <mc:Fallback>
                <p:oleObj name="Equation" r:id="rId11" imgW="7617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317956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1: Direct Variation (cont.)</a:t>
            </a:r>
          </a:p>
        </p:txBody>
      </p:sp>
      <p:sp>
        <p:nvSpPr>
          <p:cNvPr id="307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1588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Now, for </a:t>
            </a:r>
            <a:r>
              <a:rPr lang="en-US" i="1" dirty="0" smtClean="0">
                <a:solidFill>
                  <a:schemeClr val="tx1"/>
                </a:solidFill>
              </a:rPr>
              <a:t>w</a:t>
            </a:r>
            <a:r>
              <a:rPr lang="en-US" i="0" dirty="0" smtClean="0">
                <a:solidFill>
                  <a:schemeClr val="tx1"/>
                </a:solidFill>
              </a:rPr>
              <a:t> = 6 mg,</a:t>
            </a:r>
          </a:p>
          <a:p>
            <a:pPr marL="0" indent="1588" algn="ctr">
              <a:buFont typeface="Courier New" pitchFamily="49" charset="0"/>
              <a:buNone/>
            </a:pPr>
            <a:r>
              <a:rPr lang="en-US" dirty="0" smtClean="0">
                <a:solidFill>
                  <a:srgbClr val="00007D"/>
                </a:solidFill>
              </a:rPr>
              <a:t>s</a:t>
            </a:r>
            <a:r>
              <a:rPr lang="en-US" i="0" dirty="0" smtClean="0">
                <a:solidFill>
                  <a:srgbClr val="00007D"/>
                </a:solidFill>
              </a:rPr>
              <a:t> = 0.6(6) = </a:t>
            </a:r>
            <a:r>
              <a:rPr lang="en-US" i="0" dirty="0" smtClean="0">
                <a:solidFill>
                  <a:srgbClr val="FF0000"/>
                </a:solidFill>
              </a:rPr>
              <a:t>3.6.</a:t>
            </a:r>
          </a:p>
          <a:p>
            <a:pPr marL="0" indent="1588">
              <a:spcBef>
                <a:spcPts val="1800"/>
              </a:spcBef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The spring will stretch </a:t>
            </a:r>
            <a:r>
              <a:rPr lang="en-US" i="0" dirty="0" smtClean="0">
                <a:solidFill>
                  <a:srgbClr val="FF0000"/>
                </a:solidFill>
              </a:rPr>
              <a:t>3.6 cm </a:t>
            </a:r>
            <a:r>
              <a:rPr lang="en-US" i="0" dirty="0" smtClean="0">
                <a:solidFill>
                  <a:schemeClr val="tx1"/>
                </a:solidFill>
              </a:rPr>
              <a:t>if a weight of 6 mg is placed at its end.</a:t>
            </a:r>
            <a:endParaRPr lang="en-US" b="1" i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Inverse Variation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Inverse Variation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 variable quantity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b="1" dirty="0" smtClean="0">
                <a:solidFill>
                  <a:srgbClr val="C00000"/>
                </a:solidFill>
              </a:rPr>
              <a:t>varies inversely as </a:t>
            </a:r>
            <a:r>
              <a:rPr lang="en-US" dirty="0" smtClean="0">
                <a:solidFill>
                  <a:srgbClr val="000000"/>
                </a:solidFill>
              </a:rPr>
              <a:t>(or is </a:t>
            </a:r>
            <a:r>
              <a:rPr lang="en-US" b="1" dirty="0" smtClean="0">
                <a:solidFill>
                  <a:srgbClr val="C00000"/>
                </a:solidFill>
              </a:rPr>
              <a:t>inversely proportional to</a:t>
            </a:r>
            <a:r>
              <a:rPr lang="en-US" dirty="0" smtClean="0">
                <a:solidFill>
                  <a:srgbClr val="000000"/>
                </a:solidFill>
              </a:rPr>
              <a:t>) a variable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if there is a constant </a:t>
            </a:r>
            <a:r>
              <a:rPr lang="en-US" i="1" dirty="0" smtClean="0">
                <a:solidFill>
                  <a:srgbClr val="000000"/>
                </a:solidFill>
              </a:rPr>
              <a:t>k</a:t>
            </a:r>
            <a:r>
              <a:rPr lang="en-US" dirty="0" smtClean="0">
                <a:solidFill>
                  <a:srgbClr val="000000"/>
                </a:solidFill>
              </a:rPr>
              <a:t> such that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The constant </a:t>
            </a:r>
            <a:r>
              <a:rPr lang="en-US" i="1" dirty="0" smtClean="0">
                <a:solidFill>
                  <a:srgbClr val="000000"/>
                </a:solidFill>
              </a:rPr>
              <a:t>k</a:t>
            </a:r>
            <a:r>
              <a:rPr lang="en-US" dirty="0" smtClean="0">
                <a:solidFill>
                  <a:srgbClr val="000000"/>
                </a:solidFill>
              </a:rPr>
              <a:t> is called the </a:t>
            </a:r>
            <a:r>
              <a:rPr lang="en-US" b="1" dirty="0" smtClean="0">
                <a:solidFill>
                  <a:srgbClr val="C00000"/>
                </a:solidFill>
              </a:rPr>
              <a:t>constant of variation</a:t>
            </a:r>
            <a:r>
              <a:rPr lang="en-US" b="1" dirty="0" smtClean="0">
                <a:solidFill>
                  <a:srgbClr val="000000"/>
                </a:solidFill>
              </a:rPr>
              <a:t>.</a:t>
            </a:r>
            <a:endParaRPr lang="en-US" dirty="0"/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3270250" y="3124200"/>
          <a:ext cx="260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3" imgW="2603160" imgH="838080" progId="Equation.DSMT4">
                  <p:embed/>
                </p:oleObj>
              </mc:Choice>
              <mc:Fallback>
                <p:oleObj name="Equation" r:id="rId3" imgW="260316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50" y="3124200"/>
                        <a:ext cx="2603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Example 2: Inverse Variation</a:t>
            </a:r>
          </a:p>
        </p:txBody>
      </p:sp>
      <p:sp>
        <p:nvSpPr>
          <p:cNvPr id="5124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The volume of propane in a container varies inversely to the pressure on the gas. If the propane has a volume of 200 in.</a:t>
            </a:r>
            <a:r>
              <a:rPr lang="en-US" i="0" baseline="30000" dirty="0" smtClean="0">
                <a:solidFill>
                  <a:schemeClr val="tx1"/>
                </a:solidFill>
              </a:rPr>
              <a:t>3</a:t>
            </a:r>
            <a:r>
              <a:rPr lang="en-US" i="0" dirty="0" smtClean="0">
                <a:solidFill>
                  <a:schemeClr val="tx1"/>
                </a:solidFill>
              </a:rPr>
              <a:t> under a pressure of 4 lbs per in.</a:t>
            </a:r>
            <a:r>
              <a:rPr lang="en-US" i="0" baseline="30000" dirty="0" smtClean="0">
                <a:solidFill>
                  <a:schemeClr val="tx1"/>
                </a:solidFill>
              </a:rPr>
              <a:t>2</a:t>
            </a:r>
            <a:r>
              <a:rPr lang="en-US" i="0" dirty="0" smtClean="0">
                <a:solidFill>
                  <a:schemeClr val="tx1"/>
                </a:solidFill>
              </a:rPr>
              <a:t>, what will be its volume if the pressure is increased to 5 lbs per in.</a:t>
            </a:r>
            <a:r>
              <a:rPr lang="en-US" i="0" baseline="30000" dirty="0" smtClean="0">
                <a:solidFill>
                  <a:schemeClr val="tx1"/>
                </a:solidFill>
              </a:rPr>
              <a:t>2</a:t>
            </a:r>
            <a:r>
              <a:rPr lang="en-US" i="0" dirty="0" smtClean="0">
                <a:solidFill>
                  <a:schemeClr val="tx1"/>
                </a:solidFill>
              </a:rPr>
              <a:t>?</a:t>
            </a: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2286000" y="3505200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3" imgW="965160" imgH="838080" progId="Equation.DSMT4">
                  <p:embed/>
                </p:oleObj>
              </mc:Choice>
              <mc:Fallback>
                <p:oleObj name="Equation" r:id="rId3" imgW="9651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505200"/>
                        <a:ext cx="96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1949244" y="4419600"/>
          <a:ext cx="651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5" imgW="6514920" imgH="838080" progId="Equation.DSMT4">
                  <p:embed/>
                </p:oleObj>
              </mc:Choice>
              <mc:Fallback>
                <p:oleObj name="Equation" r:id="rId5" imgW="65149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9244" y="4419600"/>
                        <a:ext cx="651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300748" y="5410200"/>
          <a:ext cx="1066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7" imgW="1066680" imgH="304560" progId="Equation.DSMT4">
                  <p:embed/>
                </p:oleObj>
              </mc:Choice>
              <mc:Fallback>
                <p:oleObj name="Equation" r:id="rId7" imgW="106668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0748" y="5410200"/>
                        <a:ext cx="1066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393</Words>
  <Application>Microsoft Office PowerPoint</Application>
  <PresentationFormat>On-screen Show (4:3)</PresentationFormat>
  <Paragraphs>52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Courier New</vt:lpstr>
      <vt:lpstr>Arial</vt:lpstr>
      <vt:lpstr>Office Theme</vt:lpstr>
      <vt:lpstr>Equation</vt:lpstr>
      <vt:lpstr>Section 8.7</vt:lpstr>
      <vt:lpstr>Objectives</vt:lpstr>
      <vt:lpstr>Direct Variation</vt:lpstr>
      <vt:lpstr>Example 1: Direct Variation</vt:lpstr>
      <vt:lpstr>Example 1: Direct Variation (cont.)</vt:lpstr>
      <vt:lpstr>Example 1: Direct Variation (cont.)</vt:lpstr>
      <vt:lpstr>Example 1: Direct Variation (cont.)</vt:lpstr>
      <vt:lpstr>Inverse Variation</vt:lpstr>
      <vt:lpstr>Example 2: Inverse Variation</vt:lpstr>
      <vt:lpstr>Example 2: Inverse Variation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28</cp:revision>
  <dcterms:created xsi:type="dcterms:W3CDTF">2013-04-26T14:43:13Z</dcterms:created>
  <dcterms:modified xsi:type="dcterms:W3CDTF">2017-08-02T12:32:12Z</dcterms:modified>
</cp:coreProperties>
</file>