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1" r:id="rId5"/>
    <p:sldId id="285" r:id="rId6"/>
    <p:sldId id="262" r:id="rId7"/>
    <p:sldId id="263" r:id="rId8"/>
    <p:sldId id="264" r:id="rId9"/>
    <p:sldId id="283" r:id="rId10"/>
    <p:sldId id="266" r:id="rId11"/>
    <p:sldId id="28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008080"/>
    <a:srgbClr val="000000"/>
    <a:srgbClr val="FFFFCC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2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1621A-5A65-415B-8D06-B4A1DD8169CD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425E2-6BCF-44D8-9841-25CB268DD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60.bin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6.png"/><Relationship Id="rId4" Type="http://schemas.openxmlformats.org/officeDocument/2006/relationships/image" Target="../media/image63.wmf"/><Relationship Id="rId9" Type="http://schemas.openxmlformats.org/officeDocument/2006/relationships/image" Target="../media/image6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70.pn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6.png"/><Relationship Id="rId4" Type="http://schemas.openxmlformats.org/officeDocument/2006/relationships/image" Target="../media/image7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Real Numbers and Evaluating Radicals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Perfect Squares and Square Roots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47207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rgbClr val="000000"/>
                </a:solidFill>
              </a:rPr>
              <a:t>The square roots of negative real numbers are </a:t>
            </a:r>
            <a:r>
              <a:rPr lang="en-US" b="1" dirty="0">
                <a:solidFill>
                  <a:srgbClr val="C00000"/>
                </a:solidFill>
              </a:rPr>
              <a:t>not real numbers.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(There is no real number whose square is negative.) Thus          is not a real number and            is not a real number.  Such numbers are called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imaginary numbers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b="1" dirty="0">
                <a:solidFill>
                  <a:srgbClr val="C00000"/>
                </a:solidFill>
              </a:rPr>
              <a:t>nonreal complex numbers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 These numbers and their properties will be studied in later courses in mathematics.</a:t>
            </a:r>
            <a:endParaRPr lang="en-US" dirty="0"/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2798330" y="2880590"/>
          <a:ext cx="698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698400" imgH="444240" progId="Equation.DSMT4">
                  <p:embed/>
                </p:oleObj>
              </mc:Choice>
              <mc:Fallback>
                <p:oleObj name="Equation" r:id="rId3" imgW="69840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330" y="2880590"/>
                        <a:ext cx="698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7112865" y="2880590"/>
          <a:ext cx="850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850680" imgH="444240" progId="Equation.DSMT4">
                  <p:embed/>
                </p:oleObj>
              </mc:Choice>
              <mc:Fallback>
                <p:oleObj name="Equation" r:id="rId5" imgW="85068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865" y="2880590"/>
                        <a:ext cx="8509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Cube Roots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1959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492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Table 1: Cubes of integers from 1 to 10 (Perfect Cubes)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38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86" name="Object 8"/>
          <p:cNvGraphicFramePr>
            <a:graphicFrameLocks noChangeAspect="1"/>
          </p:cNvGraphicFramePr>
          <p:nvPr/>
        </p:nvGraphicFramePr>
        <p:xfrm>
          <a:off x="609600" y="1981200"/>
          <a:ext cx="7924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Equation" r:id="rId3" imgW="7924680" imgH="990360" progId="Equation.DSMT4">
                  <p:embed/>
                </p:oleObj>
              </mc:Choice>
              <mc:Fallback>
                <p:oleObj name="Equation" r:id="rId3" imgW="7924680" imgH="990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81200"/>
                        <a:ext cx="79248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Cube Roots</a:t>
            </a:r>
          </a:p>
        </p:txBody>
      </p:sp>
      <p:sp>
        <p:nvSpPr>
          <p:cNvPr id="717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16101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23813" indent="-23813" algn="ctr"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Cube Root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are real numbers such that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then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called the </a:t>
            </a:r>
            <a:r>
              <a:rPr lang="en-US" b="1" dirty="0">
                <a:solidFill>
                  <a:srgbClr val="C00000"/>
                </a:solidFill>
              </a:rPr>
              <a:t>cube root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.  We write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4121150" y="2594430"/>
          <a:ext cx="901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901440" imgH="380880" progId="Equation.DSMT4">
                  <p:embed/>
                </p:oleObj>
              </mc:Choice>
              <mc:Fallback>
                <p:oleObj name="Equation" r:id="rId3" imgW="90144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2594430"/>
                        <a:ext cx="901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7086600" y="3387435"/>
          <a:ext cx="1092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5" imgW="1091880" imgH="444240" progId="Equation.DSMT4">
                  <p:embed/>
                </p:oleObj>
              </mc:Choice>
              <mc:Fallback>
                <p:oleObj name="Equation" r:id="rId5" imgW="109188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387435"/>
                        <a:ext cx="1092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Cube Roots</a:t>
            </a:r>
            <a:endParaRPr lang="en-US" sz="3200" i="1">
              <a:solidFill>
                <a:schemeClr val="accent1"/>
              </a:solidFill>
            </a:endParaRP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530352" y="1281113"/>
          <a:ext cx="292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3" imgW="2920680" imgH="507960" progId="Equation.DSMT4">
                  <p:embed/>
                </p:oleObj>
              </mc:Choice>
              <mc:Fallback>
                <p:oleObj name="Equation" r:id="rId3" imgW="292068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81113"/>
                        <a:ext cx="2921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530352" y="2300288"/>
          <a:ext cx="325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5" imgW="3251160" imgH="507960" progId="Equation.DSMT4">
                  <p:embed/>
                </p:oleObj>
              </mc:Choice>
              <mc:Fallback>
                <p:oleObj name="Equation" r:id="rId5" imgW="325116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300288"/>
                        <a:ext cx="3251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530352" y="3200400"/>
          <a:ext cx="4483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7" imgW="4483080" imgH="533160" progId="Equation.DSMT4">
                  <p:embed/>
                </p:oleObj>
              </mc:Choice>
              <mc:Fallback>
                <p:oleObj name="Equation" r:id="rId7" imgW="4483080" imgH="533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200400"/>
                        <a:ext cx="4483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675975"/>
              </p:ext>
            </p:extLst>
          </p:nvPr>
        </p:nvGraphicFramePr>
        <p:xfrm>
          <a:off x="530225" y="4184650"/>
          <a:ext cx="3924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9" imgW="3924000" imgH="1002960" progId="Equation.DSMT4">
                  <p:embed/>
                </p:oleObj>
              </mc:Choice>
              <mc:Fallback>
                <p:oleObj name="Equation" r:id="rId9" imgW="3924000" imgH="1002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4184650"/>
                        <a:ext cx="39243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22"/>
          <p:cNvSpPr>
            <a:spLocks noChangeArrowheads="1"/>
          </p:cNvSpPr>
          <p:nvPr/>
        </p:nvSpPr>
        <p:spPr bwMode="auto">
          <a:xfrm>
            <a:off x="5867400" y="3238932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the cube root of a negative number is negative.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505200" y="1397000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11" imgW="558720" imgH="279360" progId="Equation.DSMT4">
                  <p:embed/>
                </p:oleObj>
              </mc:Choice>
              <mc:Fallback>
                <p:oleObj name="Equation" r:id="rId11" imgW="55872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397000"/>
                        <a:ext cx="558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3810000" y="2387600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13" imgW="558720" imgH="279360" progId="Equation.DSMT4">
                  <p:embed/>
                </p:oleObj>
              </mc:Choice>
              <mc:Fallback>
                <p:oleObj name="Equation" r:id="rId13" imgW="55872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87600"/>
                        <a:ext cx="558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5105400" y="3302000"/>
          <a:ext cx="77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15" imgW="774360" imgH="291960" progId="Equation.DSMT4">
                  <p:embed/>
                </p:oleObj>
              </mc:Choice>
              <mc:Fallback>
                <p:oleObj name="Equation" r:id="rId15" imgW="77436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02000"/>
                        <a:ext cx="774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4635500" y="4267200"/>
          <a:ext cx="62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17" imgW="622080" imgH="838080" progId="Equation.DSMT4">
                  <p:embed/>
                </p:oleObj>
              </mc:Choice>
              <mc:Fallback>
                <p:oleObj name="Equation" r:id="rId17" imgW="62208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267200"/>
                        <a:ext cx="622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Irrational Numbers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6977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23813" indent="-23813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Irrational Numbers</a:t>
            </a:r>
          </a:p>
          <a:p>
            <a:pPr>
              <a:spcBef>
                <a:spcPts val="1200"/>
              </a:spcBef>
              <a:defRPr/>
            </a:pPr>
            <a:r>
              <a:rPr lang="en-US" b="1" dirty="0">
                <a:solidFill>
                  <a:srgbClr val="C00000"/>
                </a:solidFill>
              </a:rPr>
              <a:t>Irrational numbers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are real numbers that are not rational numbers.  Written in decimal form, irrational numbers are </a:t>
            </a:r>
            <a:r>
              <a:rPr lang="en-US" b="1" dirty="0">
                <a:solidFill>
                  <a:srgbClr val="C00000"/>
                </a:solidFill>
              </a:rPr>
              <a:t>infinite, </a:t>
            </a:r>
            <a:r>
              <a:rPr lang="en-US" b="1" dirty="0" err="1">
                <a:solidFill>
                  <a:srgbClr val="C00000"/>
                </a:solidFill>
              </a:rPr>
              <a:t>nonrepeating</a:t>
            </a:r>
            <a:r>
              <a:rPr lang="en-US" b="1" dirty="0">
                <a:solidFill>
                  <a:srgbClr val="C00000"/>
                </a:solidFill>
              </a:rPr>
              <a:t> decimals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Irrational Numbers</a:t>
            </a:r>
          </a:p>
        </p:txBody>
      </p:sp>
      <p:sp>
        <p:nvSpPr>
          <p:cNvPr id="922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1588">
              <a:buFont typeface="Courier New" pitchFamily="49" charset="0"/>
              <a:buNone/>
            </a:pPr>
            <a:r>
              <a:rPr lang="en-US" i="0">
                <a:solidFill>
                  <a:schemeClr val="tx1"/>
                </a:solidFill>
              </a:rPr>
              <a:t>The following numbers are all irrational numbers. Your calculator will show them rounded to nine or more decimal places; however, the digits continue without end and there is no pattern to the digits.</a:t>
            </a:r>
          </a:p>
          <a:p>
            <a:pPr marL="0" indent="1588">
              <a:buFont typeface="Courier New" pitchFamily="49" charset="0"/>
              <a:buNone/>
            </a:pPr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9222" name="Rectangle 22"/>
          <p:cNvSpPr>
            <a:spLocks noChangeArrowheads="1"/>
          </p:cNvSpPr>
          <p:nvPr/>
        </p:nvSpPr>
        <p:spPr bwMode="auto">
          <a:xfrm>
            <a:off x="4038600" y="3263900"/>
            <a:ext cx="480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8080"/>
                </a:solidFill>
              </a:rPr>
              <a:t>See “Did You Know?” at the beginning of this chapter for a formal proof of the fact that     is irrational.</a:t>
            </a:r>
          </a:p>
        </p:txBody>
      </p:sp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8434388" y="3619500"/>
          <a:ext cx="342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3" imgW="342720" imgH="330120" progId="Equation.DSMT4">
                  <p:embed/>
                </p:oleObj>
              </mc:Choice>
              <mc:Fallback>
                <p:oleObj name="Equation" r:id="rId3" imgW="342720" imgH="3301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388" y="3619500"/>
                        <a:ext cx="342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30352" y="3200400"/>
          <a:ext cx="952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5" imgW="952200" imgH="444240" progId="Equation.DSMT4">
                  <p:embed/>
                </p:oleObj>
              </mc:Choice>
              <mc:Fallback>
                <p:oleObj name="Equation" r:id="rId5" imgW="95220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200400"/>
                        <a:ext cx="952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600200" y="3327400"/>
          <a:ext cx="2057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7" imgW="2057400" imgH="291960" progId="Equation.DSMT4">
                  <p:embed/>
                </p:oleObj>
              </mc:Choice>
              <mc:Fallback>
                <p:oleObj name="Equation" r:id="rId7" imgW="20574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27400"/>
                        <a:ext cx="2057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530352" y="4343400"/>
          <a:ext cx="977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9" imgW="977760" imgH="444240" progId="Equation.DSMT4">
                  <p:embed/>
                </p:oleObj>
              </mc:Choice>
              <mc:Fallback>
                <p:oleObj name="Equation" r:id="rId9" imgW="97776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343400"/>
                        <a:ext cx="977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600200" y="4495800"/>
          <a:ext cx="2057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11" imgW="2057400" imgH="291960" progId="Equation.DSMT4">
                  <p:embed/>
                </p:oleObj>
              </mc:Choice>
              <mc:Fallback>
                <p:oleObj name="Equation" r:id="rId11" imgW="20574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95800"/>
                        <a:ext cx="2057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Irrational Numbers (cont.)</a:t>
            </a:r>
            <a:endParaRPr lang="en-US" sz="3200"/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None/>
            </a:pPr>
            <a:endParaRPr lang="en-US" b="1" i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>
              <a:solidFill>
                <a:schemeClr val="tx1"/>
              </a:solidFill>
            </a:endParaRPr>
          </a:p>
        </p:txBody>
      </p:sp>
      <p:sp>
        <p:nvSpPr>
          <p:cNvPr id="10246" name="Rectangle 22"/>
          <p:cNvSpPr>
            <a:spLocks noChangeArrowheads="1"/>
          </p:cNvSpPr>
          <p:nvPr/>
        </p:nvSpPr>
        <p:spPr bwMode="auto">
          <a:xfrm>
            <a:off x="4876800" y="1444625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i="1" dirty="0">
                <a:solidFill>
                  <a:srgbClr val="00808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π</a:t>
            </a:r>
            <a:r>
              <a:rPr lang="en-US" sz="2000" dirty="0">
                <a:solidFill>
                  <a:srgbClr val="008080"/>
                </a:solidFill>
                <a:sym typeface="Symbol"/>
              </a:rPr>
              <a:t> i</a:t>
            </a:r>
            <a:r>
              <a:rPr lang="en-US" sz="2000" dirty="0">
                <a:solidFill>
                  <a:srgbClr val="008080"/>
                </a:solidFill>
              </a:rPr>
              <a:t>s the ratio of the circumference to the diameter of any circle.</a:t>
            </a:r>
          </a:p>
        </p:txBody>
      </p:sp>
      <p:sp>
        <p:nvSpPr>
          <p:cNvPr id="10247" name="Rectangle 22"/>
          <p:cNvSpPr>
            <a:spLocks noChangeArrowheads="1"/>
          </p:cNvSpPr>
          <p:nvPr/>
        </p:nvSpPr>
        <p:spPr bwMode="auto">
          <a:xfrm>
            <a:off x="4876800" y="2489200"/>
            <a:ext cx="403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 </a:t>
            </a:r>
            <a:r>
              <a:rPr lang="en-US" sz="2000" i="1" dirty="0">
                <a:solidFill>
                  <a:srgbClr val="008080"/>
                </a:solidFill>
              </a:rPr>
              <a:t>e</a:t>
            </a:r>
            <a:r>
              <a:rPr lang="en-US" sz="2000" dirty="0">
                <a:solidFill>
                  <a:srgbClr val="008080"/>
                </a:solidFill>
              </a:rPr>
              <a:t> is the base of natural logarithms and will be studied in detail in later courses.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535862"/>
              </p:ext>
            </p:extLst>
          </p:nvPr>
        </p:nvGraphicFramePr>
        <p:xfrm>
          <a:off x="511175" y="1600200"/>
          <a:ext cx="762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3" imgW="761760" imgH="241200" progId="Equation.DSMT4">
                  <p:embed/>
                </p:oleObj>
              </mc:Choice>
              <mc:Fallback>
                <p:oleObj name="Equation" r:id="rId3" imgW="76176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600200"/>
                        <a:ext cx="762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371600" y="1524000"/>
          <a:ext cx="331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5" imgW="3314520" imgH="291960" progId="Equation.DSMT4">
                  <p:embed/>
                </p:oleObj>
              </mc:Choice>
              <mc:Fallback>
                <p:oleObj name="Equation" r:id="rId5" imgW="331452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3314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530352" y="2590800"/>
          <a:ext cx="698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7" imgW="698400" imgH="304560" progId="Equation.DSMT4">
                  <p:embed/>
                </p:oleObj>
              </mc:Choice>
              <mc:Fallback>
                <p:oleObj name="Equation" r:id="rId7" imgW="69840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590800"/>
                        <a:ext cx="698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371600" y="2590800"/>
          <a:ext cx="313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9" imgW="3136680" imgH="291960" progId="Equation.DSMT4">
                  <p:embed/>
                </p:oleObj>
              </mc:Choice>
              <mc:Fallback>
                <p:oleObj name="Equation" r:id="rId9" imgW="31366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90800"/>
                        <a:ext cx="3136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4: Find the Square</a:t>
            </a:r>
            <a:endParaRPr lang="en-US" sz="3200"/>
          </a:p>
        </p:txBody>
      </p:sp>
      <p:sp>
        <p:nvSpPr>
          <p:cNvPr id="1127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02826"/>
          </a:xfrm>
        </p:spPr>
        <p:txBody>
          <a:bodyPr>
            <a:spAutoFit/>
          </a:bodyPr>
          <a:lstStyle/>
          <a:p>
            <a:pPr marL="0" indent="1588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Use the definition of square root to find the square of each radical expression.</a:t>
            </a:r>
          </a:p>
          <a:p>
            <a:pPr marL="0" indent="1588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1588">
              <a:lnSpc>
                <a:spcPct val="15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</a:t>
            </a:r>
          </a:p>
          <a:p>
            <a:pPr marL="0" indent="1588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1588">
              <a:lnSpc>
                <a:spcPct val="15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 </a:t>
            </a:r>
          </a:p>
          <a:p>
            <a:pPr marL="0" indent="1588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1588">
              <a:lnSpc>
                <a:spcPct val="15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</a:t>
            </a:r>
          </a:p>
        </p:txBody>
      </p:sp>
      <p:graphicFrame>
        <p:nvGraphicFramePr>
          <p:cNvPr id="11266" name="Object 9"/>
          <p:cNvGraphicFramePr>
            <a:graphicFrameLocks noChangeAspect="1"/>
          </p:cNvGraphicFramePr>
          <p:nvPr/>
        </p:nvGraphicFramePr>
        <p:xfrm>
          <a:off x="547688" y="2347912"/>
          <a:ext cx="1117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3" imgW="1117440" imgH="444240" progId="Equation.DSMT4">
                  <p:embed/>
                </p:oleObj>
              </mc:Choice>
              <mc:Fallback>
                <p:oleObj name="Equation" r:id="rId3" imgW="111744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2347912"/>
                        <a:ext cx="1117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"/>
          <p:cNvGraphicFramePr>
            <a:graphicFrameLocks noChangeAspect="1"/>
          </p:cNvGraphicFramePr>
          <p:nvPr/>
        </p:nvGraphicFramePr>
        <p:xfrm>
          <a:off x="2133600" y="2792413"/>
          <a:ext cx="977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5" imgW="977760" imgH="698400" progId="Equation.DSMT4">
                  <p:embed/>
                </p:oleObj>
              </mc:Choice>
              <mc:Fallback>
                <p:oleObj name="Equation" r:id="rId5" imgW="977760" imgH="698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792413"/>
                        <a:ext cx="9779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2"/>
          <p:cNvGraphicFramePr>
            <a:graphicFrameLocks noChangeAspect="1"/>
          </p:cNvGraphicFramePr>
          <p:nvPr/>
        </p:nvGraphicFramePr>
        <p:xfrm>
          <a:off x="547688" y="3567112"/>
          <a:ext cx="952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7" imgW="952200" imgH="444240" progId="Equation.DSMT4">
                  <p:embed/>
                </p:oleObj>
              </mc:Choice>
              <mc:Fallback>
                <p:oleObj name="Equation" r:id="rId7" imgW="952200" imgH="4442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3567112"/>
                        <a:ext cx="952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3"/>
          <p:cNvGraphicFramePr>
            <a:graphicFrameLocks noChangeAspect="1"/>
          </p:cNvGraphicFramePr>
          <p:nvPr/>
        </p:nvGraphicFramePr>
        <p:xfrm>
          <a:off x="2133600" y="4038600"/>
          <a:ext cx="81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9" imgW="812520" imgH="698400" progId="Equation.DSMT4">
                  <p:embed/>
                </p:oleObj>
              </mc:Choice>
              <mc:Fallback>
                <p:oleObj name="Equation" r:id="rId9" imgW="812520" imgH="698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38600"/>
                        <a:ext cx="812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4"/>
          <p:cNvGraphicFramePr>
            <a:graphicFrameLocks noChangeAspect="1"/>
          </p:cNvGraphicFramePr>
          <p:nvPr/>
        </p:nvGraphicFramePr>
        <p:xfrm>
          <a:off x="547688" y="4786312"/>
          <a:ext cx="1346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11" imgW="1346040" imgH="444240" progId="Equation.DSMT4">
                  <p:embed/>
                </p:oleObj>
              </mc:Choice>
              <mc:Fallback>
                <p:oleObj name="Equation" r:id="rId11" imgW="1346040" imgH="4442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4786312"/>
                        <a:ext cx="1346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15"/>
          <p:cNvGraphicFramePr>
            <a:graphicFrameLocks noChangeAspect="1"/>
          </p:cNvGraphicFramePr>
          <p:nvPr/>
        </p:nvGraphicFramePr>
        <p:xfrm>
          <a:off x="2133600" y="527050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13" imgW="1206360" imgH="698400" progId="Equation.DSMT4">
                  <p:embed/>
                </p:oleObj>
              </mc:Choice>
              <mc:Fallback>
                <p:oleObj name="Equation" r:id="rId13" imgW="1206360" imgH="698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70500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22"/>
          <p:cNvSpPr>
            <a:spLocks noChangeArrowheads="1"/>
          </p:cNvSpPr>
          <p:nvPr/>
        </p:nvSpPr>
        <p:spPr bwMode="auto">
          <a:xfrm>
            <a:off x="4191000" y="545465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8080"/>
                </a:solidFill>
              </a:rPr>
              <a:t>The square of a negative number is positive.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3200400" y="2997200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15" imgW="634680" imgH="291960" progId="Equation.DSMT4">
                  <p:embed/>
                </p:oleObj>
              </mc:Choice>
              <mc:Fallback>
                <p:oleObj name="Equation" r:id="rId15" imgW="63468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97200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2971800" y="4267200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17" imgW="469800" imgH="279360" progId="Equation.DSMT4">
                  <p:embed/>
                </p:oleObj>
              </mc:Choice>
              <mc:Fallback>
                <p:oleObj name="Equation" r:id="rId17" imgW="46980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267200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3352800" y="54864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19" imgW="647640" imgH="291960" progId="Equation.DSMT4">
                  <p:embed/>
                </p:oleObj>
              </mc:Choice>
              <mc:Fallback>
                <p:oleObj name="Equation" r:id="rId19" imgW="64764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864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Summary of Square Roots of Integers</a:t>
            </a:r>
            <a:endParaRPr lang="en-US" sz="3200" dirty="0"/>
          </a:p>
        </p:txBody>
      </p:sp>
      <p:sp>
        <p:nvSpPr>
          <p:cNvPr id="1229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6561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</a:rPr>
              <a:t>The Fundamental Principle of Rational Expressions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In general,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positive real number, then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         is a real number.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           is nonreal. 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000000"/>
                </a:solidFill>
              </a:rPr>
              <a:t>Note:</a:t>
            </a:r>
            <a:r>
              <a:rPr lang="en-US" dirty="0">
                <a:solidFill>
                  <a:srgbClr val="000000"/>
                </a:solidFill>
              </a:rPr>
              <a:t>        is rational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a perfect square or the quotient of perfect squares.  Otherwise,       is irrational.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/>
        </p:nvGraphicFramePr>
        <p:xfrm>
          <a:off x="962025" y="2618510"/>
          <a:ext cx="48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3" imgW="482400" imgH="444240" progId="Equation.DSMT4">
                  <p:embed/>
                </p:oleObj>
              </mc:Choice>
              <mc:Fallback>
                <p:oleObj name="Equation" r:id="rId3" imgW="48240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2618510"/>
                        <a:ext cx="482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8"/>
          <p:cNvGraphicFramePr>
            <a:graphicFrameLocks noChangeAspect="1"/>
          </p:cNvGraphicFramePr>
          <p:nvPr/>
        </p:nvGraphicFramePr>
        <p:xfrm>
          <a:off x="914400" y="3277322"/>
          <a:ext cx="698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5" imgW="698400" imgH="444240" progId="Equation.DSMT4">
                  <p:embed/>
                </p:oleObj>
              </mc:Choice>
              <mc:Fallback>
                <p:oleObj name="Equation" r:id="rId5" imgW="69840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7322"/>
                        <a:ext cx="698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9"/>
          <p:cNvGraphicFramePr>
            <a:graphicFrameLocks noChangeAspect="1"/>
          </p:cNvGraphicFramePr>
          <p:nvPr/>
        </p:nvGraphicFramePr>
        <p:xfrm>
          <a:off x="1470025" y="4004397"/>
          <a:ext cx="48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7" imgW="482400" imgH="444240" progId="Equation.DSMT4">
                  <p:embed/>
                </p:oleObj>
              </mc:Choice>
              <mc:Fallback>
                <p:oleObj name="Equation" r:id="rId7" imgW="48240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4004397"/>
                        <a:ext cx="482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0"/>
          <p:cNvGraphicFramePr>
            <a:graphicFrameLocks noChangeAspect="1"/>
          </p:cNvGraphicFramePr>
          <p:nvPr/>
        </p:nvGraphicFramePr>
        <p:xfrm>
          <a:off x="6356640" y="4417147"/>
          <a:ext cx="48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9" imgW="482400" imgH="444240" progId="Equation.DSMT4">
                  <p:embed/>
                </p:oleObj>
              </mc:Choice>
              <mc:Fallback>
                <p:oleObj name="Equation" r:id="rId9" imgW="482400" imgH="4442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640" y="4417147"/>
                        <a:ext cx="482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3200">
                <a:solidFill>
                  <a:schemeClr val="accent1"/>
                </a:solidFill>
              </a:rPr>
              <a:t>Example 5: Evaluating Radical Expressions with a Calculator</a:t>
            </a:r>
            <a:endParaRPr lang="en-US" sz="3200"/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588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Use a TI-84 Plus graphing calculator to evaluate each of the following radical expressions. In each example the steps (or keys to press) are shown.  The TI-84 Plus gives answers accurate up to nine decimal places.  You (and your instructor) may choose to round these answers to fewer than nine places.</a:t>
            </a:r>
          </a:p>
          <a:p>
            <a:pPr marL="0" indent="1588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1588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</a:t>
            </a:r>
            <a:r>
              <a:rPr lang="en-US" i="0" dirty="0">
                <a:solidFill>
                  <a:schemeClr val="tx1"/>
                </a:solidFill>
              </a:rPr>
              <a:t> Press the keys in the following sequence:  </a:t>
            </a:r>
          </a:p>
        </p:txBody>
      </p:sp>
      <p:graphicFrame>
        <p:nvGraphicFramePr>
          <p:cNvPr id="13314" name="Object 10"/>
          <p:cNvGraphicFramePr>
            <a:graphicFrameLocks noChangeAspect="1"/>
          </p:cNvGraphicFramePr>
          <p:nvPr/>
        </p:nvGraphicFramePr>
        <p:xfrm>
          <a:off x="550863" y="3937000"/>
          <a:ext cx="1117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3" imgW="1117440" imgH="444240" progId="Equation.DSMT4">
                  <p:embed/>
                </p:oleObj>
              </mc:Choice>
              <mc:Fallback>
                <p:oleObj name="Equation" r:id="rId3" imgW="1117440" imgH="4442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3937000"/>
                        <a:ext cx="1117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3080" y="4954588"/>
            <a:ext cx="5577840" cy="9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88237"/>
          </a:xfrm>
        </p:spPr>
        <p:txBody>
          <a:bodyPr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Determine if a real number is rational or irrational.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Understand the meaning of radical expressions.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a TI-84 Plus calculator to evaluate radical expressions.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3200">
                <a:solidFill>
                  <a:schemeClr val="accent1"/>
                </a:solidFill>
              </a:rPr>
              <a:t>Example 5: Evaluating Radical Expressions with a Calculator (cont.)</a:t>
            </a:r>
            <a:endParaRPr lang="en-US" sz="320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588">
              <a:spcBef>
                <a:spcPts val="1800"/>
              </a:spcBef>
              <a:buFont typeface="Courier New" pitchFamily="49" charset="0"/>
              <a:buNone/>
            </a:pPr>
            <a:r>
              <a:rPr lang="en-US" b="1" i="0">
                <a:solidFill>
                  <a:schemeClr val="tx1"/>
                </a:solidFill>
              </a:rPr>
              <a:t>Note:</a:t>
            </a:r>
            <a:r>
              <a:rPr lang="en-US" i="0">
                <a:solidFill>
                  <a:schemeClr val="tx1"/>
                </a:solidFill>
              </a:rPr>
              <a:t>	To get the square root symbol on the TI-84 Plus, press 2</a:t>
            </a:r>
            <a:r>
              <a:rPr lang="en-US" i="0" baseline="30000">
                <a:solidFill>
                  <a:schemeClr val="tx1"/>
                </a:solidFill>
              </a:rPr>
              <a:t>nd </a:t>
            </a:r>
            <a:r>
              <a:rPr lang="en-US" i="0">
                <a:solidFill>
                  <a:schemeClr val="tx1"/>
                </a:solidFill>
              </a:rPr>
              <a:t>then the              key.   When the symbol appears, it will appear with a left hand parenthesis. You should press the right-hand parenthesis to close the square root operation. </a:t>
            </a:r>
          </a:p>
        </p:txBody>
      </p:sp>
      <p:pic>
        <p:nvPicPr>
          <p:cNvPr id="1434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550" y="1821870"/>
            <a:ext cx="1009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16"/>
          <p:cNvGraphicFramePr>
            <a:graphicFrameLocks noChangeAspect="1"/>
          </p:cNvGraphicFramePr>
          <p:nvPr/>
        </p:nvGraphicFramePr>
        <p:xfrm>
          <a:off x="7650163" y="1773380"/>
          <a:ext cx="457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4" imgW="457200" imgH="444240" progId="Equation.DSMT4">
                  <p:embed/>
                </p:oleObj>
              </mc:Choice>
              <mc:Fallback>
                <p:oleObj name="Equation" r:id="rId4" imgW="457200" imgH="4442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163" y="1773380"/>
                        <a:ext cx="457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3200">
                <a:solidFill>
                  <a:schemeClr val="accent1"/>
                </a:solidFill>
              </a:rPr>
              <a:t>Example 5: Evaluating Radical Expressions with a Calculator (cont.)</a:t>
            </a:r>
            <a:endParaRPr lang="en-US" sz="320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588">
              <a:spcBef>
                <a:spcPts val="1800"/>
              </a:spcBef>
              <a:buFont typeface="Courier New" pitchFamily="49" charset="0"/>
              <a:buNone/>
            </a:pPr>
            <a:r>
              <a:rPr lang="en-US" i="0">
                <a:solidFill>
                  <a:schemeClr val="tx1"/>
                </a:solidFill>
              </a:rPr>
              <a:t>The display will appear as follows:</a:t>
            </a:r>
          </a:p>
        </p:txBody>
      </p:sp>
      <p:pic>
        <p:nvPicPr>
          <p:cNvPr id="26628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4494" y="1981200"/>
            <a:ext cx="3275012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3200">
                <a:solidFill>
                  <a:schemeClr val="accent1"/>
                </a:solidFill>
              </a:rPr>
              <a:t>Example 5: Evaluating Radical Expressions with a Calculator (cont.)</a:t>
            </a:r>
            <a:endParaRPr lang="en-US" sz="3200"/>
          </a:p>
        </p:txBody>
      </p:sp>
      <p:sp>
        <p:nvSpPr>
          <p:cNvPr id="153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588">
              <a:buFont typeface="Courier New" pitchFamily="49" charset="0"/>
              <a:buNone/>
            </a:pPr>
            <a:endParaRPr lang="en-US" i="0" dirty="0"/>
          </a:p>
          <a:p>
            <a:pPr marL="0" indent="1588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 </a:t>
            </a:r>
            <a:r>
              <a:rPr lang="en-US" i="0" dirty="0">
                <a:solidFill>
                  <a:schemeClr val="tx1"/>
                </a:solidFill>
              </a:rPr>
              <a:t>Press the keys in the following sequence: </a:t>
            </a:r>
          </a:p>
          <a:p>
            <a:pPr marL="0" indent="1588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1588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1588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1588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1588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The 4 followed by the        indicates the 4th root to the calculator.  That is, the 4 takes the place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in the expression </a:t>
            </a:r>
          </a:p>
        </p:txBody>
      </p:sp>
      <p:graphicFrame>
        <p:nvGraphicFramePr>
          <p:cNvPr id="15362" name="Object 8"/>
          <p:cNvGraphicFramePr>
            <a:graphicFrameLocks noChangeAspect="1"/>
          </p:cNvGraphicFramePr>
          <p:nvPr/>
        </p:nvGraphicFramePr>
        <p:xfrm>
          <a:off x="533400" y="1273175"/>
          <a:ext cx="1308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3" imgW="1307880" imgH="444240" progId="Equation.DSMT4">
                  <p:embed/>
                </p:oleObj>
              </mc:Choice>
              <mc:Fallback>
                <p:oleObj name="Equation" r:id="rId3" imgW="130788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73175"/>
                        <a:ext cx="13081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568575"/>
            <a:ext cx="64293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3" name="Object 10"/>
          <p:cNvGraphicFramePr>
            <a:graphicFrameLocks noChangeAspect="1"/>
          </p:cNvGraphicFramePr>
          <p:nvPr/>
        </p:nvGraphicFramePr>
        <p:xfrm>
          <a:off x="4645025" y="4441968"/>
          <a:ext cx="457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6" imgW="457200" imgH="444240" progId="Equation.DSMT4">
                  <p:embed/>
                </p:oleObj>
              </mc:Choice>
              <mc:Fallback>
                <p:oleObj name="Equation" r:id="rId6" imgW="457200" imgH="4442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441968"/>
                        <a:ext cx="457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1"/>
          <p:cNvGraphicFramePr>
            <a:graphicFrameLocks noChangeAspect="1"/>
          </p:cNvGraphicFramePr>
          <p:nvPr/>
        </p:nvGraphicFramePr>
        <p:xfrm>
          <a:off x="2725056" y="5277425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8" imgW="533160" imgH="444240" progId="Equation.DSMT4">
                  <p:embed/>
                </p:oleObj>
              </mc:Choice>
              <mc:Fallback>
                <p:oleObj name="Equation" r:id="rId8" imgW="533160" imgH="444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056" y="5277425"/>
                        <a:ext cx="533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133600" y="1316185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Note: This expression represents the 4th root of 100.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3200">
                <a:solidFill>
                  <a:schemeClr val="accent1"/>
                </a:solidFill>
              </a:rPr>
              <a:t>Example 5: Evaluating Radical Expressions with a Calculator (cont.)</a:t>
            </a:r>
            <a:endParaRPr lang="en-US" sz="320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588">
              <a:buFont typeface="Courier New" pitchFamily="49" charset="0"/>
              <a:buNone/>
            </a:pPr>
            <a:r>
              <a:rPr lang="en-US" i="0">
                <a:solidFill>
                  <a:schemeClr val="tx1"/>
                </a:solidFill>
              </a:rPr>
              <a:t>The display will appear as follows: </a:t>
            </a:r>
          </a:p>
          <a:p>
            <a:pPr marL="0" indent="1588">
              <a:buFont typeface="Courier New" pitchFamily="49" charset="0"/>
              <a:buNone/>
            </a:pPr>
            <a:endParaRPr lang="en-US" i="0">
              <a:solidFill>
                <a:schemeClr val="tx1"/>
              </a:solidFill>
            </a:endParaRPr>
          </a:p>
          <a:p>
            <a:pPr marL="0" indent="1588">
              <a:buFont typeface="Courier New" pitchFamily="49" charset="0"/>
              <a:buNone/>
            </a:pPr>
            <a:endParaRPr lang="en-US" i="0">
              <a:solidFill>
                <a:schemeClr val="tx1"/>
              </a:solidFill>
            </a:endParaRPr>
          </a:p>
          <a:p>
            <a:pPr marL="0" indent="1588">
              <a:buFont typeface="Courier New" pitchFamily="49" charset="0"/>
              <a:buNone/>
            </a:pPr>
            <a:endParaRPr lang="en-US" i="0">
              <a:solidFill>
                <a:schemeClr val="tx1"/>
              </a:solidFill>
            </a:endParaRPr>
          </a:p>
          <a:p>
            <a:pPr marL="0" indent="1588">
              <a:buFont typeface="Courier New" pitchFamily="49" charset="0"/>
              <a:buNone/>
            </a:pPr>
            <a:endParaRPr lang="en-US" i="0">
              <a:solidFill>
                <a:schemeClr val="tx1"/>
              </a:solidFill>
            </a:endParaRPr>
          </a:p>
          <a:p>
            <a:pPr marL="0" indent="1588">
              <a:buFont typeface="Courier New" pitchFamily="49" charset="0"/>
              <a:buNone/>
            </a:pPr>
            <a:endParaRPr lang="en-US" i="0">
              <a:solidFill>
                <a:schemeClr val="tx1"/>
              </a:solidFill>
            </a:endParaRPr>
          </a:p>
          <a:p>
            <a:pPr marL="0" indent="1588">
              <a:buFont typeface="Courier New" pitchFamily="49" charset="0"/>
              <a:buNone/>
            </a:pPr>
            <a:endParaRPr lang="en-US" i="0">
              <a:solidFill>
                <a:schemeClr val="tx1"/>
              </a:solidFill>
            </a:endParaRP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2594" y="2057400"/>
            <a:ext cx="319881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457200" y="1779115"/>
            <a:ext cx="8229600" cy="2074414"/>
          </a:xfrm>
        </p:spPr>
        <p:txBody>
          <a:bodyPr>
            <a:spAutoFit/>
          </a:bodyPr>
          <a:lstStyle/>
          <a:p>
            <a:pPr marL="0" indent="1588">
              <a:buFont typeface="Courier New" pitchFamily="49" charset="0"/>
              <a:buNone/>
              <a:tabLst>
                <a:tab pos="1487488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Solution:	</a:t>
            </a:r>
            <a:r>
              <a:rPr lang="en-US" i="0" dirty="0">
                <a:solidFill>
                  <a:schemeClr val="tx1"/>
                </a:solidFill>
              </a:rPr>
              <a:t>Press the keys in the following sequence:</a:t>
            </a:r>
          </a:p>
          <a:p>
            <a:pPr marL="0" indent="1588">
              <a:buFont typeface="Courier New" pitchFamily="49" charset="0"/>
              <a:buNone/>
              <a:tabLst>
                <a:tab pos="1487488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1588">
              <a:buFont typeface="Courier New" pitchFamily="49" charset="0"/>
              <a:buNone/>
              <a:tabLst>
                <a:tab pos="1487488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1588">
              <a:buFont typeface="Courier New" pitchFamily="49" charset="0"/>
              <a:buNone/>
              <a:tabLst>
                <a:tab pos="1487488" algn="l"/>
              </a:tabLst>
            </a:pPr>
            <a:r>
              <a:rPr lang="en-US" i="0" dirty="0">
                <a:solidFill>
                  <a:schemeClr val="tx1"/>
                </a:solidFill>
              </a:rPr>
              <a:t>The display will appear as follows:</a:t>
            </a:r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760" y="2450817"/>
            <a:ext cx="5120640" cy="74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276600"/>
            <a:ext cx="3200400" cy="267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3200">
                <a:solidFill>
                  <a:schemeClr val="accent1"/>
                </a:solidFill>
              </a:rPr>
              <a:t>Example 5: Evaluating Radical Expressions with a Calculator (cont.)</a:t>
            </a:r>
            <a:endParaRPr lang="en-US" sz="3200"/>
          </a:p>
        </p:txBody>
      </p:sp>
      <p:graphicFrame>
        <p:nvGraphicFramePr>
          <p:cNvPr id="1638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2617"/>
              </p:ext>
            </p:extLst>
          </p:nvPr>
        </p:nvGraphicFramePr>
        <p:xfrm>
          <a:off x="447675" y="1279525"/>
          <a:ext cx="1295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5" imgW="1295280" imgH="444240" progId="Equation.DSMT4">
                  <p:embed/>
                </p:oleObj>
              </mc:Choice>
              <mc:Fallback>
                <p:oleObj name="Equation" r:id="rId5" imgW="129528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1279525"/>
                        <a:ext cx="1295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981200" y="1371600"/>
            <a:ext cx="4411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Note: This expression represents 3 times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324600" y="1392380"/>
          <a:ext cx="533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7" imgW="533160" imgH="330120" progId="Equation.DSMT4">
                  <p:embed/>
                </p:oleObj>
              </mc:Choice>
              <mc:Fallback>
                <p:oleObj name="Equation" r:id="rId7" imgW="53316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392380"/>
                        <a:ext cx="533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3200">
                <a:solidFill>
                  <a:schemeClr val="accent1"/>
                </a:solidFill>
              </a:rPr>
              <a:t>Example 5: Evaluating Radical Expressions with a Calculator (cont.)</a:t>
            </a:r>
            <a:endParaRPr lang="en-US" sz="320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457200" y="1947851"/>
            <a:ext cx="8229600" cy="1557349"/>
          </a:xfrm>
        </p:spPr>
        <p:txBody>
          <a:bodyPr>
            <a:spAutoFit/>
          </a:bodyPr>
          <a:lstStyle/>
          <a:p>
            <a:pPr marL="0" indent="1588">
              <a:buFont typeface="Courier New" pitchFamily="49" charset="0"/>
              <a:buNone/>
              <a:tabLst>
                <a:tab pos="1541463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Solution:	</a:t>
            </a:r>
            <a:r>
              <a:rPr lang="en-US" i="0" dirty="0">
                <a:solidFill>
                  <a:schemeClr val="tx1"/>
                </a:solidFill>
              </a:rPr>
              <a:t>Press the keys in the following sequence:</a:t>
            </a:r>
          </a:p>
          <a:p>
            <a:pPr marL="0" indent="1588">
              <a:buFont typeface="Courier New" pitchFamily="49" charset="0"/>
              <a:buNone/>
              <a:tabLst>
                <a:tab pos="1541463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1588">
              <a:buFont typeface="Courier New" pitchFamily="49" charset="0"/>
              <a:buNone/>
              <a:tabLst>
                <a:tab pos="1541463" algn="l"/>
              </a:tabLst>
            </a:pPr>
            <a:r>
              <a:rPr lang="en-US" i="0" dirty="0">
                <a:solidFill>
                  <a:schemeClr val="tx1"/>
                </a:solidFill>
              </a:rPr>
              <a:t>The display will appear as follows: </a:t>
            </a:r>
          </a:p>
        </p:txBody>
      </p:sp>
      <p:graphicFrame>
        <p:nvGraphicFramePr>
          <p:cNvPr id="17410" name="Object 13"/>
          <p:cNvGraphicFramePr>
            <a:graphicFrameLocks noChangeAspect="1"/>
          </p:cNvGraphicFramePr>
          <p:nvPr/>
        </p:nvGraphicFramePr>
        <p:xfrm>
          <a:off x="533400" y="1280160"/>
          <a:ext cx="158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3" imgW="1587240" imgH="444240" progId="Equation.DSMT4">
                  <p:embed/>
                </p:oleObj>
              </mc:Choice>
              <mc:Fallback>
                <p:oleObj name="Equation" r:id="rId3" imgW="1587240" imgH="4442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80160"/>
                        <a:ext cx="1587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6925" y="2407022"/>
            <a:ext cx="5943600" cy="71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3200400"/>
            <a:ext cx="3200400" cy="267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62200" y="1219200"/>
            <a:ext cx="62179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Note: The calculator is programmed to follow the rules for order of operations.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3200">
                <a:solidFill>
                  <a:schemeClr val="accent1"/>
                </a:solidFill>
              </a:rPr>
              <a:t>Example 5: Evaluating Radical Expressions with a Calculator (cont.)</a:t>
            </a:r>
            <a:endParaRPr lang="en-US" sz="3200"/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419124"/>
          </a:xfrm>
        </p:spPr>
        <p:txBody>
          <a:bodyPr>
            <a:spAutoFit/>
          </a:bodyPr>
          <a:lstStyle/>
          <a:p>
            <a:pPr marL="0" indent="1588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The fraction bar indicates that the numerator must be treated as a quantity.</a:t>
            </a:r>
          </a:p>
          <a:p>
            <a:pPr marL="0" indent="1588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To ensure the correct answer, </a:t>
            </a:r>
            <a:r>
              <a:rPr lang="en-US" b="1" i="0" dirty="0">
                <a:solidFill>
                  <a:schemeClr val="tx1"/>
                </a:solidFill>
              </a:rPr>
              <a:t>we must put the entire numerator in parentheses. </a:t>
            </a:r>
          </a:p>
          <a:p>
            <a:pPr marL="0" indent="1588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Press the keys in the following sequence:</a:t>
            </a:r>
          </a:p>
        </p:txBody>
      </p:sp>
      <p:graphicFrame>
        <p:nvGraphicFramePr>
          <p:cNvPr id="18434" name="Object 9"/>
          <p:cNvGraphicFramePr>
            <a:graphicFrameLocks noChangeAspect="1"/>
          </p:cNvGraphicFramePr>
          <p:nvPr/>
        </p:nvGraphicFramePr>
        <p:xfrm>
          <a:off x="530352" y="1280160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3" imgW="1498320" imgH="914400" progId="Equation.DSMT4">
                  <p:embed/>
                </p:oleObj>
              </mc:Choice>
              <mc:Fallback>
                <p:oleObj name="Equation" r:id="rId3" imgW="1498320" imgH="914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80160"/>
                        <a:ext cx="1498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7360" y="4591054"/>
            <a:ext cx="5669280" cy="135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3200">
                <a:solidFill>
                  <a:schemeClr val="accent1"/>
                </a:solidFill>
              </a:rPr>
              <a:t>Example 5: Evaluating Radical Expressions with a Calculator (cont.)</a:t>
            </a:r>
            <a:endParaRPr lang="en-US" sz="320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588">
              <a:buFont typeface="Courier New" pitchFamily="49" charset="0"/>
              <a:buNone/>
            </a:pPr>
            <a:r>
              <a:rPr lang="en-US" i="0">
                <a:solidFill>
                  <a:schemeClr val="tx1"/>
                </a:solidFill>
              </a:rPr>
              <a:t>The display will appear as follows: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81200"/>
            <a:ext cx="3200400" cy="265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Real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77279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23813" indent="-23813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Integers</a:t>
            </a:r>
          </a:p>
          <a:p>
            <a:pPr>
              <a:lnSpc>
                <a:spcPct val="150000"/>
              </a:lnSpc>
              <a:tabLst>
                <a:tab pos="463550" algn="l"/>
              </a:tabLst>
              <a:defRPr/>
            </a:pPr>
            <a:r>
              <a:rPr lang="en-US" b="1" dirty="0">
                <a:solidFill>
                  <a:srgbClr val="C00000"/>
                </a:solidFill>
              </a:rPr>
              <a:t>Integers</a:t>
            </a:r>
            <a:r>
              <a:rPr lang="en-US" dirty="0">
                <a:solidFill>
                  <a:srgbClr val="000000"/>
                </a:solidFill>
              </a:rPr>
              <a:t> are the whole numbers and their opposites.</a:t>
            </a:r>
          </a:p>
          <a:p>
            <a:pPr algn="ctr">
              <a:spcAft>
                <a:spcPts val="1200"/>
              </a:spcAft>
              <a:tabLst>
                <a:tab pos="46355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..., −4, −3, −2, −1, 0, 1, 2, 3, 4, …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230123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pPr marL="23813" indent="-23813" algn="ctr"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Rational Numbers </a:t>
            </a:r>
          </a:p>
          <a:p>
            <a:pPr>
              <a:lnSpc>
                <a:spcPct val="150000"/>
              </a:lnSpc>
              <a:tabLst>
                <a:tab pos="46355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b="1" dirty="0">
                <a:solidFill>
                  <a:srgbClr val="C00000"/>
                </a:solidFill>
              </a:rPr>
              <a:t>rational number </a:t>
            </a:r>
            <a:r>
              <a:rPr lang="en-US" dirty="0">
                <a:solidFill>
                  <a:srgbClr val="000000"/>
                </a:solidFill>
              </a:rPr>
              <a:t>is any number that can be written in </a:t>
            </a:r>
          </a:p>
          <a:p>
            <a:pPr>
              <a:lnSpc>
                <a:spcPct val="150000"/>
              </a:lnSpc>
              <a:spcAft>
                <a:spcPts val="1200"/>
              </a:spcAft>
              <a:tabLst>
                <a:tab pos="46355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the form     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are integers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≠ 0.</a:t>
            </a:r>
          </a:p>
          <a:p>
            <a:endParaRPr lang="en-US" dirty="0"/>
          </a:p>
        </p:txBody>
      </p:sp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Real Numbers</a:t>
            </a:r>
            <a:endParaRPr lang="en-US" sz="3200" i="1">
              <a:solidFill>
                <a:schemeClr val="accent1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855788" y="2514600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266400" imgH="838080" progId="Equation.DSMT4">
                  <p:embed/>
                </p:oleObj>
              </mc:Choice>
              <mc:Fallback>
                <p:oleObj name="Equation" r:id="rId3" imgW="26640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2514600"/>
                        <a:ext cx="26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Squares and Square Roots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492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Squares of integers from 1 to 20 (Perfect Squares)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010" name="Object 8"/>
          <p:cNvGraphicFramePr>
            <a:graphicFrameLocks noChangeAspect="1"/>
          </p:cNvGraphicFramePr>
          <p:nvPr/>
        </p:nvGraphicFramePr>
        <p:xfrm>
          <a:off x="717550" y="1981200"/>
          <a:ext cx="77089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3" imgW="7708680" imgH="2286000" progId="Equation.DSMT4">
                  <p:embed/>
                </p:oleObj>
              </mc:Choice>
              <mc:Fallback>
                <p:oleObj name="Equation" r:id="rId3" imgW="7708680" imgH="2286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981200"/>
                        <a:ext cx="77089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3775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23813" indent="-23813" algn="ctr"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Terminology of Radicals</a:t>
            </a:r>
          </a:p>
          <a:p>
            <a:pPr>
              <a:spcBef>
                <a:spcPts val="18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The symbol       is called a </a:t>
            </a:r>
            <a:r>
              <a:rPr lang="en-US" b="1" dirty="0">
                <a:solidFill>
                  <a:srgbClr val="C00000"/>
                </a:solidFill>
              </a:rPr>
              <a:t>radical sign</a:t>
            </a:r>
            <a:r>
              <a:rPr lang="en-US" b="1" dirty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number under the radical sign is called the </a:t>
            </a:r>
            <a:r>
              <a:rPr lang="en-US" b="1" dirty="0">
                <a:solidFill>
                  <a:srgbClr val="C00000"/>
                </a:solidFill>
              </a:rPr>
              <a:t>radicand</a:t>
            </a:r>
            <a:r>
              <a:rPr lang="en-US" b="1" dirty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complete expression, such as           is called a </a:t>
            </a:r>
            <a:r>
              <a:rPr lang="en-US" b="1" dirty="0">
                <a:solidFill>
                  <a:srgbClr val="C00000"/>
                </a:solidFill>
              </a:rPr>
              <a:t>radical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radical expression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205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Perfect Squares and Square Roots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254250" y="1905000"/>
          <a:ext cx="457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457200" imgH="444240" progId="Equation.DSMT4">
                  <p:embed/>
                </p:oleObj>
              </mc:Choice>
              <mc:Fallback>
                <p:oleObj name="Equation" r:id="rId3" imgW="45720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1905000"/>
                        <a:ext cx="457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5400675" y="3352800"/>
          <a:ext cx="749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749160" imgH="457200" progId="Equation.DSMT4">
                  <p:embed/>
                </p:oleObj>
              </mc:Choice>
              <mc:Fallback>
                <p:oleObj name="Equation" r:id="rId5" imgW="74916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3352800"/>
                        <a:ext cx="7493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Perfect Squares and Square Roots</a:t>
            </a:r>
            <a:endParaRPr lang="en-US" sz="3200" i="1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01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23813" indent="-23813" algn="ctr"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Square Root</a:t>
            </a:r>
          </a:p>
          <a:p>
            <a:pPr>
              <a:spcBef>
                <a:spcPts val="18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is a nonnegative real number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a real number such that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then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called a </a:t>
            </a:r>
            <a:r>
              <a:rPr lang="en-US" b="1" dirty="0">
                <a:solidFill>
                  <a:srgbClr val="C00000"/>
                </a:solidFill>
              </a:rPr>
              <a:t>square root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nonnegative, then we write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endParaRPr lang="en-US" dirty="0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4121150" y="2743200"/>
          <a:ext cx="901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901440" imgH="380880" progId="Equation.DSMT4">
                  <p:embed/>
                </p:oleObj>
              </mc:Choice>
              <mc:Fallback>
                <p:oleObj name="Equation" r:id="rId3" imgW="901440" imgH="380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2743200"/>
                        <a:ext cx="901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2762250" y="4445000"/>
          <a:ext cx="3619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3619440" imgH="507960" progId="Equation.DSMT4">
                  <p:embed/>
                </p:oleObj>
              </mc:Choice>
              <mc:Fallback>
                <p:oleObj name="Equation" r:id="rId5" imgW="361944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445000"/>
                        <a:ext cx="36195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Square Roots</a:t>
            </a:r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530352" y="1295400"/>
          <a:ext cx="337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3" imgW="3377880" imgH="507960" progId="Equation.DSMT4">
                  <p:embed/>
                </p:oleObj>
              </mc:Choice>
              <mc:Fallback>
                <p:oleObj name="Equation" r:id="rId3" imgW="3377880" imgH="507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95400"/>
                        <a:ext cx="3378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910627"/>
              </p:ext>
            </p:extLst>
          </p:nvPr>
        </p:nvGraphicFramePr>
        <p:xfrm>
          <a:off x="549275" y="2079625"/>
          <a:ext cx="3581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5" imgW="3581280" imgH="1002960" progId="Equation.DSMT4">
                  <p:embed/>
                </p:oleObj>
              </mc:Choice>
              <mc:Fallback>
                <p:oleObj name="Equation" r:id="rId5" imgW="3581280" imgH="1002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079625"/>
                        <a:ext cx="35814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1"/>
          <p:cNvGraphicFramePr>
            <a:graphicFrameLocks noChangeAspect="1"/>
          </p:cNvGraphicFramePr>
          <p:nvPr/>
        </p:nvGraphicFramePr>
        <p:xfrm>
          <a:off x="530352" y="3530600"/>
          <a:ext cx="3390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7" imgW="3390840" imgH="507960" progId="Equation.DSMT4">
                  <p:embed/>
                </p:oleObj>
              </mc:Choice>
              <mc:Fallback>
                <p:oleObj name="Equation" r:id="rId7" imgW="3390840" imgH="507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530600"/>
                        <a:ext cx="33909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987800" y="14097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9" imgW="558720" imgH="291960" progId="Equation.DSMT4">
                  <p:embed/>
                </p:oleObj>
              </mc:Choice>
              <mc:Fallback>
                <p:oleObj name="Equation" r:id="rId9" imgW="55872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14097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4241800" y="2197100"/>
          <a:ext cx="62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11" imgW="622080" imgH="838080" progId="Equation.DSMT4">
                  <p:embed/>
                </p:oleObj>
              </mc:Choice>
              <mc:Fallback>
                <p:oleObj name="Equation" r:id="rId11" imgW="62208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2197100"/>
                        <a:ext cx="622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3975100" y="36576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13" imgW="558720" imgH="291960" progId="Equation.DSMT4">
                  <p:embed/>
                </p:oleObj>
              </mc:Choice>
              <mc:Fallback>
                <p:oleObj name="Equation" r:id="rId13" imgW="5587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36576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Square Roots</a:t>
            </a:r>
          </a:p>
        </p:txBody>
      </p:sp>
      <p:sp>
        <p:nvSpPr>
          <p:cNvPr id="41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1588">
              <a:spcBef>
                <a:spcPts val="12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	    </a:t>
            </a:r>
            <a:r>
              <a:rPr lang="en-US" i="0" dirty="0">
                <a:solidFill>
                  <a:srgbClr val="FF0000"/>
                </a:solidFill>
              </a:rPr>
              <a:t> has two square roots</a:t>
            </a:r>
            <a:r>
              <a:rPr lang="en-US" i="0" dirty="0">
                <a:solidFill>
                  <a:schemeClr val="tx1"/>
                </a:solidFill>
              </a:rPr>
              <a:t>, one positive and one 	negative.  The      sign is understood to represent the 	positive square root or the principal square root. 	Therefore,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66800" y="3133725"/>
          <a:ext cx="3556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7" name="Equation" r:id="rId3" imgW="3555720" imgH="444240" progId="Equation.DSMT4">
                  <p:embed/>
                </p:oleObj>
              </mc:Choice>
              <mc:Fallback>
                <p:oleObj name="Equation" r:id="rId3" imgW="355572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33725"/>
                        <a:ext cx="35560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724400" y="3025775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negative square root must have a “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</a:rPr>
              <a:t>” sign in front of the radical sign.</a:t>
            </a:r>
          </a:p>
        </p:txBody>
      </p:sp>
      <p:graphicFrame>
        <p:nvGraphicFramePr>
          <p:cNvPr id="30726" name="Object 7"/>
          <p:cNvGraphicFramePr>
            <a:graphicFrameLocks noChangeAspect="1"/>
          </p:cNvGraphicFramePr>
          <p:nvPr/>
        </p:nvGraphicFramePr>
        <p:xfrm>
          <a:off x="530352" y="3733800"/>
          <a:ext cx="1574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8" name="Equation" r:id="rId5" imgW="1574640" imgH="939600" progId="Equation.DSMT4">
                  <p:embed/>
                </p:oleObj>
              </mc:Choice>
              <mc:Fallback>
                <p:oleObj name="Equation" r:id="rId5" imgW="1574640" imgH="93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733800"/>
                        <a:ext cx="15748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530352" y="54864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7" imgW="1396800" imgH="482400" progId="Equation.DSMT4">
                  <p:embed/>
                </p:oleObj>
              </mc:Choice>
              <mc:Fallback>
                <p:oleObj name="Equation" r:id="rId7" imgW="139680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486400"/>
                        <a:ext cx="1397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2209800" y="3835400"/>
          <a:ext cx="93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9" imgW="939600" imgH="838080" progId="Equation.DSMT4">
                  <p:embed/>
                </p:oleObj>
              </mc:Choice>
              <mc:Fallback>
                <p:oleObj name="Equation" r:id="rId9" imgW="93960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35400"/>
                        <a:ext cx="939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1981200" y="56007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Equation" r:id="rId11" imgW="736560" imgH="279360" progId="Equation.DSMT4">
                  <p:embed/>
                </p:oleObj>
              </mc:Choice>
              <mc:Fallback>
                <p:oleObj name="Equation" r:id="rId11" imgW="73656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007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" y="1282700"/>
            <a:ext cx="109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dirty="0"/>
              <a:t>d.</a:t>
            </a:r>
            <a:r>
              <a:rPr lang="en-US" sz="2800" dirty="0"/>
              <a:t>	</a:t>
            </a:r>
            <a:r>
              <a:rPr lang="en-US" sz="2800" dirty="0">
                <a:solidFill>
                  <a:srgbClr val="0000FF"/>
                </a:solidFill>
              </a:rPr>
              <a:t>49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/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1905000" y="50292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Equation" r:id="rId13" imgW="647640" imgH="291960" progId="Equation.DSMT4">
                  <p:embed/>
                </p:oleObj>
              </mc:Choice>
              <mc:Fallback>
                <p:oleObj name="Equation" r:id="rId13" imgW="64764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292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2819400" y="4914900"/>
          <a:ext cx="190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Equation" r:id="rId15" imgW="1904760" imgH="507960" progId="Equation.DSMT4">
                  <p:embed/>
                </p:oleObj>
              </mc:Choice>
              <mc:Fallback>
                <p:oleObj name="Equation" r:id="rId15" imgW="1904760" imgH="507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14900"/>
                        <a:ext cx="1905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4838700" y="5029200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Equation" r:id="rId17" imgW="876240" imgH="291960" progId="Equation.DSMT4">
                  <p:embed/>
                </p:oleObj>
              </mc:Choice>
              <mc:Fallback>
                <p:oleObj name="Equation" r:id="rId17" imgW="87624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5029200"/>
                        <a:ext cx="87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530352" y="4876800"/>
          <a:ext cx="1308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Equation" r:id="rId19" imgW="1307880" imgH="444240" progId="Equation.DSMT4">
                  <p:embed/>
                </p:oleObj>
              </mc:Choice>
              <mc:Fallback>
                <p:oleObj name="Equation" r:id="rId19" imgW="1307880" imgH="4442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876800"/>
                        <a:ext cx="1308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5"/>
          <p:cNvGraphicFramePr>
            <a:graphicFrameLocks noChangeAspect="1"/>
          </p:cNvGraphicFramePr>
          <p:nvPr/>
        </p:nvGraphicFramePr>
        <p:xfrm>
          <a:off x="3048000" y="1752600"/>
          <a:ext cx="457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Equation" r:id="rId21" imgW="457200" imgH="444240" progId="Equation.DSMT4">
                  <p:embed/>
                </p:oleObj>
              </mc:Choice>
              <mc:Fallback>
                <p:oleObj name="Equation" r:id="rId21" imgW="45720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752600"/>
                        <a:ext cx="457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890</Words>
  <Application>Microsoft Office PowerPoint</Application>
  <PresentationFormat>On-screen Show (4:3)</PresentationFormat>
  <Paragraphs>109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Courier New</vt:lpstr>
      <vt:lpstr>Calibri</vt:lpstr>
      <vt:lpstr>Arial</vt:lpstr>
      <vt:lpstr>Symbol</vt:lpstr>
      <vt:lpstr>Cambria Math</vt:lpstr>
      <vt:lpstr>Office Theme</vt:lpstr>
      <vt:lpstr>Equation</vt:lpstr>
      <vt:lpstr>MathType 6.0 Equation</vt:lpstr>
      <vt:lpstr>Section 9.1</vt:lpstr>
      <vt:lpstr>Objectives</vt:lpstr>
      <vt:lpstr>Real Numbers</vt:lpstr>
      <vt:lpstr>Real Numbers</vt:lpstr>
      <vt:lpstr>Perfect Squares and Square Roots</vt:lpstr>
      <vt:lpstr>Perfect Squares and Square Roots</vt:lpstr>
      <vt:lpstr>Perfect Squares and Square Roots</vt:lpstr>
      <vt:lpstr>Example 1: Square Roots</vt:lpstr>
      <vt:lpstr>Example 1: Square Roots</vt:lpstr>
      <vt:lpstr>Perfect Squares and Square Roots</vt:lpstr>
      <vt:lpstr>Cube Roots</vt:lpstr>
      <vt:lpstr>Cube Roots</vt:lpstr>
      <vt:lpstr>Example 2: Cube Roots</vt:lpstr>
      <vt:lpstr>Irrational Numbers</vt:lpstr>
      <vt:lpstr>Example 3: Irrational Numbers</vt:lpstr>
      <vt:lpstr>Example 3: Irrational Numbers (cont.)</vt:lpstr>
      <vt:lpstr>Example 4: Find the Square</vt:lpstr>
      <vt:lpstr>Summary of Square Roots of Integers</vt:lpstr>
      <vt:lpstr>Example 5: Evaluating Radical Expressions with a Calculator</vt:lpstr>
      <vt:lpstr>Example 5: Evaluating Radical Expressions with a Calculator (cont.)</vt:lpstr>
      <vt:lpstr>Example 5: Evaluating Radical Expressions with a Calculator (cont.)</vt:lpstr>
      <vt:lpstr>Example 5: Evaluating Radical Expressions with a Calculator (cont.)</vt:lpstr>
      <vt:lpstr>Example 5: Evaluating Radical Expressions with a Calculator (cont.)</vt:lpstr>
      <vt:lpstr>Example 5: Evaluating Radical Expressions with a Calculator (cont.)</vt:lpstr>
      <vt:lpstr>Example 5: Evaluating Radical Expressions with a Calculator (cont.)</vt:lpstr>
      <vt:lpstr>Example 5: Evaluating Radical Expressions with a Calculator (cont.)</vt:lpstr>
      <vt:lpstr>Example 5: Evaluating Radical Expressions with a Calculator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Algebra</dc:title>
  <dc:creator>Hawkes Learning Systems</dc:creator>
  <cp:lastModifiedBy>Daniel Breuer</cp:lastModifiedBy>
  <cp:revision>39</cp:revision>
  <dcterms:created xsi:type="dcterms:W3CDTF">2013-04-26T14:43:13Z</dcterms:created>
  <dcterms:modified xsi:type="dcterms:W3CDTF">2018-09-07T19:41:01Z</dcterms:modified>
</cp:coreProperties>
</file>