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image" Target="../media/image69.wmf"/><Relationship Id="rId7" Type="http://schemas.openxmlformats.org/officeDocument/2006/relationships/image" Target="../media/image73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6" Type="http://schemas.openxmlformats.org/officeDocument/2006/relationships/image" Target="../media/image72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7" Type="http://schemas.openxmlformats.org/officeDocument/2006/relationships/image" Target="../media/image81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6" Type="http://schemas.openxmlformats.org/officeDocument/2006/relationships/image" Target="../media/image92.wmf"/><Relationship Id="rId5" Type="http://schemas.openxmlformats.org/officeDocument/2006/relationships/image" Target="../media/image91.wmf"/><Relationship Id="rId4" Type="http://schemas.openxmlformats.org/officeDocument/2006/relationships/image" Target="../media/image9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5" Type="http://schemas.openxmlformats.org/officeDocument/2006/relationships/image" Target="../media/image94.wmf"/><Relationship Id="rId4" Type="http://schemas.openxmlformats.org/officeDocument/2006/relationships/image" Target="../media/image93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5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12" Type="http://schemas.openxmlformats.org/officeDocument/2006/relationships/image" Target="../media/image34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11" Type="http://schemas.openxmlformats.org/officeDocument/2006/relationships/image" Target="../media/image33.wmf"/><Relationship Id="rId5" Type="http://schemas.openxmlformats.org/officeDocument/2006/relationships/image" Target="../media/image27.wmf"/><Relationship Id="rId10" Type="http://schemas.openxmlformats.org/officeDocument/2006/relationships/image" Target="../media/image32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12" Type="http://schemas.openxmlformats.org/officeDocument/2006/relationships/image" Target="../media/image47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11" Type="http://schemas.openxmlformats.org/officeDocument/2006/relationships/image" Target="../media/image46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3295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68BDB-8314-49C7-AE70-9EE40BF9AB79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ABF225-79F9-465E-B4BA-E364BED495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52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2044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60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oleObject" Target="../embeddings/oleObject71.bin"/><Relationship Id="rId18" Type="http://schemas.openxmlformats.org/officeDocument/2006/relationships/image" Target="../media/image74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71.wmf"/><Relationship Id="rId17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3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5" Type="http://schemas.openxmlformats.org/officeDocument/2006/relationships/oleObject" Target="../embeddings/oleObject72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69.bin"/><Relationship Id="rId14" Type="http://schemas.openxmlformats.org/officeDocument/2006/relationships/image" Target="../media/image7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79.bin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12" Type="http://schemas.openxmlformats.org/officeDocument/2006/relationships/image" Target="../media/image7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1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78.bin"/><Relationship Id="rId5" Type="http://schemas.openxmlformats.org/officeDocument/2006/relationships/oleObject" Target="../embeddings/oleObject75.bin"/><Relationship Id="rId15" Type="http://schemas.openxmlformats.org/officeDocument/2006/relationships/oleObject" Target="../embeddings/oleObject80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7.bin"/><Relationship Id="rId14" Type="http://schemas.openxmlformats.org/officeDocument/2006/relationships/image" Target="../media/image8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8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oleObject" Target="../embeddings/oleObject91.bin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9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90.wmf"/><Relationship Id="rId4" Type="http://schemas.openxmlformats.org/officeDocument/2006/relationships/image" Target="../media/image87.wmf"/><Relationship Id="rId9" Type="http://schemas.openxmlformats.org/officeDocument/2006/relationships/oleObject" Target="../embeddings/oleObject89.bin"/><Relationship Id="rId14" Type="http://schemas.openxmlformats.org/officeDocument/2006/relationships/image" Target="../media/image92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oleObject" Target="../embeddings/oleObject92.bin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9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9.wmf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3.bin"/><Relationship Id="rId10" Type="http://schemas.openxmlformats.org/officeDocument/2006/relationships/image" Target="../media/image93.wmf"/><Relationship Id="rId4" Type="http://schemas.openxmlformats.org/officeDocument/2006/relationships/image" Target="../media/image88.wmf"/><Relationship Id="rId9" Type="http://schemas.openxmlformats.org/officeDocument/2006/relationships/oleObject" Target="../embeddings/oleObject9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95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9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1.bin"/><Relationship Id="rId21" Type="http://schemas.openxmlformats.org/officeDocument/2006/relationships/oleObject" Target="../embeddings/oleObject20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24" Type="http://schemas.openxmlformats.org/officeDocument/2006/relationships/image" Target="../media/image22.wmf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23" Type="http://schemas.openxmlformats.org/officeDocument/2006/relationships/oleObject" Target="../embeddings/oleObject21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0.wmf"/><Relationship Id="rId26" Type="http://schemas.openxmlformats.org/officeDocument/2006/relationships/image" Target="../media/image34.wmf"/><Relationship Id="rId3" Type="http://schemas.openxmlformats.org/officeDocument/2006/relationships/oleObject" Target="../embeddings/oleObject22.bin"/><Relationship Id="rId21" Type="http://schemas.openxmlformats.org/officeDocument/2006/relationships/oleObject" Target="../embeddings/oleObject31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29.bin"/><Relationship Id="rId25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9.wmf"/><Relationship Id="rId20" Type="http://schemas.openxmlformats.org/officeDocument/2006/relationships/image" Target="../media/image3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24" Type="http://schemas.openxmlformats.org/officeDocument/2006/relationships/image" Target="../media/image33.wmf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23" Type="http://schemas.openxmlformats.org/officeDocument/2006/relationships/oleObject" Target="../embeddings/oleObject32.bin"/><Relationship Id="rId10" Type="http://schemas.openxmlformats.org/officeDocument/2006/relationships/image" Target="../media/image26.wmf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8.wmf"/><Relationship Id="rId22" Type="http://schemas.openxmlformats.org/officeDocument/2006/relationships/image" Target="../media/image3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3.wmf"/><Relationship Id="rId26" Type="http://schemas.openxmlformats.org/officeDocument/2006/relationships/image" Target="../media/image47.wmf"/><Relationship Id="rId3" Type="http://schemas.openxmlformats.org/officeDocument/2006/relationships/oleObject" Target="../embeddings/oleObject35.bin"/><Relationship Id="rId21" Type="http://schemas.openxmlformats.org/officeDocument/2006/relationships/oleObject" Target="../embeddings/oleObject44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2.bin"/><Relationship Id="rId25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24" Type="http://schemas.openxmlformats.org/officeDocument/2006/relationships/image" Target="../media/image46.wmf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23" Type="http://schemas.openxmlformats.org/officeDocument/2006/relationships/oleObject" Target="../embeddings/oleObject45.bin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3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9.2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Simplifying Radicals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Simplifying Square Roots with Even and Odd Powers of Variables</a:t>
            </a:r>
          </a:p>
        </p:txBody>
      </p:sp>
      <p:sp>
        <p:nvSpPr>
          <p:cNvPr id="717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1821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Square Roots of Expressions with Even and Odd Exponents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For any real number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and positive integer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Note that the absolute value sign is necessary only if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is odd.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Also, note that for               to be defined,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cannot be negative.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Comment: </a:t>
            </a:r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is any integer, then 2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is even and     2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+ 1 is odd.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139950" y="2682240"/>
          <a:ext cx="486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4863960" imgH="622080" progId="Equation.DSMT4">
                  <p:embed/>
                </p:oleObj>
              </mc:Choice>
              <mc:Fallback>
                <p:oleObj name="Equation" r:id="rId3" imgW="4863960" imgH="622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950" y="2682240"/>
                        <a:ext cx="486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3187700" y="4039980"/>
          <a:ext cx="1054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5" imgW="1054080" imgH="495000" progId="Equation.DSMT4">
                  <p:embed/>
                </p:oleObj>
              </mc:Choice>
              <mc:Fallback>
                <p:oleObj name="Equation" r:id="rId5" imgW="1054080" imgH="495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4039980"/>
                        <a:ext cx="1054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Simplifying Square Roots</a:t>
            </a:r>
          </a:p>
        </p:txBody>
      </p:sp>
      <p:sp>
        <p:nvSpPr>
          <p:cNvPr id="819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Simplify each of the following radical expressions. Assume that all variables are ≥ 0.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Solutions:</a:t>
            </a:r>
            <a:endParaRPr lang="en-US" dirty="0" smtClean="0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560388" y="2209800"/>
          <a:ext cx="7899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3" imgW="7899120" imgH="990360" progId="Equation.DSMT4">
                  <p:embed/>
                </p:oleObj>
              </mc:Choice>
              <mc:Fallback>
                <p:oleObj name="Equation" r:id="rId3" imgW="7899120" imgH="990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2209800"/>
                        <a:ext cx="7899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3200400" y="4066310"/>
            <a:ext cx="556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even exponents are divided by 2.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33400" y="3962400"/>
          <a:ext cx="1473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5" imgW="1473120" imgH="495000" progId="Equation.DSMT4">
                  <p:embed/>
                </p:oleObj>
              </mc:Choice>
              <mc:Fallback>
                <p:oleObj name="Equation" r:id="rId5" imgW="147312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962400"/>
                        <a:ext cx="1473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533400" y="4724400"/>
          <a:ext cx="1765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7" imgW="1765080" imgH="558720" progId="Equation.DSMT4">
                  <p:embed/>
                </p:oleObj>
              </mc:Choice>
              <mc:Fallback>
                <p:oleObj name="Equation" r:id="rId7" imgW="176508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24400"/>
                        <a:ext cx="1765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2133600" y="4025900"/>
          <a:ext cx="787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9" imgW="787320" imgH="368280" progId="Equation.DSMT4">
                  <p:embed/>
                </p:oleObj>
              </mc:Choice>
              <mc:Fallback>
                <p:oleObj name="Equation" r:id="rId9" imgW="78732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025900"/>
                        <a:ext cx="787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362200" y="4724400"/>
          <a:ext cx="2235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11" imgW="2234880" imgH="558720" progId="Equation.DSMT4">
                  <p:embed/>
                </p:oleObj>
              </mc:Choice>
              <mc:Fallback>
                <p:oleObj name="Equation" r:id="rId11" imgW="2234880" imgH="558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724400"/>
                        <a:ext cx="2235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724400" y="4749800"/>
          <a:ext cx="1282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13" imgW="1282680" imgH="507960" progId="Equation.DSMT4">
                  <p:embed/>
                </p:oleObj>
              </mc:Choice>
              <mc:Fallback>
                <p:oleObj name="Equation" r:id="rId13" imgW="128268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749800"/>
                        <a:ext cx="12827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Simplifying Square Roots (cont.)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1447800"/>
          <a:ext cx="1765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3" imgW="1765080" imgH="495000" progId="Equation.DSMT4">
                  <p:embed/>
                </p:oleObj>
              </mc:Choice>
              <mc:Fallback>
                <p:oleObj name="Equation" r:id="rId3" imgW="176508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47800"/>
                        <a:ext cx="1765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362200" y="1447800"/>
          <a:ext cx="2057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5" imgW="2057400" imgH="495000" progId="Equation.DSMT4">
                  <p:embed/>
                </p:oleObj>
              </mc:Choice>
              <mc:Fallback>
                <p:oleObj name="Equation" r:id="rId5" imgW="205740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47800"/>
                        <a:ext cx="2057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4495800" y="1475510"/>
          <a:ext cx="1524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7" imgW="1523880" imgH="444240" progId="Equation.DSMT4">
                  <p:embed/>
                </p:oleObj>
              </mc:Choice>
              <mc:Fallback>
                <p:oleObj name="Equation" r:id="rId7" imgW="152388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475510"/>
                        <a:ext cx="1524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30352" y="2400300"/>
          <a:ext cx="1524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9" imgW="1523880" imgH="990360" progId="Equation.DSMT4">
                  <p:embed/>
                </p:oleObj>
              </mc:Choice>
              <mc:Fallback>
                <p:oleObj name="Equation" r:id="rId9" imgW="152388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00300"/>
                        <a:ext cx="1524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133600" y="2362200"/>
          <a:ext cx="1727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11" imgW="1726920" imgH="1066680" progId="Equation.DSMT4">
                  <p:embed/>
                </p:oleObj>
              </mc:Choice>
              <mc:Fallback>
                <p:oleObj name="Equation" r:id="rId11" imgW="1726920" imgH="1066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362200"/>
                        <a:ext cx="17272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025900" y="2438400"/>
          <a:ext cx="1308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3" imgW="1307880" imgH="914400" progId="Equation.DSMT4">
                  <p:embed/>
                </p:oleObj>
              </mc:Choice>
              <mc:Fallback>
                <p:oleObj name="Equation" r:id="rId13" imgW="130788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5900" y="2438400"/>
                        <a:ext cx="1308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Simplifying Cube Roots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Simplest Form of a Cube Root</a:t>
            </a:r>
          </a:p>
          <a:p>
            <a:pPr marL="0" indent="0">
              <a:buFont typeface="Courier New" pitchFamily="49" charset="0"/>
              <a:buNone/>
              <a:defRPr/>
            </a:pPr>
            <a:r>
              <a:rPr lang="en-US" dirty="0" smtClean="0">
                <a:solidFill>
                  <a:srgbClr val="000000"/>
                </a:solidFill>
              </a:rPr>
              <a:t>A cube root is considered to be in </a:t>
            </a:r>
            <a:r>
              <a:rPr lang="en-US" b="1" dirty="0" smtClean="0">
                <a:solidFill>
                  <a:srgbClr val="C00000"/>
                </a:solidFill>
              </a:rPr>
              <a:t>simplest form </a:t>
            </a:r>
            <a:r>
              <a:rPr lang="en-US" dirty="0" smtClean="0">
                <a:solidFill>
                  <a:srgbClr val="000000"/>
                </a:solidFill>
              </a:rPr>
              <a:t>when the radicand has no perfect cube as a factor.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4: Simplifying Cube Roots</a:t>
            </a:r>
          </a:p>
        </p:txBody>
      </p:sp>
      <p:sp>
        <p:nvSpPr>
          <p:cNvPr id="1024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Simplify each of the following cube roots. (Note that we are now looking for exponents that are divisible by 3.)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Solutions:</a:t>
            </a:r>
            <a:endParaRPr lang="en-US" dirty="0" smtClean="0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530352" y="2489200"/>
          <a:ext cx="7391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3" imgW="7391160" imgH="558720" progId="Equation.DSMT4">
                  <p:embed/>
                </p:oleObj>
              </mc:Choice>
              <mc:Fallback>
                <p:oleObj name="Equation" r:id="rId3" imgW="7391160" imgH="5587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89200"/>
                        <a:ext cx="7391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4114800" y="4013200"/>
            <a:ext cx="3352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008080"/>
                </a:solidFill>
              </a:rPr>
              <a:t>Note: </a:t>
            </a:r>
            <a:r>
              <a:rPr lang="en-US" sz="2000" dirty="0">
                <a:solidFill>
                  <a:srgbClr val="008080"/>
                </a:solidFill>
              </a:rPr>
              <a:t>The exponent is divided by 3 because we are taking a cube root.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30352" y="3886200"/>
          <a:ext cx="1473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5" imgW="1473120" imgH="495000" progId="Equation.DSMT4">
                  <p:embed/>
                </p:oleObj>
              </mc:Choice>
              <mc:Fallback>
                <p:oleObj name="Equation" r:id="rId5" imgW="147312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86200"/>
                        <a:ext cx="1473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057400" y="3886200"/>
          <a:ext cx="1727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7" imgW="1726920" imgH="495000" progId="Equation.DSMT4">
                  <p:embed/>
                </p:oleObj>
              </mc:Choice>
              <mc:Fallback>
                <p:oleObj name="Equation" r:id="rId7" imgW="172692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886200"/>
                        <a:ext cx="1727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2057400" y="4610100"/>
          <a:ext cx="1841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9" imgW="1841400" imgH="495000" progId="Equation.DSMT4">
                  <p:embed/>
                </p:oleObj>
              </mc:Choice>
              <mc:Fallback>
                <p:oleObj name="Equation" r:id="rId9" imgW="184140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610100"/>
                        <a:ext cx="1841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057400" y="5346700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11" imgW="1091880" imgH="444240" progId="Equation.DSMT4">
                  <p:embed/>
                </p:oleObj>
              </mc:Choice>
              <mc:Fallback>
                <p:oleObj name="Equation" r:id="rId11" imgW="109188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346700"/>
                        <a:ext cx="1092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4: Simplifying Cube Roots (cont.)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5257800" y="1446212"/>
            <a:ext cx="3352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a factor of 3 for each exponent.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30352" y="1295400"/>
          <a:ext cx="1778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3" imgW="1777680" imgH="558720" progId="Equation.DSMT4">
                  <p:embed/>
                </p:oleObj>
              </mc:Choice>
              <mc:Fallback>
                <p:oleObj name="Equation" r:id="rId3" imgW="1777680" imgH="558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95400"/>
                        <a:ext cx="1778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438400" y="1295400"/>
          <a:ext cx="2387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5" imgW="2387520" imgH="558720" progId="Equation.DSMT4">
                  <p:embed/>
                </p:oleObj>
              </mc:Choice>
              <mc:Fallback>
                <p:oleObj name="Equation" r:id="rId5" imgW="238752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295400"/>
                        <a:ext cx="2387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438400" y="2032000"/>
          <a:ext cx="2159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7" imgW="2158920" imgH="558720" progId="Equation.DSMT4">
                  <p:embed/>
                </p:oleObj>
              </mc:Choice>
              <mc:Fallback>
                <p:oleObj name="Equation" r:id="rId7" imgW="2158920" imgH="558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032000"/>
                        <a:ext cx="2159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438400" y="2692400"/>
          <a:ext cx="1574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9" imgW="1574640" imgH="507960" progId="Equation.DSMT4">
                  <p:embed/>
                </p:oleObj>
              </mc:Choice>
              <mc:Fallback>
                <p:oleObj name="Equation" r:id="rId9" imgW="1574640" imgH="507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692400"/>
                        <a:ext cx="1574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30352" y="3505200"/>
          <a:ext cx="1930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11" imgW="1930320" imgH="558720" progId="Equation.DSMT4">
                  <p:embed/>
                </p:oleObj>
              </mc:Choice>
              <mc:Fallback>
                <p:oleObj name="Equation" r:id="rId11" imgW="1930320" imgH="5587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05200"/>
                        <a:ext cx="1930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514600" y="3505200"/>
          <a:ext cx="2540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13" imgW="2539800" imgH="558720" progId="Equation.DSMT4">
                  <p:embed/>
                </p:oleObj>
              </mc:Choice>
              <mc:Fallback>
                <p:oleObj name="Equation" r:id="rId13" imgW="2539800" imgH="558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505200"/>
                        <a:ext cx="2540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2514600" y="4241800"/>
          <a:ext cx="2819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15" imgW="2819160" imgH="558720" progId="Equation.DSMT4">
                  <p:embed/>
                </p:oleObj>
              </mc:Choice>
              <mc:Fallback>
                <p:oleObj name="Equation" r:id="rId15" imgW="2819160" imgH="5587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241800"/>
                        <a:ext cx="2819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2514600" y="4876800"/>
          <a:ext cx="1689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17" imgW="1688760" imgH="533160" progId="Equation.DSMT4">
                  <p:embed/>
                </p:oleObj>
              </mc:Choice>
              <mc:Fallback>
                <p:oleObj name="Equation" r:id="rId17" imgW="168876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876800"/>
                        <a:ext cx="1689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5: Simplifying Radical Expressions</a:t>
            </a:r>
          </a:p>
        </p:txBody>
      </p:sp>
      <p:sp>
        <p:nvSpPr>
          <p:cNvPr id="1229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dirty="0" smtClean="0"/>
              <a:t>Simplify each radical expression.</a:t>
            </a:r>
          </a:p>
          <a:p>
            <a:pPr>
              <a:buFont typeface="Courier New" pitchFamily="49" charset="0"/>
              <a:buNone/>
            </a:pPr>
            <a:endParaRPr lang="en-US" dirty="0" smtClean="0"/>
          </a:p>
          <a:p>
            <a:pPr>
              <a:buFont typeface="Courier New" pitchFamily="49" charset="0"/>
              <a:buNone/>
            </a:pPr>
            <a:endParaRPr lang="en-US" dirty="0" smtClean="0"/>
          </a:p>
          <a:p>
            <a:pPr>
              <a:buFont typeface="Courier New" pitchFamily="49" charset="0"/>
              <a:buNone/>
            </a:pPr>
            <a:r>
              <a:rPr lang="en-US" b="1" dirty="0" smtClean="0"/>
              <a:t>Solutions:</a:t>
            </a:r>
          </a:p>
          <a:p>
            <a:pPr>
              <a:buFont typeface="Courier New" pitchFamily="49" charset="0"/>
              <a:buNone/>
            </a:pPr>
            <a:endParaRPr lang="en-US" b="1" dirty="0" smtClean="0"/>
          </a:p>
          <a:p>
            <a:pPr>
              <a:buFont typeface="Courier New" pitchFamily="49" charset="0"/>
              <a:buNone/>
            </a:pPr>
            <a:endParaRPr lang="en-US" b="1" dirty="0" smtClean="0"/>
          </a:p>
          <a:p>
            <a:r>
              <a:rPr lang="en-US" b="1" dirty="0" smtClean="0"/>
              <a:t>Method 1:  </a:t>
            </a:r>
            <a:r>
              <a:rPr lang="en-US" dirty="0" smtClean="0"/>
              <a:t>Simplify and factor the numerator: </a:t>
            </a:r>
          </a:p>
          <a:p>
            <a:pPr>
              <a:buFont typeface="Courier New" pitchFamily="49" charset="0"/>
              <a:buNone/>
            </a:pPr>
            <a:endParaRPr lang="en-US" dirty="0" smtClean="0"/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560388" y="1905000"/>
          <a:ext cx="5664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3" imgW="5663880" imgH="965160" progId="Equation.DSMT4">
                  <p:embed/>
                </p:oleObj>
              </mc:Choice>
              <mc:Fallback>
                <p:oleObj name="Equation" r:id="rId3" imgW="5663880" imgH="965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1905000"/>
                        <a:ext cx="5664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530352" y="3422070"/>
          <a:ext cx="1663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5" imgW="1663560" imgH="914400" progId="Equation.DSMT4">
                  <p:embed/>
                </p:oleObj>
              </mc:Choice>
              <mc:Fallback>
                <p:oleObj name="Equation" r:id="rId5" imgW="1663560" imgH="914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422070"/>
                        <a:ext cx="1663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533400" y="4956465"/>
          <a:ext cx="1181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7" imgW="1180800" imgH="914400" progId="Equation.DSMT4">
                  <p:embed/>
                </p:oleObj>
              </mc:Choice>
              <mc:Fallback>
                <p:oleObj name="Equation" r:id="rId7" imgW="118080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956465"/>
                        <a:ext cx="1181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831975" y="4956465"/>
          <a:ext cx="1612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9" imgW="1612800" imgH="914400" progId="Equation.DSMT4">
                  <p:embed/>
                </p:oleObj>
              </mc:Choice>
              <mc:Fallback>
                <p:oleObj name="Equation" r:id="rId9" imgW="16128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1975" y="4956465"/>
                        <a:ext cx="1612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562350" y="4956465"/>
          <a:ext cx="1447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11" imgW="1447560" imgH="914400" progId="Equation.DSMT4">
                  <p:embed/>
                </p:oleObj>
              </mc:Choice>
              <mc:Fallback>
                <p:oleObj name="Equation" r:id="rId11" imgW="14475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4956465"/>
                        <a:ext cx="1447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5127625" y="4849090"/>
          <a:ext cx="1701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13" imgW="1701720" imgH="1041120" progId="Equation.DSMT4">
                  <p:embed/>
                </p:oleObj>
              </mc:Choice>
              <mc:Fallback>
                <p:oleObj name="Equation" r:id="rId13" imgW="1701720" imgH="1041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7625" y="4849090"/>
                        <a:ext cx="1701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6946900" y="5223165"/>
          <a:ext cx="120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15" imgW="1206360" imgH="444240" progId="Equation.DSMT4">
                  <p:embed/>
                </p:oleObj>
              </mc:Choice>
              <mc:Fallback>
                <p:oleObj name="Equation" r:id="rId15" imgW="120636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6900" y="5223165"/>
                        <a:ext cx="1206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 flipH="1" flipV="1">
            <a:off x="5334000" y="50292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5915890" y="5624945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5: Simplifying Radical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  <a:defRPr/>
            </a:pPr>
            <a:r>
              <a:rPr lang="en-US" b="1" dirty="0" smtClean="0"/>
              <a:t>Method 2:  </a:t>
            </a:r>
            <a:r>
              <a:rPr lang="en-US" dirty="0" smtClean="0"/>
              <a:t>Simplify the numerator and divide each term by the denominator: </a:t>
            </a:r>
            <a:endParaRPr lang="en-US" dirty="0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30352" y="2476500"/>
          <a:ext cx="1181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3" imgW="1180800" imgH="914400" progId="Equation.DSMT4">
                  <p:embed/>
                </p:oleObj>
              </mc:Choice>
              <mc:Fallback>
                <p:oleObj name="Equation" r:id="rId3" imgW="118080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76500"/>
                        <a:ext cx="1181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782064" y="2476500"/>
          <a:ext cx="1612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5" imgW="1612800" imgH="914400" progId="Equation.DSMT4">
                  <p:embed/>
                </p:oleObj>
              </mc:Choice>
              <mc:Fallback>
                <p:oleObj name="Equation" r:id="rId5" imgW="161280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2064" y="2476500"/>
                        <a:ext cx="1612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3465576" y="2476500"/>
          <a:ext cx="1447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7" imgW="1447560" imgH="914400" progId="Equation.DSMT4">
                  <p:embed/>
                </p:oleObj>
              </mc:Choice>
              <mc:Fallback>
                <p:oleObj name="Equation" r:id="rId7" imgW="144756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576" y="2476500"/>
                        <a:ext cx="1447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4983988" y="2486890"/>
          <a:ext cx="1498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9" imgW="1498320" imgH="914400" progId="Equation.DSMT4">
                  <p:embed/>
                </p:oleObj>
              </mc:Choice>
              <mc:Fallback>
                <p:oleObj name="Equation" r:id="rId9" imgW="149832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3988" y="2486890"/>
                        <a:ext cx="1498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6553200" y="2743200"/>
          <a:ext cx="120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11" imgW="1206360" imgH="444240" progId="Equation.DSMT4">
                  <p:embed/>
                </p:oleObj>
              </mc:Choice>
              <mc:Fallback>
                <p:oleObj name="Equation" r:id="rId11" imgW="120636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743200"/>
                        <a:ext cx="1206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5: Simplifying Radical Expressions (cont.)</a:t>
            </a:r>
          </a:p>
        </p:txBody>
      </p:sp>
      <p:sp>
        <p:nvSpPr>
          <p:cNvPr id="1434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</a:pPr>
            <a:endParaRPr lang="en-US" b="1" dirty="0" smtClean="0"/>
          </a:p>
          <a:p>
            <a:pPr>
              <a:buFont typeface="Courier New" pitchFamily="49" charset="0"/>
              <a:buNone/>
            </a:pPr>
            <a:endParaRPr lang="en-US" b="1" dirty="0" smtClean="0"/>
          </a:p>
          <a:p>
            <a:pPr>
              <a:buFont typeface="Courier New" pitchFamily="49" charset="0"/>
              <a:buNone/>
            </a:pPr>
            <a:r>
              <a:rPr lang="en-US" b="1" dirty="0" smtClean="0"/>
              <a:t>Method 1:  </a:t>
            </a:r>
            <a:r>
              <a:rPr lang="en-US" dirty="0" smtClean="0"/>
              <a:t>Simplify and factor the numerator: </a:t>
            </a:r>
          </a:p>
          <a:p>
            <a:pPr>
              <a:buFont typeface="Courier New" pitchFamily="49" charset="0"/>
              <a:buNone/>
            </a:pPr>
            <a:endParaRPr lang="en-US" dirty="0" smtClean="0"/>
          </a:p>
          <a:p>
            <a:pPr>
              <a:buFont typeface="Courier New" pitchFamily="49" charset="0"/>
              <a:buNone/>
            </a:pPr>
            <a:endParaRPr lang="en-US" dirty="0" smtClean="0"/>
          </a:p>
          <a:p>
            <a:pPr>
              <a:buFont typeface="Courier New" pitchFamily="49" charset="0"/>
              <a:buNone/>
            </a:pPr>
            <a:endParaRPr lang="en-US" dirty="0" smtClean="0"/>
          </a:p>
        </p:txBody>
      </p:sp>
      <p:graphicFrame>
        <p:nvGraphicFramePr>
          <p:cNvPr id="14338" name="Object 4"/>
          <p:cNvGraphicFramePr>
            <a:graphicFrameLocks noChangeAspect="1"/>
          </p:cNvGraphicFramePr>
          <p:nvPr/>
        </p:nvGraphicFramePr>
        <p:xfrm>
          <a:off x="530352" y="1280160"/>
          <a:ext cx="20066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3" imgW="2006280" imgH="965160" progId="Equation.DSMT4">
                  <p:embed/>
                </p:oleObj>
              </mc:Choice>
              <mc:Fallback>
                <p:oleObj name="Equation" r:id="rId3" imgW="2006280" imgH="965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0066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209800" y="2971800"/>
          <a:ext cx="1511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5" imgW="1511280" imgH="965160" progId="Equation.DSMT4">
                  <p:embed/>
                </p:oleObj>
              </mc:Choice>
              <mc:Fallback>
                <p:oleObj name="Equation" r:id="rId5" imgW="151128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971800"/>
                        <a:ext cx="15113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3886200" y="2971800"/>
          <a:ext cx="2120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7" imgW="2120760" imgH="965160" progId="Equation.DSMT4">
                  <p:embed/>
                </p:oleObj>
              </mc:Choice>
              <mc:Fallback>
                <p:oleObj name="Equation" r:id="rId7" imgW="2120760" imgH="965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971800"/>
                        <a:ext cx="2120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6123710" y="2999510"/>
          <a:ext cx="1638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9" imgW="1638000" imgH="914400" progId="Equation.DSMT4">
                  <p:embed/>
                </p:oleObj>
              </mc:Choice>
              <mc:Fallback>
                <p:oleObj name="Equation" r:id="rId9" imgW="16380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3710" y="2999510"/>
                        <a:ext cx="1638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3886200" y="4114800"/>
          <a:ext cx="1917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11" imgW="1917360" imgH="1041120" progId="Equation.DSMT4">
                  <p:embed/>
                </p:oleObj>
              </mc:Choice>
              <mc:Fallback>
                <p:oleObj name="Equation" r:id="rId11" imgW="1917360" imgH="1041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114800"/>
                        <a:ext cx="1917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5943600" y="4475020"/>
          <a:ext cx="143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13" imgW="1434960" imgH="444240" progId="Equation.DSMT4">
                  <p:embed/>
                </p:oleObj>
              </mc:Choice>
              <mc:Fallback>
                <p:oleObj name="Equation" r:id="rId13" imgW="143496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475020"/>
                        <a:ext cx="143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 flipH="1" flipV="1">
            <a:off x="4121725" y="42672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4786745" y="4862945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5: Simplifying Radical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  <a:defRPr/>
            </a:pPr>
            <a:r>
              <a:rPr lang="en-US" b="1" dirty="0" smtClean="0"/>
              <a:t>Method 2:  </a:t>
            </a:r>
            <a:r>
              <a:rPr lang="en-US" dirty="0" smtClean="0"/>
              <a:t>Simplify the numerator and divide each term by the denominator: </a:t>
            </a:r>
          </a:p>
          <a:p>
            <a:pPr>
              <a:buFont typeface="Courier New" pitchFamily="49" charset="0"/>
              <a:buNone/>
              <a:defRPr/>
            </a:pPr>
            <a:endParaRPr lang="en-US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447800" y="2438400"/>
          <a:ext cx="1511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3" imgW="1511280" imgH="965160" progId="Equation.DSMT4">
                  <p:embed/>
                </p:oleObj>
              </mc:Choice>
              <mc:Fallback>
                <p:oleObj name="Equation" r:id="rId3" imgW="1511280" imgH="965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438400"/>
                        <a:ext cx="15113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124200" y="2438400"/>
          <a:ext cx="2120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5" imgW="2120760" imgH="965160" progId="Equation.DSMT4">
                  <p:embed/>
                </p:oleObj>
              </mc:Choice>
              <mc:Fallback>
                <p:oleObj name="Equation" r:id="rId5" imgW="212076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438400"/>
                        <a:ext cx="2120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3124200" y="3488267"/>
          <a:ext cx="1638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7" imgW="1638000" imgH="914400" progId="Equation.DSMT4">
                  <p:embed/>
                </p:oleObj>
              </mc:Choice>
              <mc:Fallback>
                <p:oleObj name="Equation" r:id="rId7" imgW="163800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488267"/>
                        <a:ext cx="1638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3124200" y="4487334"/>
          <a:ext cx="1701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9" imgW="1701720" imgH="914400" progId="Equation.DSMT4">
                  <p:embed/>
                </p:oleObj>
              </mc:Choice>
              <mc:Fallback>
                <p:oleObj name="Equation" r:id="rId9" imgW="170172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487334"/>
                        <a:ext cx="1701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3124200" y="5486400"/>
          <a:ext cx="143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11" imgW="1434960" imgH="444240" progId="Equation.DSMT4">
                  <p:embed/>
                </p:oleObj>
              </mc:Choice>
              <mc:Fallback>
                <p:oleObj name="Equation" r:id="rId11" imgW="14349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486400"/>
                        <a:ext cx="143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Objectives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Simplify radicals, including square roots and cube roots.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Problems</a:t>
            </a:r>
          </a:p>
        </p:txBody>
      </p:sp>
      <p:sp>
        <p:nvSpPr>
          <p:cNvPr id="1638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smtClean="0">
                <a:solidFill>
                  <a:srgbClr val="000000"/>
                </a:solidFill>
              </a:rPr>
              <a:t>Simplify the following radical expressions.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530352" y="2133600"/>
          <a:ext cx="6934200" cy="264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3" imgW="6933960" imgH="2641320" progId="Equation.DSMT4">
                  <p:embed/>
                </p:oleObj>
              </mc:Choice>
              <mc:Fallback>
                <p:oleObj name="Equation" r:id="rId3" imgW="6933960" imgH="264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133600"/>
                        <a:ext cx="6934200" cy="264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 Answers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530352" y="1371600"/>
          <a:ext cx="7124700" cy="242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3" imgW="7124400" imgH="2425680" progId="Equation.DSMT4">
                  <p:embed/>
                </p:oleObj>
              </mc:Choice>
              <mc:Fallback>
                <p:oleObj name="Equation" r:id="rId3" imgW="7124400" imgH="24256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7124700" cy="242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Simplifying Square Roots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buFont typeface="Courier New" pitchFamily="49" charset="0"/>
              <a:buNone/>
            </a:pPr>
            <a:r>
              <a:rPr lang="en-US" b="1" smtClean="0">
                <a:solidFill>
                  <a:srgbClr val="000000"/>
                </a:solidFill>
              </a:rPr>
              <a:t>Properties of Square Roots</a:t>
            </a:r>
          </a:p>
          <a:p>
            <a:pPr>
              <a:buFont typeface="Courier New" pitchFamily="49" charset="0"/>
              <a:buNone/>
            </a:pPr>
            <a:r>
              <a:rPr lang="en-US" smtClean="0">
                <a:solidFill>
                  <a:srgbClr val="000000"/>
                </a:solidFill>
              </a:rPr>
              <a:t>If </a:t>
            </a:r>
            <a:r>
              <a:rPr lang="en-US" i="1" smtClean="0">
                <a:solidFill>
                  <a:srgbClr val="000000"/>
                </a:solidFill>
              </a:rPr>
              <a:t>a</a:t>
            </a:r>
            <a:r>
              <a:rPr lang="en-US" smtClean="0">
                <a:solidFill>
                  <a:srgbClr val="000000"/>
                </a:solidFill>
              </a:rPr>
              <a:t> and </a:t>
            </a:r>
            <a:r>
              <a:rPr lang="en-US" i="1" smtClean="0">
                <a:solidFill>
                  <a:srgbClr val="000000"/>
                </a:solidFill>
              </a:rPr>
              <a:t>b</a:t>
            </a:r>
            <a:r>
              <a:rPr lang="en-US" smtClean="0">
                <a:solidFill>
                  <a:srgbClr val="000000"/>
                </a:solidFill>
              </a:rPr>
              <a:t> are </a:t>
            </a:r>
            <a:r>
              <a:rPr lang="en-US" b="1" smtClean="0">
                <a:solidFill>
                  <a:srgbClr val="C00000"/>
                </a:solidFill>
              </a:rPr>
              <a:t>positive</a:t>
            </a:r>
            <a:r>
              <a:rPr lang="en-US" b="1" smtClean="0">
                <a:solidFill>
                  <a:srgbClr val="000000"/>
                </a:solidFill>
              </a:rPr>
              <a:t> </a:t>
            </a:r>
            <a:r>
              <a:rPr lang="en-US" smtClean="0">
                <a:solidFill>
                  <a:srgbClr val="000000"/>
                </a:solidFill>
              </a:rPr>
              <a:t>real numbers, then 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30352" y="2438400"/>
          <a:ext cx="2501900" cy="158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2501640" imgH="1587240" progId="Equation.DSMT4">
                  <p:embed/>
                </p:oleObj>
              </mc:Choice>
              <mc:Fallback>
                <p:oleObj name="Equation" r:id="rId3" imgW="2501640" imgH="1587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2501900" cy="158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Simplifying Square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Simplest Form of a Square Root</a:t>
            </a:r>
          </a:p>
          <a:p>
            <a:pPr marL="0" indent="0">
              <a:buFont typeface="Courier New" pitchFamily="49" charset="0"/>
              <a:buNone/>
              <a:defRPr/>
            </a:pPr>
            <a:r>
              <a:rPr lang="en-US" dirty="0" smtClean="0">
                <a:solidFill>
                  <a:srgbClr val="000000"/>
                </a:solidFill>
              </a:rPr>
              <a:t>A square root is considered to be in </a:t>
            </a:r>
            <a:r>
              <a:rPr lang="en-US" b="1" dirty="0" smtClean="0">
                <a:solidFill>
                  <a:srgbClr val="C00000"/>
                </a:solidFill>
              </a:rPr>
              <a:t>simplest form </a:t>
            </a:r>
            <a:r>
              <a:rPr lang="en-US" dirty="0" smtClean="0">
                <a:solidFill>
                  <a:srgbClr val="000000"/>
                </a:solidFill>
              </a:rPr>
              <a:t>when the radicand has no perfect square as a factor.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Simplifying Square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dirty="0" smtClean="0"/>
              <a:t>Simplify the following square roots.</a:t>
            </a:r>
          </a:p>
          <a:p>
            <a:pPr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dirty="0" smtClean="0"/>
          </a:p>
          <a:p>
            <a:pPr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dirty="0" smtClean="0"/>
          </a:p>
          <a:p>
            <a:pPr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 smtClean="0"/>
              <a:t>Solutions: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 smtClean="0"/>
              <a:t>a.	</a:t>
            </a:r>
            <a:r>
              <a:rPr lang="en-US" dirty="0" smtClean="0"/>
              <a:t>Factor 24 so that one factor is a square number: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dirty="0" smtClean="0"/>
          </a:p>
          <a:p>
            <a:pPr marL="0" indent="0">
              <a:lnSpc>
                <a:spcPct val="200000"/>
              </a:lnSpc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 smtClean="0"/>
              <a:t>b.	</a:t>
            </a:r>
            <a:r>
              <a:rPr lang="en-US" dirty="0" smtClean="0"/>
              <a:t>Find the largest square factor of 72:</a:t>
            </a:r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87375" y="1890713"/>
          <a:ext cx="6807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3" imgW="6806880" imgH="939600" progId="Equation.DSMT4">
                  <p:embed/>
                </p:oleObj>
              </mc:Choice>
              <mc:Fallback>
                <p:oleObj name="Equation" r:id="rId3" imgW="6806880" imgH="939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375" y="1890713"/>
                        <a:ext cx="6807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2286000" y="3962400"/>
          <a:ext cx="660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5" imgW="660240" imgH="444240" progId="Equation.DSMT4">
                  <p:embed/>
                </p:oleObj>
              </mc:Choice>
              <mc:Fallback>
                <p:oleObj name="Equation" r:id="rId5" imgW="6602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962400"/>
                        <a:ext cx="660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997200" y="3962400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7" imgW="1091880" imgH="444240" progId="Equation.DSMT4">
                  <p:embed/>
                </p:oleObj>
              </mc:Choice>
              <mc:Fallback>
                <p:oleObj name="Equation" r:id="rId7" imgW="109188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7200" y="3962400"/>
                        <a:ext cx="1092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140200" y="3962400"/>
          <a:ext cx="1371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9" imgW="1371600" imgH="444240" progId="Equation.DSMT4">
                  <p:embed/>
                </p:oleObj>
              </mc:Choice>
              <mc:Fallback>
                <p:oleObj name="Equation" r:id="rId9" imgW="13716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3962400"/>
                        <a:ext cx="1371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562600" y="3962400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11" imgW="914400" imgH="444240" progId="Equation.DSMT4">
                  <p:embed/>
                </p:oleObj>
              </mc:Choice>
              <mc:Fallback>
                <p:oleObj name="Equation" r:id="rId11" imgW="9144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962400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286000" y="5334000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13" imgW="647640" imgH="444240" progId="Equation.DSMT4">
                  <p:embed/>
                </p:oleObj>
              </mc:Choice>
              <mc:Fallback>
                <p:oleObj name="Equation" r:id="rId13" imgW="64764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334000"/>
                        <a:ext cx="647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2984500" y="5334000"/>
          <a:ext cx="1257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15" imgW="1257120" imgH="444240" progId="Equation.DSMT4">
                  <p:embed/>
                </p:oleObj>
              </mc:Choice>
              <mc:Fallback>
                <p:oleObj name="Equation" r:id="rId15" imgW="125712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5334000"/>
                        <a:ext cx="1257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4292600" y="5334000"/>
          <a:ext cx="1524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17" imgW="1523880" imgH="444240" progId="Equation.DSMT4">
                  <p:embed/>
                </p:oleObj>
              </mc:Choice>
              <mc:Fallback>
                <p:oleObj name="Equation" r:id="rId17" imgW="15238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5334000"/>
                        <a:ext cx="1524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5867400" y="5334000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19" imgW="914400" imgH="444240" progId="Equation.DSMT4">
                  <p:embed/>
                </p:oleObj>
              </mc:Choice>
              <mc:Fallback>
                <p:oleObj name="Equation" r:id="rId19" imgW="91440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334000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Simplifying Square Roots (cont.)</a:t>
            </a:r>
          </a:p>
        </p:txBody>
      </p:sp>
      <p:sp>
        <p:nvSpPr>
          <p:cNvPr id="307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mtClean="0"/>
              <a:t>If you noticed 9 as a square factor (and not 36), you can still simplify the expression, but with a few more steps as shown here: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762000" y="2895600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3" imgW="647640" imgH="444240" progId="Equation.DSMT4">
                  <p:embed/>
                </p:oleObj>
              </mc:Choice>
              <mc:Fallback>
                <p:oleObj name="Equation" r:id="rId3" imgW="6476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895600"/>
                        <a:ext cx="647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435100" y="2895600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5" imgW="1091880" imgH="444240" progId="Equation.DSMT4">
                  <p:embed/>
                </p:oleObj>
              </mc:Choice>
              <mc:Fallback>
                <p:oleObj name="Equation" r:id="rId5" imgW="109188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2895600"/>
                        <a:ext cx="1092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552700" y="2895600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7" imgW="1422360" imgH="444240" progId="Equation.DSMT4">
                  <p:embed/>
                </p:oleObj>
              </mc:Choice>
              <mc:Fallback>
                <p:oleObj name="Equation" r:id="rId7" imgW="14223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2895600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000500" y="2895600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9" imgW="1955520" imgH="444240" progId="Equation.DSMT4">
                  <p:embed/>
                </p:oleObj>
              </mc:Choice>
              <mc:Fallback>
                <p:oleObj name="Equation" r:id="rId9" imgW="195552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895600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981700" y="2895600"/>
          <a:ext cx="1384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11" imgW="1384200" imgH="444240" progId="Equation.DSMT4">
                  <p:embed/>
                </p:oleObj>
              </mc:Choice>
              <mc:Fallback>
                <p:oleObj name="Equation" r:id="rId11" imgW="13842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700" y="2895600"/>
                        <a:ext cx="1384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7391400" y="2895600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13" imgW="914400" imgH="444240" progId="Equation.DSMT4">
                  <p:embed/>
                </p:oleObj>
              </mc:Choice>
              <mc:Fallback>
                <p:oleObj name="Equation" r:id="rId13" imgW="91440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895600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33400" y="3911600"/>
          <a:ext cx="1181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15" imgW="1180800" imgH="939600" progId="Equation.DSMT4">
                  <p:embed/>
                </p:oleObj>
              </mc:Choice>
              <mc:Fallback>
                <p:oleObj name="Equation" r:id="rId15" imgW="1180800" imgH="939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911600"/>
                        <a:ext cx="1181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1736725" y="3886200"/>
          <a:ext cx="977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17" imgW="977760" imgH="965160" progId="Equation.DSMT4">
                  <p:embed/>
                </p:oleObj>
              </mc:Choice>
              <mc:Fallback>
                <p:oleObj name="Equation" r:id="rId17" imgW="977760" imgH="965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3886200"/>
                        <a:ext cx="977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2736850" y="3937000"/>
          <a:ext cx="1295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19" imgW="1295280" imgH="914400" progId="Equation.DSMT4">
                  <p:embed/>
                </p:oleObj>
              </mc:Choice>
              <mc:Fallback>
                <p:oleObj name="Equation" r:id="rId19" imgW="1295280" imgH="914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3937000"/>
                        <a:ext cx="1295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4054475" y="3937000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21" imgW="1562040" imgH="914400" progId="Equation.DSMT4">
                  <p:embed/>
                </p:oleObj>
              </mc:Choice>
              <mc:Fallback>
                <p:oleObj name="Equation" r:id="rId21" imgW="1562040" imgH="914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4475" y="3937000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5638800" y="3937000"/>
          <a:ext cx="965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23" imgW="965160" imgH="914400" progId="Equation.DSMT4">
                  <p:embed/>
                </p:oleObj>
              </mc:Choice>
              <mc:Fallback>
                <p:oleObj name="Equation" r:id="rId23" imgW="965160" imgH="914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937000"/>
                        <a:ext cx="965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Simplifying Square Roots (cont.)</a:t>
            </a:r>
          </a:p>
        </p:txBody>
      </p:sp>
      <p:sp>
        <p:nvSpPr>
          <p:cNvPr id="4101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954107"/>
          </a:xfr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In this example, we can begin by reducing the fraction because 9 is a factor of 288: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30352" y="1460500"/>
          <a:ext cx="1371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3" imgW="1371600" imgH="939600" progId="Equation.DSMT4">
                  <p:embed/>
                </p:oleObj>
              </mc:Choice>
              <mc:Fallback>
                <p:oleObj name="Equation" r:id="rId3" imgW="137160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60500"/>
                        <a:ext cx="1371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953362" y="1447800"/>
          <a:ext cx="1155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5" imgW="1155600" imgH="965160" progId="Equation.DSMT4">
                  <p:embed/>
                </p:oleObj>
              </mc:Choice>
              <mc:Fallback>
                <p:oleObj name="Equation" r:id="rId5" imgW="1155600" imgH="965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3362" y="1447800"/>
                        <a:ext cx="11557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160472" y="1473200"/>
          <a:ext cx="1485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7" imgW="1485720" imgH="914400" progId="Equation.DSMT4">
                  <p:embed/>
                </p:oleObj>
              </mc:Choice>
              <mc:Fallback>
                <p:oleObj name="Equation" r:id="rId7" imgW="148572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0472" y="1473200"/>
                        <a:ext cx="1485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697782" y="1473200"/>
          <a:ext cx="1752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9" imgW="1752480" imgH="914400" progId="Equation.DSMT4">
                  <p:embed/>
                </p:oleObj>
              </mc:Choice>
              <mc:Fallback>
                <p:oleObj name="Equation" r:id="rId9" imgW="175248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7782" y="1473200"/>
                        <a:ext cx="1752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6501792" y="1473200"/>
          <a:ext cx="1295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11" imgW="1295280" imgH="914400" progId="Equation.DSMT4">
                  <p:embed/>
                </p:oleObj>
              </mc:Choice>
              <mc:Fallback>
                <p:oleObj name="Equation" r:id="rId11" imgW="129528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1792" y="1473200"/>
                        <a:ext cx="1295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7848600" y="1711035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13" imgW="927000" imgH="444240" progId="Equation.DSMT4">
                  <p:embed/>
                </p:oleObj>
              </mc:Choice>
              <mc:Fallback>
                <p:oleObj name="Equation" r:id="rId13" imgW="92700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1711035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6934200" y="1302325"/>
          <a:ext cx="152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15" imgW="152280" imgH="190440" progId="Equation.DSMT4">
                  <p:embed/>
                </p:oleObj>
              </mc:Choice>
              <mc:Fallback>
                <p:oleObj name="Equation" r:id="rId15" imgW="152280" imgH="190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302325"/>
                        <a:ext cx="152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6781800" y="1600200"/>
            <a:ext cx="457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051965" y="2078185"/>
            <a:ext cx="457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1101435" y="3810000"/>
          <a:ext cx="889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17" imgW="888840" imgH="939600" progId="Equation.DSMT4">
                  <p:embed/>
                </p:oleObj>
              </mc:Choice>
              <mc:Fallback>
                <p:oleObj name="Equation" r:id="rId17" imgW="888840" imgH="939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435" y="3810000"/>
                        <a:ext cx="889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2019876" y="4038600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19" imgW="927000" imgH="444240" progId="Equation.DSMT4">
                  <p:embed/>
                </p:oleObj>
              </mc:Choice>
              <mc:Fallback>
                <p:oleObj name="Equation" r:id="rId19" imgW="92700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876" y="4038600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2976417" y="4038600"/>
          <a:ext cx="1244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21" imgW="1244520" imgH="444240" progId="Equation.DSMT4">
                  <p:embed/>
                </p:oleObj>
              </mc:Choice>
              <mc:Fallback>
                <p:oleObj name="Equation" r:id="rId21" imgW="124452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6417" y="4038600"/>
                        <a:ext cx="1244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4250458" y="4038600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23" imgW="1511280" imgH="444240" progId="Equation.DSMT4">
                  <p:embed/>
                </p:oleObj>
              </mc:Choice>
              <mc:Fallback>
                <p:oleObj name="Equation" r:id="rId23" imgW="151128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0458" y="4038600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5791200" y="4038600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25" imgW="927000" imgH="444240" progId="Equation.DSMT4">
                  <p:embed/>
                </p:oleObj>
              </mc:Choice>
              <mc:Fallback>
                <p:oleObj name="Equation" r:id="rId25" imgW="92700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038600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Simplifying Square Roots with Variables</a:t>
            </a:r>
          </a:p>
        </p:txBody>
      </p:sp>
      <p:sp>
        <p:nvSpPr>
          <p:cNvPr id="512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48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buFont typeface="Courier New" pitchFamily="49" charset="0"/>
              <a:buNone/>
            </a:pPr>
            <a:r>
              <a:rPr lang="en-US" b="1" smtClean="0">
                <a:solidFill>
                  <a:srgbClr val="000000"/>
                </a:solidFill>
              </a:rPr>
              <a:t>Square Root of </a:t>
            </a:r>
            <a:r>
              <a:rPr lang="en-US" b="1" i="1" smtClean="0">
                <a:solidFill>
                  <a:srgbClr val="000000"/>
                </a:solidFill>
              </a:rPr>
              <a:t>x</a:t>
            </a:r>
            <a:r>
              <a:rPr lang="en-US" b="1" baseline="30000" smtClean="0">
                <a:solidFill>
                  <a:srgbClr val="000000"/>
                </a:solidFill>
              </a:rPr>
              <a:t>2</a:t>
            </a:r>
            <a:endParaRPr lang="en-US" baseline="30000" smtClean="0">
              <a:solidFill>
                <a:srgbClr val="000000"/>
              </a:solidFill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294816"/>
              </p:ext>
            </p:extLst>
          </p:nvPr>
        </p:nvGraphicFramePr>
        <p:xfrm>
          <a:off x="617538" y="1993900"/>
          <a:ext cx="72390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7238880" imgH="1206360" progId="Equation.DSMT4">
                  <p:embed/>
                </p:oleObj>
              </mc:Choice>
              <mc:Fallback>
                <p:oleObj name="Equation" r:id="rId3" imgW="7238880" imgH="1206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38" y="1993900"/>
                        <a:ext cx="72390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Simplifying Square Roots</a:t>
            </a:r>
          </a:p>
        </p:txBody>
      </p:sp>
      <p:sp>
        <p:nvSpPr>
          <p:cNvPr id="614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Simplify each of the following radical expressions. Assume that all variables are ≥ 0.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lnSpc>
                <a:spcPct val="200000"/>
              </a:lnSpc>
              <a:buFont typeface="Courier New" pitchFamily="49" charset="0"/>
              <a:buNone/>
            </a:pPr>
            <a:r>
              <a:rPr lang="en-US" b="1" dirty="0" smtClean="0"/>
              <a:t>Solutions:</a:t>
            </a:r>
            <a:endParaRPr lang="en-US" dirty="0" smtClean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547688" y="2407920"/>
          <a:ext cx="7048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3" imgW="7048440" imgH="558720" progId="Equation.DSMT4">
                  <p:embed/>
                </p:oleObj>
              </mc:Choice>
              <mc:Fallback>
                <p:oleObj name="Equation" r:id="rId3" imgW="7048440" imgH="5587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407920"/>
                        <a:ext cx="7048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30352" y="3733800"/>
          <a:ext cx="1460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5" imgW="1460160" imgH="495000" progId="Equation.DSMT4">
                  <p:embed/>
                </p:oleObj>
              </mc:Choice>
              <mc:Fallback>
                <p:oleObj name="Equation" r:id="rId5" imgW="14601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733800"/>
                        <a:ext cx="1460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057400" y="3733800"/>
          <a:ext cx="1676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7" imgW="1676160" imgH="495000" progId="Equation.DSMT4">
                  <p:embed/>
                </p:oleObj>
              </mc:Choice>
              <mc:Fallback>
                <p:oleObj name="Equation" r:id="rId7" imgW="167616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733800"/>
                        <a:ext cx="1676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789220" y="3900055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9" imgW="672840" imgH="291960" progId="Equation.DSMT4">
                  <p:embed/>
                </p:oleObj>
              </mc:Choice>
              <mc:Fallback>
                <p:oleObj name="Equation" r:id="rId9" imgW="6728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9220" y="3900055"/>
                        <a:ext cx="673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530352" y="4457700"/>
          <a:ext cx="1447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11" imgW="1447560" imgH="495000" progId="Equation.DSMT4">
                  <p:embed/>
                </p:oleObj>
              </mc:Choice>
              <mc:Fallback>
                <p:oleObj name="Equation" r:id="rId11" imgW="144756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457700"/>
                        <a:ext cx="1447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133600" y="4457700"/>
          <a:ext cx="1714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13" imgW="1714320" imgH="495000" progId="Equation.DSMT4">
                  <p:embed/>
                </p:oleObj>
              </mc:Choice>
              <mc:Fallback>
                <p:oleObj name="Equation" r:id="rId13" imgW="171432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457700"/>
                        <a:ext cx="1714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810000" y="4508500"/>
          <a:ext cx="140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15" imgW="1409400" imgH="444240" progId="Equation.DSMT4">
                  <p:embed/>
                </p:oleObj>
              </mc:Choice>
              <mc:Fallback>
                <p:oleObj name="Equation" r:id="rId15" imgW="140940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508500"/>
                        <a:ext cx="1409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5257800" y="4508500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17" imgW="1091880" imgH="444240" progId="Equation.DSMT4">
                  <p:embed/>
                </p:oleObj>
              </mc:Choice>
              <mc:Fallback>
                <p:oleObj name="Equation" r:id="rId17" imgW="109188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508500"/>
                        <a:ext cx="1092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530352" y="5232400"/>
          <a:ext cx="1587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19" imgW="1587240" imgH="558720" progId="Equation.DSMT4">
                  <p:embed/>
                </p:oleObj>
              </mc:Choice>
              <mc:Fallback>
                <p:oleObj name="Equation" r:id="rId19" imgW="1587240" imgH="5587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232400"/>
                        <a:ext cx="1587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2209800" y="5232400"/>
          <a:ext cx="2044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21" imgW="2044440" imgH="558720" progId="Equation.DSMT4">
                  <p:embed/>
                </p:oleObj>
              </mc:Choice>
              <mc:Fallback>
                <p:oleObj name="Equation" r:id="rId21" imgW="2044440" imgH="5587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232400"/>
                        <a:ext cx="20447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4343400" y="5232400"/>
          <a:ext cx="1752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23" imgW="1752480" imgH="482400" progId="Equation.DSMT4">
                  <p:embed/>
                </p:oleObj>
              </mc:Choice>
              <mc:Fallback>
                <p:oleObj name="Equation" r:id="rId23" imgW="1752480" imgH="482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232400"/>
                        <a:ext cx="1752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6210300" y="5232400"/>
          <a:ext cx="1257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25" imgW="1257120" imgH="482400" progId="Equation.DSMT4">
                  <p:embed/>
                </p:oleObj>
              </mc:Choice>
              <mc:Fallback>
                <p:oleObj name="Equation" r:id="rId25" imgW="1257120" imgH="482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5232400"/>
                        <a:ext cx="1257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489</Words>
  <Application>Microsoft Office PowerPoint</Application>
  <PresentationFormat>On-screen Show (4:3)</PresentationFormat>
  <Paragraphs>73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Calibri</vt:lpstr>
      <vt:lpstr>Courier New</vt:lpstr>
      <vt:lpstr>Arial</vt:lpstr>
      <vt:lpstr>Office Theme</vt:lpstr>
      <vt:lpstr>Equation</vt:lpstr>
      <vt:lpstr>Section 9.2</vt:lpstr>
      <vt:lpstr>Objectives</vt:lpstr>
      <vt:lpstr>Simplifying Square Roots</vt:lpstr>
      <vt:lpstr>Simplifying Square Roots</vt:lpstr>
      <vt:lpstr>Example 1: Simplifying Square Roots</vt:lpstr>
      <vt:lpstr>Example 1: Simplifying Square Roots (cont.)</vt:lpstr>
      <vt:lpstr>Example 1: Simplifying Square Roots (cont.)</vt:lpstr>
      <vt:lpstr>Simplifying Square Roots with Variables</vt:lpstr>
      <vt:lpstr>Example 2: Simplifying Square Roots</vt:lpstr>
      <vt:lpstr>Simplifying Square Roots with Even and Odd Powers of Variables</vt:lpstr>
      <vt:lpstr>Example 3: Simplifying Square Roots</vt:lpstr>
      <vt:lpstr>Example 3: Simplifying Square Roots (cont.)</vt:lpstr>
      <vt:lpstr>Simplifying Cube Roots </vt:lpstr>
      <vt:lpstr>Example 4: Simplifying Cube Roots</vt:lpstr>
      <vt:lpstr>Example 4: Simplifying Cube Roots (cont.)</vt:lpstr>
      <vt:lpstr>Example 5: Simplifying Radical Expressions</vt:lpstr>
      <vt:lpstr>Example 5: Simplifying Radical Expressions (cont.)</vt:lpstr>
      <vt:lpstr>Example 5: Simplifying Radical Expressions (cont.)</vt:lpstr>
      <vt:lpstr>Example 5: Simplifying Radical Expressions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31</cp:revision>
  <dcterms:created xsi:type="dcterms:W3CDTF">2013-04-26T14:43:13Z</dcterms:created>
  <dcterms:modified xsi:type="dcterms:W3CDTF">2017-08-02T12:37:14Z</dcterms:modified>
</cp:coreProperties>
</file>