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4"/>
      <p:bold r:id="rId15"/>
      <p:italic r:id="rId16"/>
      <p:boldItalic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000000"/>
    <a:srgbClr val="0000FF"/>
    <a:srgbClr val="008080"/>
    <a:srgbClr val="FFFFCC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font" Target="fonts/font3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2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1.fntdata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5.wmf"/><Relationship Id="rId9" Type="http://schemas.openxmlformats.org/officeDocument/2006/relationships/image" Target="../media/image10.wmf"/></Relationships>
</file>

<file path=ppt/drawings/_rels/vmlDrawing2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image" Target="../media/image13.wmf"/><Relationship Id="rId7" Type="http://schemas.openxmlformats.org/officeDocument/2006/relationships/image" Target="../media/image17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6" Type="http://schemas.openxmlformats.org/officeDocument/2006/relationships/image" Target="../media/image16.wmf"/><Relationship Id="rId11" Type="http://schemas.openxmlformats.org/officeDocument/2006/relationships/image" Target="../media/image21.wmf"/><Relationship Id="rId5" Type="http://schemas.openxmlformats.org/officeDocument/2006/relationships/image" Target="../media/image15.wmf"/><Relationship Id="rId10" Type="http://schemas.openxmlformats.org/officeDocument/2006/relationships/image" Target="../media/image20.wmf"/><Relationship Id="rId4" Type="http://schemas.openxmlformats.org/officeDocument/2006/relationships/image" Target="../media/image14.wmf"/><Relationship Id="rId9" Type="http://schemas.openxmlformats.org/officeDocument/2006/relationships/image" Target="../media/image19.wmf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image" Target="../media/image24.wmf"/><Relationship Id="rId7" Type="http://schemas.openxmlformats.org/officeDocument/2006/relationships/image" Target="../media/image28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6" Type="http://schemas.openxmlformats.org/officeDocument/2006/relationships/image" Target="../media/image27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3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10" Type="http://schemas.openxmlformats.org/officeDocument/2006/relationships/image" Target="../media/image46.wmf"/><Relationship Id="rId4" Type="http://schemas.openxmlformats.org/officeDocument/2006/relationships/image" Target="../media/image40.wmf"/><Relationship Id="rId9" Type="http://schemas.openxmlformats.org/officeDocument/2006/relationships/image" Target="../media/image4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9.wmf"/><Relationship Id="rId2" Type="http://schemas.openxmlformats.org/officeDocument/2006/relationships/image" Target="../media/image48.wmf"/><Relationship Id="rId1" Type="http://schemas.openxmlformats.org/officeDocument/2006/relationships/image" Target="../media/image47.wmf"/><Relationship Id="rId4" Type="http://schemas.openxmlformats.org/officeDocument/2006/relationships/image" Target="../media/image50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51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195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165FA1-0B32-4E01-821E-B8E9A64634C5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D7D0C3-AE72-4E3A-AB02-16CEE0E5A32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1032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DCBAD66-1966-411E-BE3B-99D486160F5C}" type="slidenum">
              <a:rPr lang="en-US" smtClean="0"/>
              <a:pPr/>
              <a:t>10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2163820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</a:t>
            </a:r>
            <a:r>
              <a:rPr lang="en-US" baseline="-25000" dirty="0" smtClean="0">
                <a:solidFill>
                  <a:srgbClr val="2D7D9F"/>
                </a:solidFill>
              </a:rPr>
              <a:t>© 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52.wmf"/><Relationship Id="rId4" Type="http://schemas.openxmlformats.org/officeDocument/2006/relationships/oleObject" Target="../embeddings/oleObject54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6.wmf"/><Relationship Id="rId18" Type="http://schemas.openxmlformats.org/officeDocument/2006/relationships/oleObject" Target="../embeddings/oleObject9.bin"/><Relationship Id="rId3" Type="http://schemas.openxmlformats.org/officeDocument/2006/relationships/oleObject" Target="../embeddings/oleObject1.bin"/><Relationship Id="rId21" Type="http://schemas.openxmlformats.org/officeDocument/2006/relationships/image" Target="../media/image10.wmf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image" Target="../media/image5.wmf"/><Relationship Id="rId5" Type="http://schemas.openxmlformats.org/officeDocument/2006/relationships/oleObject" Target="../embeddings/oleObject2.bin"/><Relationship Id="rId15" Type="http://schemas.openxmlformats.org/officeDocument/2006/relationships/image" Target="../media/image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9.wmf"/><Relationship Id="rId4" Type="http://schemas.openxmlformats.org/officeDocument/2006/relationships/image" Target="../media/image2.wmf"/><Relationship Id="rId9" Type="http://schemas.openxmlformats.org/officeDocument/2006/relationships/image" Target="../media/image4.wmf"/><Relationship Id="rId14" Type="http://schemas.openxmlformats.org/officeDocument/2006/relationships/oleObject" Target="../embeddings/oleObject7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4.bin"/><Relationship Id="rId13" Type="http://schemas.openxmlformats.org/officeDocument/2006/relationships/image" Target="../media/image15.wmf"/><Relationship Id="rId18" Type="http://schemas.openxmlformats.org/officeDocument/2006/relationships/oleObject" Target="../embeddings/oleObject19.bin"/><Relationship Id="rId3" Type="http://schemas.openxmlformats.org/officeDocument/2006/relationships/oleObject" Target="../embeddings/oleObject11.bin"/><Relationship Id="rId21" Type="http://schemas.openxmlformats.org/officeDocument/2006/relationships/image" Target="../media/image19.wmf"/><Relationship Id="rId7" Type="http://schemas.openxmlformats.org/officeDocument/2006/relationships/oleObject" Target="../embeddings/oleObject13.bin"/><Relationship Id="rId12" Type="http://schemas.openxmlformats.org/officeDocument/2006/relationships/oleObject" Target="../embeddings/oleObject16.bin"/><Relationship Id="rId17" Type="http://schemas.openxmlformats.org/officeDocument/2006/relationships/image" Target="../media/image17.wmf"/><Relationship Id="rId25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8.bin"/><Relationship Id="rId20" Type="http://schemas.openxmlformats.org/officeDocument/2006/relationships/oleObject" Target="../embeddings/oleObject20.bin"/><Relationship Id="rId1" Type="http://schemas.openxmlformats.org/officeDocument/2006/relationships/vmlDrawing" Target="../drawings/vmlDrawing2.vml"/><Relationship Id="rId6" Type="http://schemas.openxmlformats.org/officeDocument/2006/relationships/image" Target="../media/image12.wmf"/><Relationship Id="rId11" Type="http://schemas.openxmlformats.org/officeDocument/2006/relationships/image" Target="../media/image14.wmf"/><Relationship Id="rId24" Type="http://schemas.openxmlformats.org/officeDocument/2006/relationships/oleObject" Target="../embeddings/oleObject22.bin"/><Relationship Id="rId5" Type="http://schemas.openxmlformats.org/officeDocument/2006/relationships/oleObject" Target="../embeddings/oleObject12.bin"/><Relationship Id="rId15" Type="http://schemas.openxmlformats.org/officeDocument/2006/relationships/image" Target="../media/image16.wmf"/><Relationship Id="rId23" Type="http://schemas.openxmlformats.org/officeDocument/2006/relationships/image" Target="../media/image20.wmf"/><Relationship Id="rId10" Type="http://schemas.openxmlformats.org/officeDocument/2006/relationships/oleObject" Target="../embeddings/oleObject15.bin"/><Relationship Id="rId19" Type="http://schemas.openxmlformats.org/officeDocument/2006/relationships/image" Target="../media/image18.wmf"/><Relationship Id="rId4" Type="http://schemas.openxmlformats.org/officeDocument/2006/relationships/image" Target="../media/image11.wmf"/><Relationship Id="rId9" Type="http://schemas.openxmlformats.org/officeDocument/2006/relationships/image" Target="../media/image13.wmf"/><Relationship Id="rId14" Type="http://schemas.openxmlformats.org/officeDocument/2006/relationships/oleObject" Target="../embeddings/oleObject17.bin"/><Relationship Id="rId22" Type="http://schemas.openxmlformats.org/officeDocument/2006/relationships/oleObject" Target="../embeddings/oleObject21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6.bin"/><Relationship Id="rId13" Type="http://schemas.openxmlformats.org/officeDocument/2006/relationships/image" Target="../media/image26.wmf"/><Relationship Id="rId18" Type="http://schemas.openxmlformats.org/officeDocument/2006/relationships/oleObject" Target="../embeddings/oleObject31.bin"/><Relationship Id="rId3" Type="http://schemas.openxmlformats.org/officeDocument/2006/relationships/oleObject" Target="../embeddings/oleObject23.bin"/><Relationship Id="rId21" Type="http://schemas.openxmlformats.org/officeDocument/2006/relationships/image" Target="../media/image30.wmf"/><Relationship Id="rId7" Type="http://schemas.openxmlformats.org/officeDocument/2006/relationships/oleObject" Target="../embeddings/oleObject25.bin"/><Relationship Id="rId12" Type="http://schemas.openxmlformats.org/officeDocument/2006/relationships/oleObject" Target="../embeddings/oleObject28.bin"/><Relationship Id="rId17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30.bin"/><Relationship Id="rId20" Type="http://schemas.openxmlformats.org/officeDocument/2006/relationships/oleObject" Target="../embeddings/oleObject32.bin"/><Relationship Id="rId1" Type="http://schemas.openxmlformats.org/officeDocument/2006/relationships/vmlDrawing" Target="../drawings/vmlDrawing3.vml"/><Relationship Id="rId6" Type="http://schemas.openxmlformats.org/officeDocument/2006/relationships/image" Target="../media/image23.wmf"/><Relationship Id="rId11" Type="http://schemas.openxmlformats.org/officeDocument/2006/relationships/image" Target="../media/image25.wmf"/><Relationship Id="rId5" Type="http://schemas.openxmlformats.org/officeDocument/2006/relationships/oleObject" Target="../embeddings/oleObject24.bin"/><Relationship Id="rId15" Type="http://schemas.openxmlformats.org/officeDocument/2006/relationships/image" Target="../media/image27.wmf"/><Relationship Id="rId10" Type="http://schemas.openxmlformats.org/officeDocument/2006/relationships/oleObject" Target="../embeddings/oleObject27.bin"/><Relationship Id="rId19" Type="http://schemas.openxmlformats.org/officeDocument/2006/relationships/image" Target="../media/image29.wmf"/><Relationship Id="rId4" Type="http://schemas.openxmlformats.org/officeDocument/2006/relationships/image" Target="../media/image22.wmf"/><Relationship Id="rId9" Type="http://schemas.openxmlformats.org/officeDocument/2006/relationships/image" Target="../media/image24.wmf"/><Relationship Id="rId14" Type="http://schemas.openxmlformats.org/officeDocument/2006/relationships/oleObject" Target="../embeddings/oleObject2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8.bin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7.bin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6.bin"/><Relationship Id="rId14" Type="http://schemas.openxmlformats.org/officeDocument/2006/relationships/image" Target="../media/image36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4.bin"/><Relationship Id="rId1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21" Type="http://schemas.openxmlformats.org/officeDocument/2006/relationships/oleObject" Target="../embeddings/oleObject48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1.wmf"/><Relationship Id="rId17" Type="http://schemas.openxmlformats.org/officeDocument/2006/relationships/oleObject" Target="../embeddings/oleObject4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20" Type="http://schemas.openxmlformats.org/officeDocument/2006/relationships/image" Target="../media/image45.wmf"/><Relationship Id="rId1" Type="http://schemas.openxmlformats.org/officeDocument/2006/relationships/vmlDrawing" Target="../drawings/vmlDrawing5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5" Type="http://schemas.openxmlformats.org/officeDocument/2006/relationships/oleObject" Target="../embeddings/oleObject45.bin"/><Relationship Id="rId10" Type="http://schemas.openxmlformats.org/officeDocument/2006/relationships/image" Target="../media/image40.wmf"/><Relationship Id="rId19" Type="http://schemas.openxmlformats.org/officeDocument/2006/relationships/oleObject" Target="../embeddings/oleObject47.bin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2.wmf"/><Relationship Id="rId22" Type="http://schemas.openxmlformats.org/officeDocument/2006/relationships/image" Target="../media/image4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9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0.wmf"/><Relationship Id="rId4" Type="http://schemas.openxmlformats.org/officeDocument/2006/relationships/image" Target="../media/image47.wmf"/><Relationship Id="rId9" Type="http://schemas.openxmlformats.org/officeDocument/2006/relationships/oleObject" Target="../embeddings/oleObject52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51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9.3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Addition and Subtraction with Rational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 Answers </a:t>
            </a:r>
          </a:p>
        </p:txBody>
      </p:sp>
      <p:graphicFrame>
        <p:nvGraphicFramePr>
          <p:cNvPr id="8194" name="Object 2"/>
          <p:cNvGraphicFramePr>
            <a:graphicFrameLocks noChangeAspect="1"/>
          </p:cNvGraphicFramePr>
          <p:nvPr/>
        </p:nvGraphicFramePr>
        <p:xfrm>
          <a:off x="530352" y="1280160"/>
          <a:ext cx="4978400" cy="302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4" imgW="4978080" imgH="3022560" progId="Equation.DSMT4">
                  <p:embed/>
                </p:oleObj>
              </mc:Choice>
              <mc:Fallback>
                <p:oleObj name="Equation" r:id="rId4" imgW="4978080" imgH="30225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80160"/>
                        <a:ext cx="4978400" cy="302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Objectives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Add and subtract radical expressions.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 smtClean="0"/>
              <a:t>Multiply radical expressions.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Combining Like Radicals</a:t>
            </a:r>
          </a:p>
        </p:txBody>
      </p:sp>
      <p:sp>
        <p:nvSpPr>
          <p:cNvPr id="102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Simplify the following expressions by combining like radicals. (Assume all variables are nonnegative.)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2438400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3" imgW="1866600" imgH="444240" progId="Equation.DSMT4">
                  <p:embed/>
                </p:oleObj>
              </mc:Choice>
              <mc:Fallback>
                <p:oleObj name="Equation" r:id="rId3" imgW="18666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438400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530352" y="31242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530352" y="4724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724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2133600" y="3048000"/>
          <a:ext cx="1384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1" name="Equation" r:id="rId8" imgW="1384200" imgH="444240" progId="Equation.DSMT4">
                  <p:embed/>
                </p:oleObj>
              </mc:Choice>
              <mc:Fallback>
                <p:oleObj name="Equation" r:id="rId8" imgW="138420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048000"/>
                        <a:ext cx="1384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3581400" y="3048000"/>
          <a:ext cx="16510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Equation" r:id="rId10" imgW="1650960" imgH="520560" progId="Equation.DSMT4">
                  <p:embed/>
                </p:oleObj>
              </mc:Choice>
              <mc:Fallback>
                <p:oleObj name="Equation" r:id="rId10" imgW="1650960" imgH="520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048000"/>
                        <a:ext cx="16510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5334000" y="3061855"/>
          <a:ext cx="92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3" name="Equation" r:id="rId12" imgW="927000" imgH="444240" progId="Equation.DSMT4">
                  <p:embed/>
                </p:oleObj>
              </mc:Choice>
              <mc:Fallback>
                <p:oleObj name="Equation" r:id="rId12" imgW="92700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3061855"/>
                        <a:ext cx="92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530352" y="4038600"/>
          <a:ext cx="3162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4" name="Equation" r:id="rId14" imgW="3162240" imgH="444240" progId="Equation.DSMT4">
                  <p:embed/>
                </p:oleObj>
              </mc:Choice>
              <mc:Fallback>
                <p:oleObj name="Equation" r:id="rId14" imgW="31622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038600"/>
                        <a:ext cx="3162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2057400" y="4637810"/>
          <a:ext cx="267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5" name="Equation" r:id="rId16" imgW="2679480" imgH="444240" progId="Equation.DSMT4">
                  <p:embed/>
                </p:oleObj>
              </mc:Choice>
              <mc:Fallback>
                <p:oleObj name="Equation" r:id="rId16" imgW="26794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637810"/>
                        <a:ext cx="267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6" name="Object 12"/>
          <p:cNvGraphicFramePr>
            <a:graphicFrameLocks noChangeAspect="1"/>
          </p:cNvGraphicFramePr>
          <p:nvPr/>
        </p:nvGraphicFramePr>
        <p:xfrm>
          <a:off x="4826000" y="4641275"/>
          <a:ext cx="2336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name="Equation" r:id="rId18" imgW="2336760" imgH="520560" progId="Equation.DSMT4">
                  <p:embed/>
                </p:oleObj>
              </mc:Choice>
              <mc:Fallback>
                <p:oleObj name="Equation" r:id="rId18" imgW="2336760" imgH="5205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0" y="4641275"/>
                        <a:ext cx="2336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7" name="Object 13"/>
          <p:cNvGraphicFramePr>
            <a:graphicFrameLocks noChangeAspect="1"/>
          </p:cNvGraphicFramePr>
          <p:nvPr/>
        </p:nvGraphicFramePr>
        <p:xfrm>
          <a:off x="7264400" y="463781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name="Equation" r:id="rId20" imgW="1117440" imgH="444240" progId="Equation.DSMT4">
                  <p:embed/>
                </p:oleObj>
              </mc:Choice>
              <mc:Fallback>
                <p:oleObj name="Equation" r:id="rId20" imgW="111744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64400" y="4637810"/>
                        <a:ext cx="1117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Combining Like Radicals (cont.)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1295400"/>
          <a:ext cx="25146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3" imgW="2514600" imgH="495000" progId="Equation.DSMT4">
                  <p:embed/>
                </p:oleObj>
              </mc:Choice>
              <mc:Fallback>
                <p:oleObj name="Equation" r:id="rId3" imgW="251460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295400"/>
                        <a:ext cx="25146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530352" y="21336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1336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530352" y="44323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323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057400" y="2057400"/>
          <a:ext cx="2057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8" imgW="2057400" imgH="495000" progId="Equation.DSMT4">
                  <p:embed/>
                </p:oleObj>
              </mc:Choice>
              <mc:Fallback>
                <p:oleObj name="Equation" r:id="rId8" imgW="2057400" imgH="495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057400"/>
                        <a:ext cx="2057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6" name="Object 8"/>
          <p:cNvGraphicFramePr>
            <a:graphicFrameLocks noChangeAspect="1"/>
          </p:cNvGraphicFramePr>
          <p:nvPr/>
        </p:nvGraphicFramePr>
        <p:xfrm>
          <a:off x="4267200" y="2057400"/>
          <a:ext cx="2819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10" imgW="2819160" imgH="495000" progId="Equation.DSMT4">
                  <p:embed/>
                </p:oleObj>
              </mc:Choice>
              <mc:Fallback>
                <p:oleObj name="Equation" r:id="rId10" imgW="2819160" imgH="4950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057400"/>
                        <a:ext cx="2819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7" name="Object 9"/>
          <p:cNvGraphicFramePr>
            <a:graphicFrameLocks noChangeAspect="1"/>
          </p:cNvGraphicFramePr>
          <p:nvPr/>
        </p:nvGraphicFramePr>
        <p:xfrm>
          <a:off x="4267200" y="2692400"/>
          <a:ext cx="2197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9" name="Equation" r:id="rId12" imgW="2197080" imgH="444240" progId="Equation.DSMT4">
                  <p:embed/>
                </p:oleObj>
              </mc:Choice>
              <mc:Fallback>
                <p:oleObj name="Equation" r:id="rId12" imgW="219708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692400"/>
                        <a:ext cx="2197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8" name="Object 10"/>
          <p:cNvGraphicFramePr>
            <a:graphicFrameLocks noChangeAspect="1"/>
          </p:cNvGraphicFramePr>
          <p:nvPr/>
        </p:nvGraphicFramePr>
        <p:xfrm>
          <a:off x="4267200" y="3276600"/>
          <a:ext cx="1104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0" name="Equation" r:id="rId14" imgW="1104840" imgH="444240" progId="Equation.DSMT4">
                  <p:embed/>
                </p:oleObj>
              </mc:Choice>
              <mc:Fallback>
                <p:oleObj name="Equation" r:id="rId14" imgW="110484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3276600"/>
                        <a:ext cx="1104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9" name="Object 11"/>
          <p:cNvGraphicFramePr>
            <a:graphicFrameLocks noChangeAspect="1"/>
          </p:cNvGraphicFramePr>
          <p:nvPr/>
        </p:nvGraphicFramePr>
        <p:xfrm>
          <a:off x="530352" y="3746500"/>
          <a:ext cx="260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1" name="Equation" r:id="rId16" imgW="2603160" imgH="444240" progId="Equation.DSMT4">
                  <p:embed/>
                </p:oleObj>
              </mc:Choice>
              <mc:Fallback>
                <p:oleObj name="Equation" r:id="rId16" imgW="26031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46500"/>
                        <a:ext cx="2603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0" name="Object 12"/>
          <p:cNvGraphicFramePr>
            <a:graphicFrameLocks noChangeAspect="1"/>
          </p:cNvGraphicFramePr>
          <p:nvPr/>
        </p:nvGraphicFramePr>
        <p:xfrm>
          <a:off x="2057400" y="4356100"/>
          <a:ext cx="2146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2" name="Equation" r:id="rId18" imgW="2145960" imgH="444240" progId="Equation.DSMT4">
                  <p:embed/>
                </p:oleObj>
              </mc:Choice>
              <mc:Fallback>
                <p:oleObj name="Equation" r:id="rId18" imgW="21459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356100"/>
                        <a:ext cx="2146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1" name="Object 13"/>
          <p:cNvGraphicFramePr>
            <a:graphicFrameLocks noChangeAspect="1"/>
          </p:cNvGraphicFramePr>
          <p:nvPr/>
        </p:nvGraphicFramePr>
        <p:xfrm>
          <a:off x="4267200" y="4356100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3" name="Equation" r:id="rId20" imgW="2705040" imgH="444240" progId="Equation.DSMT4">
                  <p:embed/>
                </p:oleObj>
              </mc:Choice>
              <mc:Fallback>
                <p:oleObj name="Equation" r:id="rId20" imgW="270504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356100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2" name="Object 14"/>
          <p:cNvGraphicFramePr>
            <a:graphicFrameLocks noChangeAspect="1"/>
          </p:cNvGraphicFramePr>
          <p:nvPr/>
        </p:nvGraphicFramePr>
        <p:xfrm>
          <a:off x="4267200" y="4921250"/>
          <a:ext cx="2413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4" name="Equation" r:id="rId22" imgW="2412720" imgH="444240" progId="Equation.DSMT4">
                  <p:embed/>
                </p:oleObj>
              </mc:Choice>
              <mc:Fallback>
                <p:oleObj name="Equation" r:id="rId22" imgW="2412720" imgH="44424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4921250"/>
                        <a:ext cx="2413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63" name="Object 15"/>
          <p:cNvGraphicFramePr>
            <a:graphicFrameLocks noChangeAspect="1"/>
          </p:cNvGraphicFramePr>
          <p:nvPr/>
        </p:nvGraphicFramePr>
        <p:xfrm>
          <a:off x="4267200" y="5486400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5" name="Equation" r:id="rId24" imgW="1498320" imgH="444240" progId="Equation.DSMT4">
                  <p:embed/>
                </p:oleObj>
              </mc:Choice>
              <mc:Fallback>
                <p:oleObj name="Equation" r:id="rId24" imgW="1498320" imgH="44424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5486400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1: Combining Like Radicals (cont.)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30352" y="1371600"/>
          <a:ext cx="2273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3" imgW="2273040" imgH="444240" progId="Equation.DSMT4">
                  <p:embed/>
                </p:oleObj>
              </mc:Choice>
              <mc:Fallback>
                <p:oleObj name="Equation" r:id="rId3" imgW="2273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273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530352" y="20574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5" imgW="1384200" imgH="304560" progId="Equation.DSMT4">
                  <p:embed/>
                </p:oleObj>
              </mc:Choice>
              <mc:Fallback>
                <p:oleObj name="Equation" r:id="rId5" imgW="1384200" imgH="304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530352" y="3733800"/>
          <a:ext cx="1384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name="Equation" r:id="rId7" imgW="1384200" imgH="304560" progId="Equation.DSMT4">
                  <p:embed/>
                </p:oleObj>
              </mc:Choice>
              <mc:Fallback>
                <p:oleObj name="Equation" r:id="rId7" imgW="1384200" imgH="304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733800"/>
                        <a:ext cx="1384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133600" y="1984665"/>
          <a:ext cx="1816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9" name="Equation" r:id="rId8" imgW="1815840" imgH="444240" progId="Equation.DSMT4">
                  <p:embed/>
                </p:oleObj>
              </mc:Choice>
              <mc:Fallback>
                <p:oleObj name="Equation" r:id="rId8" imgW="181584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984665"/>
                        <a:ext cx="1816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962400" y="1988130"/>
          <a:ext cx="1892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0" name="Equation" r:id="rId10" imgW="1892160" imgH="520560" progId="Equation.DSMT4">
                  <p:embed/>
                </p:oleObj>
              </mc:Choice>
              <mc:Fallback>
                <p:oleObj name="Equation" r:id="rId10" imgW="1892160" imgH="5205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1988130"/>
                        <a:ext cx="1892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/>
        </p:nvGraphicFramePr>
        <p:xfrm>
          <a:off x="5943600" y="1984665"/>
          <a:ext cx="113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12" imgW="1130040" imgH="444240" progId="Equation.DSMT4">
                  <p:embed/>
                </p:oleObj>
              </mc:Choice>
              <mc:Fallback>
                <p:oleObj name="Equation" r:id="rId12" imgW="11300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1984665"/>
                        <a:ext cx="113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/>
        </p:nvGraphicFramePr>
        <p:xfrm>
          <a:off x="530352" y="2971800"/>
          <a:ext cx="2578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14" imgW="2577960" imgH="444240" progId="Equation.DSMT4">
                  <p:embed/>
                </p:oleObj>
              </mc:Choice>
              <mc:Fallback>
                <p:oleObj name="Equation" r:id="rId14" imgW="25779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971800"/>
                        <a:ext cx="2578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/>
        </p:nvGraphicFramePr>
        <p:xfrm>
          <a:off x="2133600" y="3636820"/>
          <a:ext cx="2120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16" imgW="2120760" imgH="444240" progId="Equation.DSMT4">
                  <p:embed/>
                </p:oleObj>
              </mc:Choice>
              <mc:Fallback>
                <p:oleObj name="Equation" r:id="rId16" imgW="21207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636820"/>
                        <a:ext cx="2120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/>
        </p:nvGraphicFramePr>
        <p:xfrm>
          <a:off x="4292600" y="363682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18" imgW="1879560" imgH="444240" progId="Equation.DSMT4">
                  <p:embed/>
                </p:oleObj>
              </mc:Choice>
              <mc:Fallback>
                <p:oleObj name="Equation" r:id="rId18" imgW="18795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2600" y="363682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/>
        </p:nvGraphicFramePr>
        <p:xfrm>
          <a:off x="6324600" y="3636820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20" imgW="761760" imgH="444240" progId="Equation.DSMT4">
                  <p:embed/>
                </p:oleObj>
              </mc:Choice>
              <mc:Fallback>
                <p:oleObj name="Equation" r:id="rId20" imgW="76176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4600" y="3636820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Multiplying and Simplifying</a:t>
            </a:r>
          </a:p>
        </p:txBody>
      </p:sp>
      <p:sp>
        <p:nvSpPr>
          <p:cNvPr id="410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following products and simplify.</a:t>
            </a:r>
          </a:p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  <a:endParaRPr lang="en-US" dirty="0" smtClean="0"/>
          </a:p>
        </p:txBody>
      </p:sp>
      <p:graphicFrame>
        <p:nvGraphicFramePr>
          <p:cNvPr id="4098" name="Object 2"/>
          <p:cNvGraphicFramePr>
            <a:graphicFrameLocks noChangeAspect="1"/>
          </p:cNvGraphicFramePr>
          <p:nvPr/>
        </p:nvGraphicFramePr>
        <p:xfrm>
          <a:off x="557213" y="1874520"/>
          <a:ext cx="2578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5" name="Equation" r:id="rId3" imgW="2577960" imgH="622080" progId="Equation.DSMT4">
                  <p:embed/>
                </p:oleObj>
              </mc:Choice>
              <mc:Fallback>
                <p:oleObj name="Equation" r:id="rId3" imgW="257796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213" y="1874520"/>
                        <a:ext cx="2578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057400" y="2618510"/>
          <a:ext cx="210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6" name="Equation" r:id="rId5" imgW="2108160" imgH="622080" progId="Equation.DSMT4">
                  <p:embed/>
                </p:oleObj>
              </mc:Choice>
              <mc:Fallback>
                <p:oleObj name="Equation" r:id="rId5" imgW="210816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2618510"/>
                        <a:ext cx="210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191000" y="2667000"/>
          <a:ext cx="2565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7" name="Equation" r:id="rId7" imgW="2565360" imgH="444240" progId="Equation.DSMT4">
                  <p:embed/>
                </p:oleObj>
              </mc:Choice>
              <mc:Fallback>
                <p:oleObj name="Equation" r:id="rId7" imgW="25653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667000"/>
                        <a:ext cx="2565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4191000" y="3302000"/>
          <a:ext cx="1409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8" name="Equation" r:id="rId9" imgW="1409400" imgH="444240" progId="Equation.DSMT4">
                  <p:embed/>
                </p:oleObj>
              </mc:Choice>
              <mc:Fallback>
                <p:oleObj name="Equation" r:id="rId9" imgW="140940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302000"/>
                        <a:ext cx="1409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/>
        </p:nvGraphicFramePr>
        <p:xfrm>
          <a:off x="4191000" y="3937000"/>
          <a:ext cx="1739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Equation" r:id="rId11" imgW="1739880" imgH="444240" progId="Equation.DSMT4">
                  <p:embed/>
                </p:oleObj>
              </mc:Choice>
              <mc:Fallback>
                <p:oleObj name="Equation" r:id="rId11" imgW="1739880" imgH="444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3937000"/>
                        <a:ext cx="1739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/>
        </p:nvGraphicFramePr>
        <p:xfrm>
          <a:off x="4191000" y="45720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13" imgW="1396800" imgH="444240" progId="Equation.DSMT4">
                  <p:embed/>
                </p:oleObj>
              </mc:Choice>
              <mc:Fallback>
                <p:oleObj name="Equation" r:id="rId13" imgW="139680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5720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Multiplying and Simplifying</a:t>
            </a:r>
          </a:p>
        </p:txBody>
      </p:sp>
      <p:sp>
        <p:nvSpPr>
          <p:cNvPr id="512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b="1" dirty="0" smtClean="0"/>
              <a:t>Solution: </a:t>
            </a:r>
          </a:p>
          <a:p>
            <a:pPr>
              <a:lnSpc>
                <a:spcPct val="200000"/>
              </a:lnSpc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ct val="0"/>
              </a:spcBef>
            </a:pPr>
            <a:r>
              <a:rPr lang="en-US" b="1" dirty="0" smtClean="0"/>
              <a:t>Solution:</a:t>
            </a:r>
            <a:endParaRPr lang="en-US" dirty="0" smtClean="0"/>
          </a:p>
        </p:txBody>
      </p:sp>
      <p:graphicFrame>
        <p:nvGraphicFramePr>
          <p:cNvPr id="5122" name="Object 2"/>
          <p:cNvGraphicFramePr>
            <a:graphicFrameLocks noChangeAspect="1"/>
          </p:cNvGraphicFramePr>
          <p:nvPr/>
        </p:nvGraphicFramePr>
        <p:xfrm>
          <a:off x="530352" y="1371600"/>
          <a:ext cx="2882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4" name="Equation" r:id="rId3" imgW="2882880" imgH="622080" progId="Equation.DSMT4">
                  <p:embed/>
                </p:oleObj>
              </mc:Choice>
              <mc:Fallback>
                <p:oleObj name="Equation" r:id="rId3" imgW="288288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1371600"/>
                        <a:ext cx="2882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5"/>
          <p:cNvGraphicFramePr>
            <a:graphicFrameLocks noChangeAspect="1"/>
          </p:cNvGraphicFramePr>
          <p:nvPr/>
        </p:nvGraphicFramePr>
        <p:xfrm>
          <a:off x="530352" y="3124200"/>
          <a:ext cx="3378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5" name="Equation" r:id="rId5" imgW="3377880" imgH="622080" progId="Equation.DSMT4">
                  <p:embed/>
                </p:oleObj>
              </mc:Choice>
              <mc:Fallback>
                <p:oleObj name="Equation" r:id="rId5" imgW="3377880" imgH="622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3124200"/>
                        <a:ext cx="3378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6"/>
          <p:cNvGraphicFramePr>
            <a:graphicFrameLocks noChangeAspect="1"/>
          </p:cNvGraphicFramePr>
          <p:nvPr/>
        </p:nvGraphicFramePr>
        <p:xfrm>
          <a:off x="1981200" y="2071255"/>
          <a:ext cx="2413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6" name="Equation" r:id="rId7" imgW="2412720" imgH="622080" progId="Equation.DSMT4">
                  <p:embed/>
                </p:oleObj>
              </mc:Choice>
              <mc:Fallback>
                <p:oleObj name="Equation" r:id="rId7" imgW="241272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71255"/>
                        <a:ext cx="2413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7"/>
          <p:cNvGraphicFramePr>
            <a:graphicFrameLocks noChangeAspect="1"/>
          </p:cNvGraphicFramePr>
          <p:nvPr/>
        </p:nvGraphicFramePr>
        <p:xfrm>
          <a:off x="4445000" y="1995055"/>
          <a:ext cx="17272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7" name="Equation" r:id="rId9" imgW="1726920" imgH="698400" progId="Equation.DSMT4">
                  <p:embed/>
                </p:oleObj>
              </mc:Choice>
              <mc:Fallback>
                <p:oleObj name="Equation" r:id="rId9" imgW="1726920" imgH="698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45000" y="1995055"/>
                        <a:ext cx="17272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6261100" y="2209800"/>
          <a:ext cx="1130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8" name="Equation" r:id="rId11" imgW="1130040" imgH="291960" progId="Equation.DSMT4">
                  <p:embed/>
                </p:oleObj>
              </mc:Choice>
              <mc:Fallback>
                <p:oleObj name="Equation" r:id="rId11" imgW="113004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1100" y="2209800"/>
                        <a:ext cx="1130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7505700" y="2209800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9" name="Equation" r:id="rId13" imgW="876240" imgH="279360" progId="Equation.DSMT4">
                  <p:embed/>
                </p:oleObj>
              </mc:Choice>
              <mc:Fallback>
                <p:oleObj name="Equation" r:id="rId13" imgW="8762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05700" y="2209800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0" name="Object 10"/>
          <p:cNvGraphicFramePr>
            <a:graphicFrameLocks noChangeAspect="1"/>
          </p:cNvGraphicFramePr>
          <p:nvPr/>
        </p:nvGraphicFramePr>
        <p:xfrm>
          <a:off x="1981200" y="3886200"/>
          <a:ext cx="2921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0" name="Equation" r:id="rId15" imgW="2920680" imgH="622080" progId="Equation.DSMT4">
                  <p:embed/>
                </p:oleObj>
              </mc:Choice>
              <mc:Fallback>
                <p:oleObj name="Equation" r:id="rId15" imgW="2920680" imgH="622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86200"/>
                        <a:ext cx="2921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1" name="Object 11"/>
          <p:cNvGraphicFramePr>
            <a:graphicFrameLocks noChangeAspect="1"/>
          </p:cNvGraphicFramePr>
          <p:nvPr/>
        </p:nvGraphicFramePr>
        <p:xfrm>
          <a:off x="4946075" y="3844635"/>
          <a:ext cx="3581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1" name="Equation" r:id="rId17" imgW="3581280" imgH="698400" progId="Equation.DSMT4">
                  <p:embed/>
                </p:oleObj>
              </mc:Choice>
              <mc:Fallback>
                <p:oleObj name="Equation" r:id="rId17" imgW="3581280" imgH="6984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075" y="3844635"/>
                        <a:ext cx="3581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2" name="Object 12"/>
          <p:cNvGraphicFramePr>
            <a:graphicFrameLocks noChangeAspect="1"/>
          </p:cNvGraphicFramePr>
          <p:nvPr/>
        </p:nvGraphicFramePr>
        <p:xfrm>
          <a:off x="4946075" y="4695535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2" name="Equation" r:id="rId19" imgW="2044440" imgH="444240" progId="Equation.DSMT4">
                  <p:embed/>
                </p:oleObj>
              </mc:Choice>
              <mc:Fallback>
                <p:oleObj name="Equation" r:id="rId19" imgW="20444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075" y="4695535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33" name="Object 13"/>
          <p:cNvGraphicFramePr>
            <a:graphicFrameLocks noChangeAspect="1"/>
          </p:cNvGraphicFramePr>
          <p:nvPr/>
        </p:nvGraphicFramePr>
        <p:xfrm>
          <a:off x="4946075" y="5346700"/>
          <a:ext cx="1562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21" imgW="1562040" imgH="444240" progId="Equation.DSMT4">
                  <p:embed/>
                </p:oleObj>
              </mc:Choice>
              <mc:Fallback>
                <p:oleObj name="Equation" r:id="rId21" imgW="1562040" imgH="4442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6075" y="5346700"/>
                        <a:ext cx="1562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Example 2: Multiplying and Simplifying</a:t>
            </a:r>
          </a:p>
        </p:txBody>
      </p:sp>
      <p:sp>
        <p:nvSpPr>
          <p:cNvPr id="614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pPr>
              <a:lnSpc>
                <a:spcPct val="250000"/>
              </a:lnSpc>
            </a:pPr>
            <a:r>
              <a:rPr lang="en-US" b="1" dirty="0" smtClean="0"/>
              <a:t>Solution: </a:t>
            </a:r>
          </a:p>
          <a:p>
            <a:pPr>
              <a:lnSpc>
                <a:spcPct val="200000"/>
              </a:lnSpc>
            </a:pPr>
            <a:endParaRPr lang="en-US" b="1" dirty="0" smtClean="0"/>
          </a:p>
        </p:txBody>
      </p:sp>
      <p:graphicFrame>
        <p:nvGraphicFramePr>
          <p:cNvPr id="6146" name="Object 2"/>
          <p:cNvGraphicFramePr>
            <a:graphicFrameLocks noChangeAspect="1"/>
          </p:cNvGraphicFramePr>
          <p:nvPr/>
        </p:nvGraphicFramePr>
        <p:xfrm>
          <a:off x="533400" y="1371600"/>
          <a:ext cx="5524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1" name="Equation" r:id="rId3" imgW="5524200" imgH="622080" progId="Equation.DSMT4">
                  <p:embed/>
                </p:oleObj>
              </mc:Choice>
              <mc:Fallback>
                <p:oleObj name="Equation" r:id="rId3" imgW="5524200" imgH="622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5524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2133600" y="2290040"/>
          <a:ext cx="25273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2" name="Equation" r:id="rId5" imgW="2527200" imgH="622080" progId="Equation.DSMT4">
                  <p:embed/>
                </p:oleObj>
              </mc:Choice>
              <mc:Fallback>
                <p:oleObj name="Equation" r:id="rId5" imgW="2527200" imgH="622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90040"/>
                        <a:ext cx="25273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648200" y="2224230"/>
          <a:ext cx="1714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3" name="Equation" r:id="rId7" imgW="1714320" imgH="698400" progId="Equation.DSMT4">
                  <p:embed/>
                </p:oleObj>
              </mc:Choice>
              <mc:Fallback>
                <p:oleObj name="Equation" r:id="rId7" imgW="1714320" imgH="6984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2224230"/>
                        <a:ext cx="1714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6477000" y="2461490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9" imgW="965160" imgH="279360" progId="Equation.DSMT4">
                  <p:embed/>
                </p:oleObj>
              </mc:Choice>
              <mc:Fallback>
                <p:oleObj name="Equation" r:id="rId9" imgW="96516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2461490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Practice Problems</a:t>
            </a:r>
          </a:p>
        </p:txBody>
      </p:sp>
      <p:sp>
        <p:nvSpPr>
          <p:cNvPr id="7172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r>
              <a:rPr lang="en-US" smtClean="0">
                <a:solidFill>
                  <a:srgbClr val="000000"/>
                </a:solidFill>
              </a:rPr>
              <a:t>Simplify the following radical expressions.</a:t>
            </a:r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530352" y="2057400"/>
          <a:ext cx="7137400" cy="327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1" name="Equation" r:id="rId3" imgW="7137360" imgH="3276360" progId="Equation.DSMT4">
                  <p:embed/>
                </p:oleObj>
              </mc:Choice>
              <mc:Fallback>
                <p:oleObj name="Equation" r:id="rId3" imgW="7137360" imgH="327636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2057400"/>
                        <a:ext cx="7137400" cy="327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CC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2857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104</Words>
  <Application>Microsoft Office PowerPoint</Application>
  <PresentationFormat>On-screen Show (4:3)</PresentationFormat>
  <Paragraphs>25</Paragraphs>
  <Slides>10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Calibri</vt:lpstr>
      <vt:lpstr>Courier New</vt:lpstr>
      <vt:lpstr>Arial</vt:lpstr>
      <vt:lpstr>Office Theme</vt:lpstr>
      <vt:lpstr>Equation</vt:lpstr>
      <vt:lpstr>Section 9.3</vt:lpstr>
      <vt:lpstr>Objectives</vt:lpstr>
      <vt:lpstr>Example 1: Combining Like Radicals</vt:lpstr>
      <vt:lpstr>Example 1: Combining Like Radicals (cont.)</vt:lpstr>
      <vt:lpstr>Example 1: Combining Like Radicals (cont.)</vt:lpstr>
      <vt:lpstr>Example 2: Multiplying and Simplifying</vt:lpstr>
      <vt:lpstr>Example 2: Multiplying and Simplifying</vt:lpstr>
      <vt:lpstr>Example 2: Multiplying and Simplifying</vt:lpstr>
      <vt:lpstr>Practice Problems</vt:lpstr>
      <vt:lpstr>Practice Problem Answers 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28</cp:revision>
  <dcterms:created xsi:type="dcterms:W3CDTF">2013-04-26T14:43:13Z</dcterms:created>
  <dcterms:modified xsi:type="dcterms:W3CDTF">2017-08-02T12:38:38Z</dcterms:modified>
</cp:coreProperties>
</file>