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17"/>
  </p:notesMasterIdLst>
  <p:handoutMasterIdLst>
    <p:handoutMasterId r:id="rId18"/>
  </p:handoutMasterIdLst>
  <p:sldIdLst>
    <p:sldId id="256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</p:sldIdLst>
  <p:sldSz cx="9144000" cy="6858000" type="screen4x3"/>
  <p:notesSz cx="6858000" cy="9144000"/>
  <p:embeddedFontLst>
    <p:embeddedFont>
      <p:font typeface="Calibri" panose="020F0502020204030204" pitchFamily="34" charset="0"/>
      <p:regular r:id="rId19"/>
      <p:bold r:id="rId20"/>
      <p:italic r:id="rId21"/>
      <p:boldItalic r:id="rId22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D7D9F"/>
    <a:srgbClr val="1F497D"/>
    <a:srgbClr val="000000"/>
    <a:srgbClr val="0000FF"/>
    <a:srgbClr val="008080"/>
    <a:srgbClr val="FFFFCC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1392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font" Target="fonts/font3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font" Target="fonts/font2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font" Target="fonts/font1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font" Target="fonts/font4.fntdata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6" Type="http://schemas.openxmlformats.org/officeDocument/2006/relationships/image" Target="../media/image7.wmf"/><Relationship Id="rId5" Type="http://schemas.openxmlformats.org/officeDocument/2006/relationships/image" Target="../media/image6.wmf"/><Relationship Id="rId4" Type="http://schemas.openxmlformats.org/officeDocument/2006/relationships/image" Target="../media/image5.w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65.w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66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9.wmf"/><Relationship Id="rId1" Type="http://schemas.openxmlformats.org/officeDocument/2006/relationships/image" Target="../media/image8.wmf"/><Relationship Id="rId4" Type="http://schemas.openxmlformats.org/officeDocument/2006/relationships/image" Target="../media/image11.wmf"/></Relationships>
</file>

<file path=ppt/drawings/_rels/vmlDrawing3.vml.rels><?xml version="1.0" encoding="UTF-8" standalone="yes"?>
<Relationships xmlns="http://schemas.openxmlformats.org/package/2006/relationships"><Relationship Id="rId8" Type="http://schemas.openxmlformats.org/officeDocument/2006/relationships/image" Target="../media/image19.wmf"/><Relationship Id="rId3" Type="http://schemas.openxmlformats.org/officeDocument/2006/relationships/image" Target="../media/image14.wmf"/><Relationship Id="rId7" Type="http://schemas.openxmlformats.org/officeDocument/2006/relationships/image" Target="../media/image18.wmf"/><Relationship Id="rId2" Type="http://schemas.openxmlformats.org/officeDocument/2006/relationships/image" Target="../media/image13.wmf"/><Relationship Id="rId1" Type="http://schemas.openxmlformats.org/officeDocument/2006/relationships/image" Target="../media/image12.wmf"/><Relationship Id="rId6" Type="http://schemas.openxmlformats.org/officeDocument/2006/relationships/image" Target="../media/image17.wmf"/><Relationship Id="rId5" Type="http://schemas.openxmlformats.org/officeDocument/2006/relationships/image" Target="../media/image16.wmf"/><Relationship Id="rId4" Type="http://schemas.openxmlformats.org/officeDocument/2006/relationships/image" Target="../media/image15.wmf"/><Relationship Id="rId9" Type="http://schemas.openxmlformats.org/officeDocument/2006/relationships/image" Target="../media/image20.wmf"/></Relationships>
</file>

<file path=ppt/drawings/_rels/vmlDrawing4.vml.rels><?xml version="1.0" encoding="UTF-8" standalone="yes"?>
<Relationships xmlns="http://schemas.openxmlformats.org/package/2006/relationships"><Relationship Id="rId8" Type="http://schemas.openxmlformats.org/officeDocument/2006/relationships/image" Target="../media/image28.wmf"/><Relationship Id="rId3" Type="http://schemas.openxmlformats.org/officeDocument/2006/relationships/image" Target="../media/image23.wmf"/><Relationship Id="rId7" Type="http://schemas.openxmlformats.org/officeDocument/2006/relationships/image" Target="../media/image27.wmf"/><Relationship Id="rId2" Type="http://schemas.openxmlformats.org/officeDocument/2006/relationships/image" Target="../media/image22.wmf"/><Relationship Id="rId1" Type="http://schemas.openxmlformats.org/officeDocument/2006/relationships/image" Target="../media/image21.wmf"/><Relationship Id="rId6" Type="http://schemas.openxmlformats.org/officeDocument/2006/relationships/image" Target="../media/image26.wmf"/><Relationship Id="rId5" Type="http://schemas.openxmlformats.org/officeDocument/2006/relationships/image" Target="../media/image25.wmf"/><Relationship Id="rId10" Type="http://schemas.openxmlformats.org/officeDocument/2006/relationships/image" Target="../media/image30.wmf"/><Relationship Id="rId4" Type="http://schemas.openxmlformats.org/officeDocument/2006/relationships/image" Target="../media/image24.wmf"/><Relationship Id="rId9" Type="http://schemas.openxmlformats.org/officeDocument/2006/relationships/image" Target="../media/image29.wmf"/></Relationships>
</file>

<file path=ppt/drawings/_rels/vmlDrawing5.vml.rels><?xml version="1.0" encoding="UTF-8" standalone="yes"?>
<Relationships xmlns="http://schemas.openxmlformats.org/package/2006/relationships"><Relationship Id="rId8" Type="http://schemas.openxmlformats.org/officeDocument/2006/relationships/image" Target="../media/image38.wmf"/><Relationship Id="rId3" Type="http://schemas.openxmlformats.org/officeDocument/2006/relationships/image" Target="../media/image33.wmf"/><Relationship Id="rId7" Type="http://schemas.openxmlformats.org/officeDocument/2006/relationships/image" Target="../media/image37.wmf"/><Relationship Id="rId2" Type="http://schemas.openxmlformats.org/officeDocument/2006/relationships/image" Target="../media/image32.wmf"/><Relationship Id="rId1" Type="http://schemas.openxmlformats.org/officeDocument/2006/relationships/image" Target="../media/image31.wmf"/><Relationship Id="rId6" Type="http://schemas.openxmlformats.org/officeDocument/2006/relationships/image" Target="../media/image36.wmf"/><Relationship Id="rId5" Type="http://schemas.openxmlformats.org/officeDocument/2006/relationships/image" Target="../media/image35.wmf"/><Relationship Id="rId4" Type="http://schemas.openxmlformats.org/officeDocument/2006/relationships/image" Target="../media/image34.wmf"/><Relationship Id="rId9" Type="http://schemas.openxmlformats.org/officeDocument/2006/relationships/image" Target="../media/image39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42.wmf"/><Relationship Id="rId2" Type="http://schemas.openxmlformats.org/officeDocument/2006/relationships/image" Target="../media/image41.wmf"/><Relationship Id="rId1" Type="http://schemas.openxmlformats.org/officeDocument/2006/relationships/image" Target="../media/image40.wmf"/><Relationship Id="rId4" Type="http://schemas.openxmlformats.org/officeDocument/2006/relationships/image" Target="../media/image43.wmf"/></Relationships>
</file>

<file path=ppt/drawings/_rels/vmlDrawing7.vml.rels><?xml version="1.0" encoding="UTF-8" standalone="yes"?>
<Relationships xmlns="http://schemas.openxmlformats.org/package/2006/relationships"><Relationship Id="rId8" Type="http://schemas.openxmlformats.org/officeDocument/2006/relationships/image" Target="../media/image51.wmf"/><Relationship Id="rId13" Type="http://schemas.openxmlformats.org/officeDocument/2006/relationships/image" Target="../media/image56.wmf"/><Relationship Id="rId3" Type="http://schemas.openxmlformats.org/officeDocument/2006/relationships/image" Target="../media/image46.wmf"/><Relationship Id="rId7" Type="http://schemas.openxmlformats.org/officeDocument/2006/relationships/image" Target="../media/image50.wmf"/><Relationship Id="rId12" Type="http://schemas.openxmlformats.org/officeDocument/2006/relationships/image" Target="../media/image55.wmf"/><Relationship Id="rId2" Type="http://schemas.openxmlformats.org/officeDocument/2006/relationships/image" Target="../media/image45.wmf"/><Relationship Id="rId1" Type="http://schemas.openxmlformats.org/officeDocument/2006/relationships/image" Target="../media/image44.wmf"/><Relationship Id="rId6" Type="http://schemas.openxmlformats.org/officeDocument/2006/relationships/image" Target="../media/image49.wmf"/><Relationship Id="rId11" Type="http://schemas.openxmlformats.org/officeDocument/2006/relationships/image" Target="../media/image54.wmf"/><Relationship Id="rId5" Type="http://schemas.openxmlformats.org/officeDocument/2006/relationships/image" Target="../media/image48.wmf"/><Relationship Id="rId10" Type="http://schemas.openxmlformats.org/officeDocument/2006/relationships/image" Target="../media/image53.wmf"/><Relationship Id="rId4" Type="http://schemas.openxmlformats.org/officeDocument/2006/relationships/image" Target="../media/image47.wmf"/><Relationship Id="rId9" Type="http://schemas.openxmlformats.org/officeDocument/2006/relationships/image" Target="../media/image52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57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60.wmf"/><Relationship Id="rId7" Type="http://schemas.openxmlformats.org/officeDocument/2006/relationships/image" Target="../media/image64.wmf"/><Relationship Id="rId2" Type="http://schemas.openxmlformats.org/officeDocument/2006/relationships/image" Target="../media/image59.wmf"/><Relationship Id="rId1" Type="http://schemas.openxmlformats.org/officeDocument/2006/relationships/image" Target="../media/image58.wmf"/><Relationship Id="rId6" Type="http://schemas.openxmlformats.org/officeDocument/2006/relationships/image" Target="../media/image63.wmf"/><Relationship Id="rId5" Type="http://schemas.openxmlformats.org/officeDocument/2006/relationships/image" Target="../media/image62.wmf"/><Relationship Id="rId4" Type="http://schemas.openxmlformats.org/officeDocument/2006/relationships/image" Target="../media/image61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8/2/2017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515413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BAA32CE-A498-483C-B6EC-A9221C29F3F3}" type="datetimeFigureOut">
              <a:rPr lang="en-US" smtClean="0"/>
              <a:pPr/>
              <a:t>8/2/2017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5925DD4-A4C7-4917-AEC5-22092687200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88123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150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2150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966AB8C-2ABB-4C08-8714-51DB45C95FE6}" type="slidenum">
              <a:rPr lang="en-US" smtClean="0"/>
              <a:pPr/>
              <a:t>15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5625847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</a:t>
            </a:r>
            <a:r>
              <a:rPr lang="en-US" baseline="-25000" dirty="0" smtClean="0">
                <a:solidFill>
                  <a:srgbClr val="2D7D9F"/>
                </a:solidFill>
              </a:rPr>
              <a:t>by </a:t>
            </a:r>
            <a:r>
              <a:rPr lang="en-US" baseline="-25000" dirty="0">
                <a:solidFill>
                  <a:srgbClr val="2D7D9F"/>
                </a:solidFill>
              </a:rPr>
              <a:t>Hawkes Learning </a:t>
            </a:r>
            <a:r>
              <a:rPr lang="en-US" baseline="-25000" dirty="0" smtClean="0">
                <a:solidFill>
                  <a:srgbClr val="2D7D9F"/>
                </a:solidFill>
              </a:rPr>
              <a:t>   </a:t>
            </a:r>
            <a:endParaRPr lang="en-US" baseline="-25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 smtClean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45683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</a:t>
            </a:r>
            <a:r>
              <a:rPr lang="en-US" baseline="-25000" dirty="0" smtClean="0">
                <a:solidFill>
                  <a:srgbClr val="2D7D9F"/>
                </a:solidFill>
              </a:rPr>
              <a:t>by </a:t>
            </a:r>
            <a:r>
              <a:rPr lang="en-US" baseline="-25000" dirty="0">
                <a:solidFill>
                  <a:srgbClr val="2D7D9F"/>
                </a:solidFill>
              </a:rPr>
              <a:t>Hawkes Learning </a:t>
            </a:r>
            <a:r>
              <a:rPr lang="en-US" baseline="-25000" dirty="0" smtClean="0">
                <a:solidFill>
                  <a:srgbClr val="2D7D9F"/>
                </a:solidFill>
              </a:rPr>
              <a:t> </a:t>
            </a:r>
            <a:endParaRPr lang="en-US" baseline="-25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42.wmf"/><Relationship Id="rId3" Type="http://schemas.openxmlformats.org/officeDocument/2006/relationships/oleObject" Target="../embeddings/oleObject39.bin"/><Relationship Id="rId7" Type="http://schemas.openxmlformats.org/officeDocument/2006/relationships/oleObject" Target="../embeddings/oleObject4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41.wmf"/><Relationship Id="rId5" Type="http://schemas.openxmlformats.org/officeDocument/2006/relationships/oleObject" Target="../embeddings/oleObject40.bin"/><Relationship Id="rId10" Type="http://schemas.openxmlformats.org/officeDocument/2006/relationships/image" Target="../media/image43.wmf"/><Relationship Id="rId4" Type="http://schemas.openxmlformats.org/officeDocument/2006/relationships/image" Target="../media/image40.wmf"/><Relationship Id="rId9" Type="http://schemas.openxmlformats.org/officeDocument/2006/relationships/oleObject" Target="../embeddings/oleObject42.bin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6.wmf"/><Relationship Id="rId13" Type="http://schemas.openxmlformats.org/officeDocument/2006/relationships/oleObject" Target="../embeddings/oleObject48.bin"/><Relationship Id="rId18" Type="http://schemas.openxmlformats.org/officeDocument/2006/relationships/image" Target="../media/image51.wmf"/><Relationship Id="rId26" Type="http://schemas.openxmlformats.org/officeDocument/2006/relationships/image" Target="../media/image55.wmf"/><Relationship Id="rId3" Type="http://schemas.openxmlformats.org/officeDocument/2006/relationships/oleObject" Target="../embeddings/oleObject43.bin"/><Relationship Id="rId21" Type="http://schemas.openxmlformats.org/officeDocument/2006/relationships/oleObject" Target="../embeddings/oleObject52.bin"/><Relationship Id="rId7" Type="http://schemas.openxmlformats.org/officeDocument/2006/relationships/oleObject" Target="../embeddings/oleObject45.bin"/><Relationship Id="rId12" Type="http://schemas.openxmlformats.org/officeDocument/2006/relationships/image" Target="../media/image48.wmf"/><Relationship Id="rId17" Type="http://schemas.openxmlformats.org/officeDocument/2006/relationships/oleObject" Target="../embeddings/oleObject50.bin"/><Relationship Id="rId25" Type="http://schemas.openxmlformats.org/officeDocument/2006/relationships/oleObject" Target="../embeddings/oleObject54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50.wmf"/><Relationship Id="rId20" Type="http://schemas.openxmlformats.org/officeDocument/2006/relationships/image" Target="../media/image52.wmf"/><Relationship Id="rId1" Type="http://schemas.openxmlformats.org/officeDocument/2006/relationships/vmlDrawing" Target="../drawings/vmlDrawing7.vml"/><Relationship Id="rId6" Type="http://schemas.openxmlformats.org/officeDocument/2006/relationships/image" Target="../media/image45.wmf"/><Relationship Id="rId11" Type="http://schemas.openxmlformats.org/officeDocument/2006/relationships/oleObject" Target="../embeddings/oleObject47.bin"/><Relationship Id="rId24" Type="http://schemas.openxmlformats.org/officeDocument/2006/relationships/image" Target="../media/image54.wmf"/><Relationship Id="rId5" Type="http://schemas.openxmlformats.org/officeDocument/2006/relationships/oleObject" Target="../embeddings/oleObject44.bin"/><Relationship Id="rId15" Type="http://schemas.openxmlformats.org/officeDocument/2006/relationships/oleObject" Target="../embeddings/oleObject49.bin"/><Relationship Id="rId23" Type="http://schemas.openxmlformats.org/officeDocument/2006/relationships/oleObject" Target="../embeddings/oleObject53.bin"/><Relationship Id="rId28" Type="http://schemas.openxmlformats.org/officeDocument/2006/relationships/image" Target="../media/image56.wmf"/><Relationship Id="rId10" Type="http://schemas.openxmlformats.org/officeDocument/2006/relationships/image" Target="../media/image47.wmf"/><Relationship Id="rId19" Type="http://schemas.openxmlformats.org/officeDocument/2006/relationships/oleObject" Target="../embeddings/oleObject51.bin"/><Relationship Id="rId4" Type="http://schemas.openxmlformats.org/officeDocument/2006/relationships/image" Target="../media/image44.wmf"/><Relationship Id="rId9" Type="http://schemas.openxmlformats.org/officeDocument/2006/relationships/oleObject" Target="../embeddings/oleObject46.bin"/><Relationship Id="rId14" Type="http://schemas.openxmlformats.org/officeDocument/2006/relationships/image" Target="../media/image49.wmf"/><Relationship Id="rId22" Type="http://schemas.openxmlformats.org/officeDocument/2006/relationships/image" Target="../media/image53.wmf"/><Relationship Id="rId27" Type="http://schemas.openxmlformats.org/officeDocument/2006/relationships/oleObject" Target="../embeddings/oleObject55.bin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4" Type="http://schemas.openxmlformats.org/officeDocument/2006/relationships/image" Target="../media/image57.wmf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60.wmf"/><Relationship Id="rId13" Type="http://schemas.openxmlformats.org/officeDocument/2006/relationships/oleObject" Target="../embeddings/oleObject62.bin"/><Relationship Id="rId3" Type="http://schemas.openxmlformats.org/officeDocument/2006/relationships/oleObject" Target="../embeddings/oleObject57.bin"/><Relationship Id="rId7" Type="http://schemas.openxmlformats.org/officeDocument/2006/relationships/oleObject" Target="../embeddings/oleObject59.bin"/><Relationship Id="rId12" Type="http://schemas.openxmlformats.org/officeDocument/2006/relationships/image" Target="../media/image62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64.wmf"/><Relationship Id="rId1" Type="http://schemas.openxmlformats.org/officeDocument/2006/relationships/vmlDrawing" Target="../drawings/vmlDrawing9.vml"/><Relationship Id="rId6" Type="http://schemas.openxmlformats.org/officeDocument/2006/relationships/image" Target="../media/image59.wmf"/><Relationship Id="rId11" Type="http://schemas.openxmlformats.org/officeDocument/2006/relationships/oleObject" Target="../embeddings/oleObject61.bin"/><Relationship Id="rId5" Type="http://schemas.openxmlformats.org/officeDocument/2006/relationships/oleObject" Target="../embeddings/oleObject58.bin"/><Relationship Id="rId15" Type="http://schemas.openxmlformats.org/officeDocument/2006/relationships/oleObject" Target="../embeddings/oleObject63.bin"/><Relationship Id="rId10" Type="http://schemas.openxmlformats.org/officeDocument/2006/relationships/image" Target="../media/image61.wmf"/><Relationship Id="rId4" Type="http://schemas.openxmlformats.org/officeDocument/2006/relationships/image" Target="../media/image58.wmf"/><Relationship Id="rId9" Type="http://schemas.openxmlformats.org/officeDocument/2006/relationships/oleObject" Target="../embeddings/oleObject60.bin"/><Relationship Id="rId14" Type="http://schemas.openxmlformats.org/officeDocument/2006/relationships/image" Target="../media/image63.wm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4" Type="http://schemas.openxmlformats.org/officeDocument/2006/relationships/image" Target="../media/image65.wmf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5" Type="http://schemas.openxmlformats.org/officeDocument/2006/relationships/image" Target="../media/image66.wmf"/><Relationship Id="rId4" Type="http://schemas.openxmlformats.org/officeDocument/2006/relationships/oleObject" Target="../embeddings/oleObject65.bin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13" Type="http://schemas.openxmlformats.org/officeDocument/2006/relationships/oleObject" Target="../embeddings/oleObject6.bin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12" Type="http://schemas.openxmlformats.org/officeDocument/2006/relationships/image" Target="../media/image6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11" Type="http://schemas.openxmlformats.org/officeDocument/2006/relationships/oleObject" Target="../embeddings/oleObject5.bin"/><Relationship Id="rId5" Type="http://schemas.openxmlformats.org/officeDocument/2006/relationships/oleObject" Target="../embeddings/oleObject2.bin"/><Relationship Id="rId10" Type="http://schemas.openxmlformats.org/officeDocument/2006/relationships/image" Target="../media/image5.wmf"/><Relationship Id="rId4" Type="http://schemas.openxmlformats.org/officeDocument/2006/relationships/image" Target="../media/image2.wmf"/><Relationship Id="rId9" Type="http://schemas.openxmlformats.org/officeDocument/2006/relationships/oleObject" Target="../embeddings/oleObject4.bin"/><Relationship Id="rId14" Type="http://schemas.openxmlformats.org/officeDocument/2006/relationships/image" Target="../media/image7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wmf"/><Relationship Id="rId3" Type="http://schemas.openxmlformats.org/officeDocument/2006/relationships/oleObject" Target="../embeddings/oleObject7.bin"/><Relationship Id="rId7" Type="http://schemas.openxmlformats.org/officeDocument/2006/relationships/oleObject" Target="../embeddings/oleObject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9.wmf"/><Relationship Id="rId5" Type="http://schemas.openxmlformats.org/officeDocument/2006/relationships/oleObject" Target="../embeddings/oleObject8.bin"/><Relationship Id="rId10" Type="http://schemas.openxmlformats.org/officeDocument/2006/relationships/image" Target="../media/image11.wmf"/><Relationship Id="rId4" Type="http://schemas.openxmlformats.org/officeDocument/2006/relationships/image" Target="../media/image8.wmf"/><Relationship Id="rId9" Type="http://schemas.openxmlformats.org/officeDocument/2006/relationships/oleObject" Target="../embeddings/oleObject10.bin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wmf"/><Relationship Id="rId13" Type="http://schemas.openxmlformats.org/officeDocument/2006/relationships/oleObject" Target="../embeddings/oleObject16.bin"/><Relationship Id="rId18" Type="http://schemas.openxmlformats.org/officeDocument/2006/relationships/image" Target="../media/image19.wmf"/><Relationship Id="rId3" Type="http://schemas.openxmlformats.org/officeDocument/2006/relationships/oleObject" Target="../embeddings/oleObject11.bin"/><Relationship Id="rId7" Type="http://schemas.openxmlformats.org/officeDocument/2006/relationships/oleObject" Target="../embeddings/oleObject13.bin"/><Relationship Id="rId12" Type="http://schemas.openxmlformats.org/officeDocument/2006/relationships/image" Target="../media/image16.wmf"/><Relationship Id="rId17" Type="http://schemas.openxmlformats.org/officeDocument/2006/relationships/oleObject" Target="../embeddings/oleObject18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8.wmf"/><Relationship Id="rId20" Type="http://schemas.openxmlformats.org/officeDocument/2006/relationships/image" Target="../media/image20.wmf"/><Relationship Id="rId1" Type="http://schemas.openxmlformats.org/officeDocument/2006/relationships/vmlDrawing" Target="../drawings/vmlDrawing3.vml"/><Relationship Id="rId6" Type="http://schemas.openxmlformats.org/officeDocument/2006/relationships/image" Target="../media/image13.wmf"/><Relationship Id="rId11" Type="http://schemas.openxmlformats.org/officeDocument/2006/relationships/oleObject" Target="../embeddings/oleObject15.bin"/><Relationship Id="rId5" Type="http://schemas.openxmlformats.org/officeDocument/2006/relationships/oleObject" Target="../embeddings/oleObject12.bin"/><Relationship Id="rId15" Type="http://schemas.openxmlformats.org/officeDocument/2006/relationships/oleObject" Target="../embeddings/oleObject17.bin"/><Relationship Id="rId10" Type="http://schemas.openxmlformats.org/officeDocument/2006/relationships/image" Target="../media/image15.wmf"/><Relationship Id="rId19" Type="http://schemas.openxmlformats.org/officeDocument/2006/relationships/oleObject" Target="../embeddings/oleObject19.bin"/><Relationship Id="rId4" Type="http://schemas.openxmlformats.org/officeDocument/2006/relationships/image" Target="../media/image12.wmf"/><Relationship Id="rId9" Type="http://schemas.openxmlformats.org/officeDocument/2006/relationships/oleObject" Target="../embeddings/oleObject14.bin"/><Relationship Id="rId14" Type="http://schemas.openxmlformats.org/officeDocument/2006/relationships/image" Target="../media/image17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wmf"/><Relationship Id="rId13" Type="http://schemas.openxmlformats.org/officeDocument/2006/relationships/oleObject" Target="../embeddings/oleObject25.bin"/><Relationship Id="rId18" Type="http://schemas.openxmlformats.org/officeDocument/2006/relationships/image" Target="../media/image28.wmf"/><Relationship Id="rId3" Type="http://schemas.openxmlformats.org/officeDocument/2006/relationships/oleObject" Target="../embeddings/oleObject20.bin"/><Relationship Id="rId21" Type="http://schemas.openxmlformats.org/officeDocument/2006/relationships/oleObject" Target="../embeddings/oleObject29.bin"/><Relationship Id="rId7" Type="http://schemas.openxmlformats.org/officeDocument/2006/relationships/oleObject" Target="../embeddings/oleObject22.bin"/><Relationship Id="rId12" Type="http://schemas.openxmlformats.org/officeDocument/2006/relationships/image" Target="../media/image25.wmf"/><Relationship Id="rId17" Type="http://schemas.openxmlformats.org/officeDocument/2006/relationships/oleObject" Target="../embeddings/oleObject27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7.wmf"/><Relationship Id="rId20" Type="http://schemas.openxmlformats.org/officeDocument/2006/relationships/image" Target="../media/image29.wmf"/><Relationship Id="rId1" Type="http://schemas.openxmlformats.org/officeDocument/2006/relationships/vmlDrawing" Target="../drawings/vmlDrawing4.vml"/><Relationship Id="rId6" Type="http://schemas.openxmlformats.org/officeDocument/2006/relationships/image" Target="../media/image22.wmf"/><Relationship Id="rId11" Type="http://schemas.openxmlformats.org/officeDocument/2006/relationships/oleObject" Target="../embeddings/oleObject24.bin"/><Relationship Id="rId5" Type="http://schemas.openxmlformats.org/officeDocument/2006/relationships/oleObject" Target="../embeddings/oleObject21.bin"/><Relationship Id="rId15" Type="http://schemas.openxmlformats.org/officeDocument/2006/relationships/oleObject" Target="../embeddings/oleObject26.bin"/><Relationship Id="rId10" Type="http://schemas.openxmlformats.org/officeDocument/2006/relationships/image" Target="../media/image24.wmf"/><Relationship Id="rId19" Type="http://schemas.openxmlformats.org/officeDocument/2006/relationships/oleObject" Target="../embeddings/oleObject28.bin"/><Relationship Id="rId4" Type="http://schemas.openxmlformats.org/officeDocument/2006/relationships/image" Target="../media/image21.wmf"/><Relationship Id="rId9" Type="http://schemas.openxmlformats.org/officeDocument/2006/relationships/oleObject" Target="../embeddings/oleObject23.bin"/><Relationship Id="rId14" Type="http://schemas.openxmlformats.org/officeDocument/2006/relationships/image" Target="../media/image26.wmf"/><Relationship Id="rId22" Type="http://schemas.openxmlformats.org/officeDocument/2006/relationships/image" Target="../media/image30.wmf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33.wmf"/><Relationship Id="rId13" Type="http://schemas.openxmlformats.org/officeDocument/2006/relationships/oleObject" Target="../embeddings/oleObject35.bin"/><Relationship Id="rId18" Type="http://schemas.openxmlformats.org/officeDocument/2006/relationships/image" Target="../media/image38.wmf"/><Relationship Id="rId3" Type="http://schemas.openxmlformats.org/officeDocument/2006/relationships/oleObject" Target="../embeddings/oleObject30.bin"/><Relationship Id="rId7" Type="http://schemas.openxmlformats.org/officeDocument/2006/relationships/oleObject" Target="../embeddings/oleObject32.bin"/><Relationship Id="rId12" Type="http://schemas.openxmlformats.org/officeDocument/2006/relationships/image" Target="../media/image35.wmf"/><Relationship Id="rId17" Type="http://schemas.openxmlformats.org/officeDocument/2006/relationships/oleObject" Target="../embeddings/oleObject37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7.wmf"/><Relationship Id="rId20" Type="http://schemas.openxmlformats.org/officeDocument/2006/relationships/image" Target="../media/image39.wmf"/><Relationship Id="rId1" Type="http://schemas.openxmlformats.org/officeDocument/2006/relationships/vmlDrawing" Target="../drawings/vmlDrawing5.vml"/><Relationship Id="rId6" Type="http://schemas.openxmlformats.org/officeDocument/2006/relationships/image" Target="../media/image32.wmf"/><Relationship Id="rId11" Type="http://schemas.openxmlformats.org/officeDocument/2006/relationships/oleObject" Target="../embeddings/oleObject34.bin"/><Relationship Id="rId5" Type="http://schemas.openxmlformats.org/officeDocument/2006/relationships/oleObject" Target="../embeddings/oleObject31.bin"/><Relationship Id="rId15" Type="http://schemas.openxmlformats.org/officeDocument/2006/relationships/oleObject" Target="../embeddings/oleObject36.bin"/><Relationship Id="rId10" Type="http://schemas.openxmlformats.org/officeDocument/2006/relationships/image" Target="../media/image34.wmf"/><Relationship Id="rId19" Type="http://schemas.openxmlformats.org/officeDocument/2006/relationships/oleObject" Target="../embeddings/oleObject38.bin"/><Relationship Id="rId4" Type="http://schemas.openxmlformats.org/officeDocument/2006/relationships/image" Target="../media/image31.wmf"/><Relationship Id="rId9" Type="http://schemas.openxmlformats.org/officeDocument/2006/relationships/oleObject" Target="../embeddings/oleObject33.bin"/><Relationship Id="rId14" Type="http://schemas.openxmlformats.org/officeDocument/2006/relationships/image" Target="../media/image36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 smtClean="0">
                <a:solidFill>
                  <a:srgbClr val="1F497D"/>
                </a:solidFill>
                <a:latin typeface="Arial" charset="0"/>
                <a:cs typeface="Arial" charset="0"/>
              </a:rPr>
              <a:t>Section 9.5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 smtClean="0">
                <a:solidFill>
                  <a:srgbClr val="1F497D"/>
                </a:solidFill>
              </a:rPr>
              <a:t>Solving Equations with Radicals</a:t>
            </a:r>
            <a:endParaRPr lang="en-US" b="1" i="1" dirty="0">
              <a:solidFill>
                <a:srgbClr val="1F497D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mtClean="0"/>
              <a:t>Example 2: Solving and Checking </a:t>
            </a:r>
            <a:br>
              <a:rPr lang="en-US" smtClean="0"/>
            </a:br>
            <a:r>
              <a:rPr lang="en-US" smtClean="0"/>
              <a:t>Radical Equations</a:t>
            </a:r>
          </a:p>
        </p:txBody>
      </p:sp>
      <p:sp>
        <p:nvSpPr>
          <p:cNvPr id="6148" name="Content Placeholder 2"/>
          <p:cNvSpPr>
            <a:spLocks noGrp="1"/>
          </p:cNvSpPr>
          <p:nvPr>
            <p:ph idx="1"/>
          </p:nvPr>
        </p:nvSpPr>
        <p:spPr>
          <a:xfrm>
            <a:off x="457200" y="1537855"/>
            <a:ext cx="8229600" cy="4401205"/>
          </a:xfrm>
        </p:spPr>
        <p:txBody>
          <a:bodyPr>
            <a:spAutoFit/>
          </a:bodyPr>
          <a:lstStyle/>
          <a:p>
            <a:pPr>
              <a:spcBef>
                <a:spcPts val="0"/>
              </a:spcBef>
            </a:pPr>
            <a:r>
              <a:rPr lang="en-US" b="1" dirty="0" smtClean="0"/>
              <a:t>Check:</a:t>
            </a:r>
          </a:p>
          <a:p>
            <a:pPr>
              <a:spcBef>
                <a:spcPts val="0"/>
              </a:spcBef>
            </a:pPr>
            <a:endParaRPr lang="en-US" b="1" dirty="0" smtClean="0"/>
          </a:p>
          <a:p>
            <a:pPr>
              <a:spcBef>
                <a:spcPts val="0"/>
              </a:spcBef>
            </a:pPr>
            <a:endParaRPr lang="en-US" b="1" dirty="0" smtClean="0"/>
          </a:p>
          <a:p>
            <a:pPr>
              <a:spcBef>
                <a:spcPts val="0"/>
              </a:spcBef>
            </a:pPr>
            <a:endParaRPr lang="en-US" b="1" dirty="0" smtClean="0"/>
          </a:p>
          <a:p>
            <a:pPr>
              <a:spcBef>
                <a:spcPts val="0"/>
              </a:spcBef>
            </a:pPr>
            <a:endParaRPr lang="en-US" b="1" dirty="0" smtClean="0"/>
          </a:p>
          <a:p>
            <a:pPr>
              <a:spcBef>
                <a:spcPts val="0"/>
              </a:spcBef>
            </a:pPr>
            <a:endParaRPr lang="en-US" b="1" dirty="0" smtClean="0"/>
          </a:p>
          <a:p>
            <a:pPr>
              <a:spcBef>
                <a:spcPts val="0"/>
              </a:spcBef>
            </a:pPr>
            <a:endParaRPr lang="en-US" b="1" dirty="0" smtClean="0"/>
          </a:p>
          <a:p>
            <a:pPr>
              <a:lnSpc>
                <a:spcPct val="200000"/>
              </a:lnSpc>
              <a:spcBef>
                <a:spcPts val="0"/>
              </a:spcBef>
            </a:pPr>
            <a:endParaRPr lang="en-US" b="1" dirty="0" smtClean="0"/>
          </a:p>
          <a:p>
            <a:pPr>
              <a:spcBef>
                <a:spcPts val="0"/>
              </a:spcBef>
            </a:pPr>
            <a:r>
              <a:rPr lang="en-US" dirty="0" smtClean="0"/>
              <a:t>The solution is </a:t>
            </a:r>
            <a:r>
              <a:rPr lang="en-US" dirty="0" smtClean="0">
                <a:solidFill>
                  <a:srgbClr val="FF0000"/>
                </a:solidFill>
              </a:rPr>
              <a:t>110</a:t>
            </a:r>
            <a:r>
              <a:rPr lang="en-US" dirty="0" smtClean="0"/>
              <a:t>.</a:t>
            </a:r>
          </a:p>
        </p:txBody>
      </p:sp>
      <p:graphicFrame>
        <p:nvGraphicFramePr>
          <p:cNvPr id="2" name="Object 3"/>
          <p:cNvGraphicFramePr>
            <a:graphicFrameLocks noChangeAspect="1"/>
          </p:cNvGraphicFramePr>
          <p:nvPr/>
        </p:nvGraphicFramePr>
        <p:xfrm>
          <a:off x="1828800" y="1295400"/>
          <a:ext cx="2730500" cy="723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1" name="Equation" r:id="rId3" imgW="2730240" imgH="723600" progId="Equation.DSMT4">
                  <p:embed/>
                </p:oleObj>
              </mc:Choice>
              <mc:Fallback>
                <p:oleObj name="Equation" r:id="rId3" imgW="2730240" imgH="7236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800" y="1295400"/>
                        <a:ext cx="2730500" cy="723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4"/>
          <p:cNvGraphicFramePr>
            <a:graphicFrameLocks noChangeAspect="1"/>
          </p:cNvGraphicFramePr>
          <p:nvPr/>
        </p:nvGraphicFramePr>
        <p:xfrm>
          <a:off x="2641600" y="2286000"/>
          <a:ext cx="1917700" cy="723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2" name="Equation" r:id="rId5" imgW="1917360" imgH="723600" progId="Equation.DSMT4">
                  <p:embed/>
                </p:oleObj>
              </mc:Choice>
              <mc:Fallback>
                <p:oleObj name="Equation" r:id="rId5" imgW="1917360" imgH="7236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41600" y="2286000"/>
                        <a:ext cx="1917700" cy="723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5"/>
          <p:cNvGraphicFramePr>
            <a:graphicFrameLocks noChangeAspect="1"/>
          </p:cNvGraphicFramePr>
          <p:nvPr/>
        </p:nvGraphicFramePr>
        <p:xfrm>
          <a:off x="3098800" y="3352800"/>
          <a:ext cx="146050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3" name="Equation" r:id="rId7" imgW="1460160" imgH="698400" progId="Equation.DSMT4">
                  <p:embed/>
                </p:oleObj>
              </mc:Choice>
              <mc:Fallback>
                <p:oleObj name="Equation" r:id="rId7" imgW="1460160" imgH="6984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98800" y="3352800"/>
                        <a:ext cx="1460500" cy="698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0" name="Object 6"/>
          <p:cNvGraphicFramePr>
            <a:graphicFrameLocks noChangeAspect="1"/>
          </p:cNvGraphicFramePr>
          <p:nvPr/>
        </p:nvGraphicFramePr>
        <p:xfrm>
          <a:off x="3568700" y="4191000"/>
          <a:ext cx="99060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4" name="Equation" r:id="rId9" imgW="990360" imgH="698400" progId="Equation.DSMT4">
                  <p:embed/>
                </p:oleObj>
              </mc:Choice>
              <mc:Fallback>
                <p:oleObj name="Equation" r:id="rId9" imgW="990360" imgH="6984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68700" y="4191000"/>
                        <a:ext cx="990600" cy="698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3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mtClean="0"/>
              <a:t>Example 2: Solving and Checking </a:t>
            </a:r>
            <a:br>
              <a:rPr lang="en-US" smtClean="0"/>
            </a:br>
            <a:r>
              <a:rPr lang="en-US" smtClean="0"/>
              <a:t>Radical Equations</a:t>
            </a:r>
          </a:p>
        </p:txBody>
      </p:sp>
      <p:sp>
        <p:nvSpPr>
          <p:cNvPr id="7174" name="Content Placeholder 2"/>
          <p:cNvSpPr>
            <a:spLocks noGrp="1"/>
          </p:cNvSpPr>
          <p:nvPr>
            <p:ph idx="1"/>
          </p:nvPr>
        </p:nvSpPr>
        <p:spPr>
          <a:xfrm>
            <a:off x="457200" y="1915180"/>
            <a:ext cx="8229600" cy="523220"/>
          </a:xfrm>
        </p:spPr>
        <p:txBody>
          <a:bodyPr>
            <a:spAutoFit/>
          </a:bodyPr>
          <a:lstStyle/>
          <a:p>
            <a:r>
              <a:rPr lang="en-US" b="1" dirty="0" smtClean="0"/>
              <a:t>Solution:</a:t>
            </a:r>
            <a:endParaRPr lang="en-US" dirty="0" smtClean="0"/>
          </a:p>
        </p:txBody>
      </p:sp>
      <p:graphicFrame>
        <p:nvGraphicFramePr>
          <p:cNvPr id="7170" name="Object 3"/>
          <p:cNvGraphicFramePr>
            <a:graphicFrameLocks noChangeAspect="1"/>
          </p:cNvGraphicFramePr>
          <p:nvPr/>
        </p:nvGraphicFramePr>
        <p:xfrm>
          <a:off x="533400" y="1280160"/>
          <a:ext cx="26416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5" name="Equation" r:id="rId3" imgW="2641320" imgH="533160" progId="Equation.DSMT4">
                  <p:embed/>
                </p:oleObj>
              </mc:Choice>
              <mc:Fallback>
                <p:oleObj name="Equation" r:id="rId3" imgW="2641320" imgH="53316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1280160"/>
                        <a:ext cx="26416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CC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2857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175" name="TextBox 8"/>
          <p:cNvSpPr txBox="1">
            <a:spLocks noChangeArrowheads="1"/>
          </p:cNvSpPr>
          <p:nvPr/>
        </p:nvSpPr>
        <p:spPr bwMode="auto">
          <a:xfrm>
            <a:off x="412750" y="5562600"/>
            <a:ext cx="827405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dirty="0"/>
              <a:t>Both 6 and 3 check, so there are two solutions: </a:t>
            </a:r>
            <a:r>
              <a:rPr lang="en-US" sz="2800" dirty="0">
                <a:solidFill>
                  <a:srgbClr val="FF0000"/>
                </a:solidFill>
              </a:rPr>
              <a:t>6 </a:t>
            </a:r>
            <a:r>
              <a:rPr lang="en-US" sz="2800" dirty="0"/>
              <a:t>and</a:t>
            </a:r>
            <a:r>
              <a:rPr lang="en-US" sz="2800" dirty="0">
                <a:solidFill>
                  <a:srgbClr val="FF0000"/>
                </a:solidFill>
              </a:rPr>
              <a:t> 3</a:t>
            </a:r>
            <a:r>
              <a:rPr lang="en-US" sz="2800" dirty="0"/>
              <a:t>.</a:t>
            </a:r>
          </a:p>
        </p:txBody>
      </p:sp>
      <p:graphicFrame>
        <p:nvGraphicFramePr>
          <p:cNvPr id="2" name="Object 5"/>
          <p:cNvGraphicFramePr>
            <a:graphicFrameLocks noChangeAspect="1"/>
          </p:cNvGraphicFramePr>
          <p:nvPr/>
        </p:nvGraphicFramePr>
        <p:xfrm>
          <a:off x="2362200" y="1946560"/>
          <a:ext cx="21336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6" name="Equation" r:id="rId5" imgW="2133360" imgH="444240" progId="Equation.DSMT4">
                  <p:embed/>
                </p:oleObj>
              </mc:Choice>
              <mc:Fallback>
                <p:oleObj name="Equation" r:id="rId5" imgW="2133360" imgH="44424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2200" y="1946560"/>
                        <a:ext cx="21336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6"/>
          <p:cNvGraphicFramePr>
            <a:graphicFrameLocks noChangeAspect="1"/>
          </p:cNvGraphicFramePr>
          <p:nvPr/>
        </p:nvGraphicFramePr>
        <p:xfrm>
          <a:off x="2008910" y="2438400"/>
          <a:ext cx="285750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7" name="Equation" r:id="rId7" imgW="2857320" imgH="698400" progId="Equation.DSMT4">
                  <p:embed/>
                </p:oleObj>
              </mc:Choice>
              <mc:Fallback>
                <p:oleObj name="Equation" r:id="rId7" imgW="2857320" imgH="6984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08910" y="2438400"/>
                        <a:ext cx="2857500" cy="698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7"/>
          <p:cNvGraphicFramePr>
            <a:graphicFrameLocks noChangeAspect="1"/>
          </p:cNvGraphicFramePr>
          <p:nvPr/>
        </p:nvGraphicFramePr>
        <p:xfrm>
          <a:off x="5168900" y="2673925"/>
          <a:ext cx="19177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8" name="Equation" r:id="rId9" imgW="1917360" imgH="304560" progId="Equation.DSMT4">
                  <p:embed/>
                </p:oleObj>
              </mc:Choice>
              <mc:Fallback>
                <p:oleObj name="Equation" r:id="rId9" imgW="1917360" imgH="3045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68900" y="2673925"/>
                        <a:ext cx="19177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6" name="Object 8"/>
          <p:cNvGraphicFramePr>
            <a:graphicFrameLocks noChangeAspect="1"/>
          </p:cNvGraphicFramePr>
          <p:nvPr/>
        </p:nvGraphicFramePr>
        <p:xfrm>
          <a:off x="1572490" y="3200400"/>
          <a:ext cx="26924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9" name="Equation" r:id="rId11" imgW="2692080" imgH="380880" progId="Equation.DSMT4">
                  <p:embed/>
                </p:oleObj>
              </mc:Choice>
              <mc:Fallback>
                <p:oleObj name="Equation" r:id="rId11" imgW="2692080" imgH="3808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72490" y="3200400"/>
                        <a:ext cx="26924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7" name="Object 9"/>
          <p:cNvGraphicFramePr>
            <a:graphicFrameLocks noChangeAspect="1"/>
          </p:cNvGraphicFramePr>
          <p:nvPr/>
        </p:nvGraphicFramePr>
        <p:xfrm>
          <a:off x="1399310" y="3657600"/>
          <a:ext cx="21971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90" name="Equation" r:id="rId13" imgW="2197080" imgH="380880" progId="Equation.DSMT4">
                  <p:embed/>
                </p:oleObj>
              </mc:Choice>
              <mc:Fallback>
                <p:oleObj name="Equation" r:id="rId13" imgW="2197080" imgH="3808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99310" y="3657600"/>
                        <a:ext cx="21971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8" name="Object 10"/>
          <p:cNvGraphicFramePr>
            <a:graphicFrameLocks noChangeAspect="1"/>
          </p:cNvGraphicFramePr>
          <p:nvPr/>
        </p:nvGraphicFramePr>
        <p:xfrm>
          <a:off x="1219200" y="4178300"/>
          <a:ext cx="23876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91" name="Equation" r:id="rId15" imgW="2387520" imgH="469800" progId="Equation.DSMT4">
                  <p:embed/>
                </p:oleObj>
              </mc:Choice>
              <mc:Fallback>
                <p:oleObj name="Equation" r:id="rId15" imgW="2387520" imgH="4698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0" y="4178300"/>
                        <a:ext cx="23876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9" name="Object 11"/>
          <p:cNvGraphicFramePr>
            <a:graphicFrameLocks noChangeAspect="1"/>
          </p:cNvGraphicFramePr>
          <p:nvPr/>
        </p:nvGraphicFramePr>
        <p:xfrm>
          <a:off x="5168900" y="4281948"/>
          <a:ext cx="7366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92" name="Equation" r:id="rId17" imgW="736560" imgH="228600" progId="Equation.DSMT4">
                  <p:embed/>
                </p:oleObj>
              </mc:Choice>
              <mc:Fallback>
                <p:oleObj name="Equation" r:id="rId17" imgW="736560" imgH="22860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68900" y="4281948"/>
                        <a:ext cx="736600" cy="228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80" name="Object 12"/>
          <p:cNvGraphicFramePr>
            <a:graphicFrameLocks noChangeAspect="1"/>
          </p:cNvGraphicFramePr>
          <p:nvPr/>
        </p:nvGraphicFramePr>
        <p:xfrm>
          <a:off x="1475515" y="4752110"/>
          <a:ext cx="1219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93" name="Equation" r:id="rId19" imgW="1218960" imgH="291960" progId="Equation.DSMT4">
                  <p:embed/>
                </p:oleObj>
              </mc:Choice>
              <mc:Fallback>
                <p:oleObj name="Equation" r:id="rId19" imgW="1218960" imgH="29196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75515" y="4752110"/>
                        <a:ext cx="1219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81" name="Object 13"/>
          <p:cNvGraphicFramePr>
            <a:graphicFrameLocks noChangeAspect="1"/>
          </p:cNvGraphicFramePr>
          <p:nvPr/>
        </p:nvGraphicFramePr>
        <p:xfrm>
          <a:off x="3051465" y="4765965"/>
          <a:ext cx="3429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94" name="Equation" r:id="rId21" imgW="342720" imgH="241200" progId="Equation.DSMT4">
                  <p:embed/>
                </p:oleObj>
              </mc:Choice>
              <mc:Fallback>
                <p:oleObj name="Equation" r:id="rId21" imgW="342720" imgH="24120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51465" y="4765965"/>
                        <a:ext cx="3429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82" name="Object 14"/>
          <p:cNvGraphicFramePr>
            <a:graphicFrameLocks noChangeAspect="1"/>
          </p:cNvGraphicFramePr>
          <p:nvPr/>
        </p:nvGraphicFramePr>
        <p:xfrm>
          <a:off x="3581400" y="4724400"/>
          <a:ext cx="1206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95" name="Equation" r:id="rId23" imgW="1206360" imgH="291960" progId="Equation.DSMT4">
                  <p:embed/>
                </p:oleObj>
              </mc:Choice>
              <mc:Fallback>
                <p:oleObj name="Equation" r:id="rId23" imgW="1206360" imgH="29196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81400" y="4724400"/>
                        <a:ext cx="1206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83" name="Object 15"/>
          <p:cNvGraphicFramePr>
            <a:graphicFrameLocks noChangeAspect="1"/>
          </p:cNvGraphicFramePr>
          <p:nvPr/>
        </p:nvGraphicFramePr>
        <p:xfrm>
          <a:off x="1970815" y="5209310"/>
          <a:ext cx="723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96" name="Equation" r:id="rId25" imgW="723600" imgH="291960" progId="Equation.DSMT4">
                  <p:embed/>
                </p:oleObj>
              </mc:Choice>
              <mc:Fallback>
                <p:oleObj name="Equation" r:id="rId25" imgW="723600" imgH="29196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70815" y="5209310"/>
                        <a:ext cx="723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84" name="Object 16"/>
          <p:cNvGraphicFramePr>
            <a:graphicFrameLocks noChangeAspect="1"/>
          </p:cNvGraphicFramePr>
          <p:nvPr/>
        </p:nvGraphicFramePr>
        <p:xfrm>
          <a:off x="4076700" y="5181600"/>
          <a:ext cx="711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97" name="Equation" r:id="rId27" imgW="711000" imgH="291960" progId="Equation.DSMT4">
                  <p:embed/>
                </p:oleObj>
              </mc:Choice>
              <mc:Fallback>
                <p:oleObj name="Equation" r:id="rId27" imgW="711000" imgH="29196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76700" y="5181600"/>
                        <a:ext cx="711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4" grpId="0" build="p"/>
      <p:bldP spid="717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mtClean="0"/>
              <a:t>Example 2: Solving and Checking </a:t>
            </a:r>
            <a:br>
              <a:rPr lang="en-US" smtClean="0"/>
            </a:br>
            <a:r>
              <a:rPr lang="en-US" smtClean="0"/>
              <a:t>Radical Equations</a:t>
            </a:r>
          </a:p>
        </p:txBody>
      </p:sp>
      <p:sp>
        <p:nvSpPr>
          <p:cNvPr id="8196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b="1" dirty="0" smtClean="0"/>
          </a:p>
          <a:p>
            <a:r>
              <a:rPr lang="en-US" b="1" dirty="0" smtClean="0"/>
              <a:t>Solution: </a:t>
            </a:r>
          </a:p>
          <a:p>
            <a:r>
              <a:rPr lang="en-US" dirty="0" smtClean="0"/>
              <a:t>We can stop right here. There is </a:t>
            </a:r>
            <a:r>
              <a:rPr lang="en-US" b="1" dirty="0" smtClean="0"/>
              <a:t>no real solution </a:t>
            </a:r>
            <a:r>
              <a:rPr lang="en-US" dirty="0" smtClean="0"/>
              <a:t>to this equation because the radical on the left is nonnegative and cannot possibly equal −3, a negative number. Suppose we did not notice this relationship. Then, proceeding as usual, we will find an answer that does not check. </a:t>
            </a:r>
          </a:p>
        </p:txBody>
      </p:sp>
      <p:graphicFrame>
        <p:nvGraphicFramePr>
          <p:cNvPr id="8194" name="Object 3"/>
          <p:cNvGraphicFramePr>
            <a:graphicFrameLocks noChangeAspect="1"/>
          </p:cNvGraphicFramePr>
          <p:nvPr/>
        </p:nvGraphicFramePr>
        <p:xfrm>
          <a:off x="530352" y="1280160"/>
          <a:ext cx="21209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5" name="Equation" r:id="rId3" imgW="2120760" imgH="444240" progId="Equation.DSMT4">
                  <p:embed/>
                </p:oleObj>
              </mc:Choice>
              <mc:Fallback>
                <p:oleObj name="Equation" r:id="rId3" imgW="2120760" imgH="44424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1280160"/>
                        <a:ext cx="21209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CC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2857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0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mtClean="0"/>
              <a:t>Example 2: Solving and Checking </a:t>
            </a:r>
            <a:br>
              <a:rPr lang="en-US" smtClean="0"/>
            </a:br>
            <a:r>
              <a:rPr lang="en-US" smtClean="0"/>
              <a:t>Radical Equations</a:t>
            </a:r>
          </a:p>
        </p:txBody>
      </p:sp>
      <p:sp>
        <p:nvSpPr>
          <p:cNvPr id="9221" name="TextBox 7"/>
          <p:cNvSpPr txBox="1">
            <a:spLocks noChangeArrowheads="1"/>
          </p:cNvSpPr>
          <p:nvPr/>
        </p:nvSpPr>
        <p:spPr bwMode="auto">
          <a:xfrm>
            <a:off x="457200" y="3730625"/>
            <a:ext cx="117157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 dirty="0"/>
              <a:t>Check:</a:t>
            </a:r>
            <a:endParaRPr lang="en-US" sz="2800" dirty="0"/>
          </a:p>
        </p:txBody>
      </p:sp>
      <p:sp>
        <p:nvSpPr>
          <p:cNvPr id="9222" name="TextBox 8"/>
          <p:cNvSpPr txBox="1">
            <a:spLocks noChangeArrowheads="1"/>
          </p:cNvSpPr>
          <p:nvPr/>
        </p:nvSpPr>
        <p:spPr bwMode="auto">
          <a:xfrm>
            <a:off x="457200" y="5562600"/>
            <a:ext cx="729297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dirty="0"/>
              <a:t>So 8 does </a:t>
            </a:r>
            <a:r>
              <a:rPr lang="en-US" sz="2800" b="1" dirty="0"/>
              <a:t>not </a:t>
            </a:r>
            <a:r>
              <a:rPr lang="en-US" sz="2800" dirty="0"/>
              <a:t>check, and there are </a:t>
            </a:r>
            <a:r>
              <a:rPr lang="en-US" sz="2800" dirty="0">
                <a:solidFill>
                  <a:srgbClr val="FF0000"/>
                </a:solidFill>
              </a:rPr>
              <a:t>no solutions</a:t>
            </a:r>
            <a:r>
              <a:rPr lang="en-US" sz="2800" dirty="0"/>
              <a:t>.</a:t>
            </a:r>
          </a:p>
        </p:txBody>
      </p:sp>
      <p:graphicFrame>
        <p:nvGraphicFramePr>
          <p:cNvPr id="2" name="Object 4"/>
          <p:cNvGraphicFramePr>
            <a:graphicFrameLocks noChangeAspect="1"/>
          </p:cNvGraphicFramePr>
          <p:nvPr/>
        </p:nvGraphicFramePr>
        <p:xfrm>
          <a:off x="1828800" y="1280160"/>
          <a:ext cx="16637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7" name="Equation" r:id="rId3" imgW="1663560" imgH="444240" progId="Equation.DSMT4">
                  <p:embed/>
                </p:oleObj>
              </mc:Choice>
              <mc:Fallback>
                <p:oleObj name="Equation" r:id="rId3" imgW="1663560" imgH="44424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800" y="1280160"/>
                        <a:ext cx="16637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5"/>
          <p:cNvGraphicFramePr>
            <a:graphicFrameLocks noChangeAspect="1"/>
          </p:cNvGraphicFramePr>
          <p:nvPr/>
        </p:nvGraphicFramePr>
        <p:xfrm>
          <a:off x="1475510" y="1808783"/>
          <a:ext cx="458470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8" name="Equation" r:id="rId5" imgW="4584600" imgH="698400" progId="Equation.DSMT4">
                  <p:embed/>
                </p:oleObj>
              </mc:Choice>
              <mc:Fallback>
                <p:oleObj name="Equation" r:id="rId5" imgW="4584600" imgH="6984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75510" y="1808783"/>
                        <a:ext cx="4584700" cy="698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6"/>
          <p:cNvGraphicFramePr>
            <a:graphicFrameLocks noChangeAspect="1"/>
          </p:cNvGraphicFramePr>
          <p:nvPr/>
        </p:nvGraphicFramePr>
        <p:xfrm>
          <a:off x="2110510" y="2625435"/>
          <a:ext cx="1193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9" name="Equation" r:id="rId7" imgW="1193760" imgH="291960" progId="Equation.DSMT4">
                  <p:embed/>
                </p:oleObj>
              </mc:Choice>
              <mc:Fallback>
                <p:oleObj name="Equation" r:id="rId7" imgW="1193760" imgH="2919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10510" y="2625435"/>
                        <a:ext cx="11938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3" name="Object 7"/>
          <p:cNvGraphicFramePr>
            <a:graphicFrameLocks noChangeAspect="1"/>
          </p:cNvGraphicFramePr>
          <p:nvPr/>
        </p:nvGraphicFramePr>
        <p:xfrm>
          <a:off x="2576950" y="3200400"/>
          <a:ext cx="723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0" name="Equation" r:id="rId9" imgW="723600" imgH="291960" progId="Equation.DSMT4">
                  <p:embed/>
                </p:oleObj>
              </mc:Choice>
              <mc:Fallback>
                <p:oleObj name="Equation" r:id="rId9" imgW="723600" imgH="2919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76950" y="3200400"/>
                        <a:ext cx="723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4" name="Object 8"/>
          <p:cNvGraphicFramePr>
            <a:graphicFrameLocks noChangeAspect="1"/>
          </p:cNvGraphicFramePr>
          <p:nvPr/>
        </p:nvGraphicFramePr>
        <p:xfrm>
          <a:off x="2813050" y="3473450"/>
          <a:ext cx="1638300" cy="78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1" name="Equation" r:id="rId11" imgW="1638000" imgH="787320" progId="Equation.DSMT4">
                  <p:embed/>
                </p:oleObj>
              </mc:Choice>
              <mc:Fallback>
                <p:oleObj name="Equation" r:id="rId11" imgW="1638000" imgH="78732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3050" y="3473450"/>
                        <a:ext cx="1638300" cy="787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5" name="Object 9"/>
          <p:cNvGraphicFramePr>
            <a:graphicFrameLocks noChangeAspect="1"/>
          </p:cNvGraphicFramePr>
          <p:nvPr/>
        </p:nvGraphicFramePr>
        <p:xfrm>
          <a:off x="3282950" y="4235450"/>
          <a:ext cx="1168400" cy="78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2" name="Equation" r:id="rId13" imgW="1168200" imgH="787320" progId="Equation.DSMT4">
                  <p:embed/>
                </p:oleObj>
              </mc:Choice>
              <mc:Fallback>
                <p:oleObj name="Equation" r:id="rId13" imgW="1168200" imgH="78732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82950" y="4235450"/>
                        <a:ext cx="1168400" cy="787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6" name="Object 10"/>
          <p:cNvGraphicFramePr>
            <a:graphicFrameLocks noChangeAspect="1"/>
          </p:cNvGraphicFramePr>
          <p:nvPr/>
        </p:nvGraphicFramePr>
        <p:xfrm>
          <a:off x="3549650" y="5181600"/>
          <a:ext cx="901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3" name="Equation" r:id="rId15" imgW="901440" imgH="291960" progId="Equation.DSMT4">
                  <p:embed/>
                </p:oleObj>
              </mc:Choice>
              <mc:Fallback>
                <p:oleObj name="Equation" r:id="rId15" imgW="901440" imgH="29196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49650" y="5181600"/>
                        <a:ext cx="9017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1" grpId="0"/>
      <p:bldP spid="922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Practice Problems</a:t>
            </a:r>
          </a:p>
        </p:txBody>
      </p:sp>
      <p:sp>
        <p:nvSpPr>
          <p:cNvPr id="10244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453640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/>
          <a:lstStyle/>
          <a:p>
            <a:r>
              <a:rPr lang="en-US" smtClean="0">
                <a:solidFill>
                  <a:srgbClr val="000000"/>
                </a:solidFill>
              </a:rPr>
              <a:t>Solve the following radical equations.</a:t>
            </a:r>
          </a:p>
        </p:txBody>
      </p:sp>
      <p:graphicFrame>
        <p:nvGraphicFramePr>
          <p:cNvPr id="10242" name="Object 2"/>
          <p:cNvGraphicFramePr>
            <a:graphicFrameLocks noChangeAspect="1"/>
          </p:cNvGraphicFramePr>
          <p:nvPr/>
        </p:nvGraphicFramePr>
        <p:xfrm>
          <a:off x="530352" y="2011680"/>
          <a:ext cx="7048500" cy="1308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3" name="Equation" r:id="rId3" imgW="7048440" imgH="1307880" progId="Equation.DSMT4">
                  <p:embed/>
                </p:oleObj>
              </mc:Choice>
              <mc:Fallback>
                <p:oleObj name="Equation" r:id="rId3" imgW="7048440" imgH="130788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2011680"/>
                        <a:ext cx="7048500" cy="1308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CC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2857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Practice Problem Answers </a:t>
            </a:r>
          </a:p>
        </p:txBody>
      </p:sp>
      <p:graphicFrame>
        <p:nvGraphicFramePr>
          <p:cNvPr id="11266" name="Object 2"/>
          <p:cNvGraphicFramePr>
            <a:graphicFrameLocks noChangeAspect="1"/>
          </p:cNvGraphicFramePr>
          <p:nvPr/>
        </p:nvGraphicFramePr>
        <p:xfrm>
          <a:off x="530352" y="1280160"/>
          <a:ext cx="2095500" cy="2654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67" name="Equation" r:id="rId4" imgW="2095200" imgH="2654280" progId="Equation.DSMT4">
                  <p:embed/>
                </p:oleObj>
              </mc:Choice>
              <mc:Fallback>
                <p:oleObj name="Equation" r:id="rId4" imgW="2095200" imgH="265428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1280160"/>
                        <a:ext cx="2095500" cy="2654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CC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2857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Objectives</a:t>
            </a:r>
          </a:p>
        </p:txBody>
      </p:sp>
      <p:sp>
        <p:nvSpPr>
          <p:cNvPr id="16387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954107"/>
          </a:xfrm>
        </p:spPr>
        <p:txBody>
          <a:bodyPr>
            <a:spAutoFit/>
          </a:bodyPr>
          <a:lstStyle/>
          <a:p>
            <a:pPr marL="457200" indent="-457200">
              <a:buFont typeface="Courier New" pitchFamily="49" charset="0"/>
              <a:buChar char="o"/>
            </a:pPr>
            <a:r>
              <a:rPr lang="en-US" dirty="0" smtClean="0"/>
              <a:t>Solve equations with radical expressions by squaring both sides of the equations. 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Property of Real Numbers</a:t>
            </a:r>
          </a:p>
        </p:txBody>
      </p:sp>
      <p:sp>
        <p:nvSpPr>
          <p:cNvPr id="17411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255728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algn="ctr"/>
            <a:r>
              <a:rPr lang="en-US" b="1" dirty="0" smtClean="0">
                <a:solidFill>
                  <a:srgbClr val="000000"/>
                </a:solidFill>
              </a:rPr>
              <a:t>Property of Real Numbers</a:t>
            </a:r>
          </a:p>
          <a:p>
            <a:pPr>
              <a:lnSpc>
                <a:spcPct val="150000"/>
              </a:lnSpc>
            </a:pPr>
            <a:r>
              <a:rPr lang="en-US" dirty="0" smtClean="0">
                <a:solidFill>
                  <a:srgbClr val="000000"/>
                </a:solidFill>
              </a:rPr>
              <a:t>For real numbers </a:t>
            </a:r>
            <a:r>
              <a:rPr lang="en-US" i="1" dirty="0" smtClean="0">
                <a:solidFill>
                  <a:srgbClr val="000000"/>
                </a:solidFill>
              </a:rPr>
              <a:t>a</a:t>
            </a:r>
            <a:r>
              <a:rPr lang="en-US" dirty="0" smtClean="0">
                <a:solidFill>
                  <a:srgbClr val="000000"/>
                </a:solidFill>
              </a:rPr>
              <a:t> and </a:t>
            </a:r>
            <a:r>
              <a:rPr lang="en-US" i="1" dirty="0" smtClean="0">
                <a:solidFill>
                  <a:srgbClr val="000000"/>
                </a:solidFill>
              </a:rPr>
              <a:t>b</a:t>
            </a:r>
            <a:r>
              <a:rPr lang="en-US" dirty="0" smtClean="0">
                <a:solidFill>
                  <a:srgbClr val="000000"/>
                </a:solidFill>
              </a:rPr>
              <a:t>, if </a:t>
            </a:r>
            <a:r>
              <a:rPr lang="en-US" i="1" dirty="0" smtClean="0">
                <a:solidFill>
                  <a:srgbClr val="000000"/>
                </a:solidFill>
              </a:rPr>
              <a:t>a</a:t>
            </a:r>
            <a:r>
              <a:rPr lang="en-US" dirty="0" smtClean="0">
                <a:solidFill>
                  <a:srgbClr val="000000"/>
                </a:solidFill>
              </a:rPr>
              <a:t> = </a:t>
            </a:r>
            <a:r>
              <a:rPr lang="en-US" i="1" dirty="0" smtClean="0">
                <a:solidFill>
                  <a:srgbClr val="000000"/>
                </a:solidFill>
              </a:rPr>
              <a:t>b</a:t>
            </a:r>
            <a:r>
              <a:rPr lang="en-US" dirty="0" smtClean="0">
                <a:solidFill>
                  <a:srgbClr val="000000"/>
                </a:solidFill>
              </a:rPr>
              <a:t>, then </a:t>
            </a:r>
            <a:r>
              <a:rPr lang="en-US" b="1" i="1" dirty="0" smtClean="0">
                <a:solidFill>
                  <a:srgbClr val="0000FF"/>
                </a:solidFill>
              </a:rPr>
              <a:t>a</a:t>
            </a:r>
            <a:r>
              <a:rPr lang="en-US" b="1" baseline="30000" dirty="0" smtClean="0">
                <a:solidFill>
                  <a:srgbClr val="0000FF"/>
                </a:solidFill>
              </a:rPr>
              <a:t>2 </a:t>
            </a:r>
            <a:r>
              <a:rPr lang="en-US" dirty="0" smtClean="0">
                <a:solidFill>
                  <a:srgbClr val="0000FF"/>
                </a:solidFill>
                <a:latin typeface="Symbol" pitchFamily="18" charset="2"/>
              </a:rPr>
              <a:t>=</a:t>
            </a:r>
            <a:r>
              <a:rPr lang="en-US" b="1" dirty="0" smtClean="0">
                <a:solidFill>
                  <a:srgbClr val="0000FF"/>
                </a:solidFill>
              </a:rPr>
              <a:t> </a:t>
            </a:r>
            <a:r>
              <a:rPr lang="en-US" b="1" i="1" dirty="0" smtClean="0">
                <a:solidFill>
                  <a:srgbClr val="0000FF"/>
                </a:solidFill>
              </a:rPr>
              <a:t>b</a:t>
            </a:r>
            <a:r>
              <a:rPr lang="en-US" b="1" baseline="30000" dirty="0" smtClean="0">
                <a:solidFill>
                  <a:srgbClr val="0000FF"/>
                </a:solidFill>
              </a:rPr>
              <a:t>2</a:t>
            </a:r>
            <a:r>
              <a:rPr lang="en-US" b="1" dirty="0" smtClean="0">
                <a:solidFill>
                  <a:srgbClr val="000000"/>
                </a:solidFill>
              </a:rPr>
              <a:t>.</a:t>
            </a:r>
            <a:endParaRPr lang="en-US" dirty="0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Example 1: Solving Radical Equations </a:t>
            </a:r>
          </a:p>
        </p:txBody>
      </p:sp>
      <p:sp>
        <p:nvSpPr>
          <p:cNvPr id="102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Solve the following radical equations.</a:t>
            </a:r>
          </a:p>
          <a:p>
            <a:endParaRPr lang="en-US" dirty="0" smtClean="0"/>
          </a:p>
          <a:p>
            <a:pPr>
              <a:lnSpc>
                <a:spcPct val="200000"/>
              </a:lnSpc>
            </a:pPr>
            <a:r>
              <a:rPr lang="en-US" b="1" dirty="0" smtClean="0"/>
              <a:t>Solution: </a:t>
            </a:r>
            <a:endParaRPr lang="en-US" dirty="0" smtClean="0"/>
          </a:p>
        </p:txBody>
      </p:sp>
      <p:graphicFrame>
        <p:nvGraphicFramePr>
          <p:cNvPr id="1026" name="Object 2"/>
          <p:cNvGraphicFramePr>
            <a:graphicFrameLocks noChangeAspect="1"/>
          </p:cNvGraphicFramePr>
          <p:nvPr/>
        </p:nvGraphicFramePr>
        <p:xfrm>
          <a:off x="530352" y="1911930"/>
          <a:ext cx="21082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3" name="Equation" r:id="rId3" imgW="2108160" imgH="444240" progId="Equation.DSMT4">
                  <p:embed/>
                </p:oleObj>
              </mc:Choice>
              <mc:Fallback>
                <p:oleObj name="Equation" r:id="rId3" imgW="2108160" imgH="44424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1911930"/>
                        <a:ext cx="21082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CC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2857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4"/>
          <p:cNvGraphicFramePr>
            <a:graphicFrameLocks noChangeAspect="1"/>
          </p:cNvGraphicFramePr>
          <p:nvPr/>
        </p:nvGraphicFramePr>
        <p:xfrm>
          <a:off x="2348345" y="2667000"/>
          <a:ext cx="16383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4" name="Equation" r:id="rId5" imgW="1638000" imgH="444240" progId="Equation.DSMT4">
                  <p:embed/>
                </p:oleObj>
              </mc:Choice>
              <mc:Fallback>
                <p:oleObj name="Equation" r:id="rId5" imgW="1638000" imgH="44424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48345" y="2667000"/>
                        <a:ext cx="16383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5"/>
          <p:cNvGraphicFramePr>
            <a:graphicFrameLocks noChangeAspect="1"/>
          </p:cNvGraphicFramePr>
          <p:nvPr/>
        </p:nvGraphicFramePr>
        <p:xfrm>
          <a:off x="1981200" y="3276600"/>
          <a:ext cx="458470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5" name="Equation" r:id="rId7" imgW="4584600" imgH="698400" progId="Equation.DSMT4">
                  <p:embed/>
                </p:oleObj>
              </mc:Choice>
              <mc:Fallback>
                <p:oleObj name="Equation" r:id="rId7" imgW="4584600" imgH="6984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1200" y="3276600"/>
                        <a:ext cx="4584700" cy="698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0" name="Object 6"/>
          <p:cNvGraphicFramePr>
            <a:graphicFrameLocks noChangeAspect="1"/>
          </p:cNvGraphicFramePr>
          <p:nvPr/>
        </p:nvGraphicFramePr>
        <p:xfrm>
          <a:off x="2632365" y="4114800"/>
          <a:ext cx="1536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6" name="Equation" r:id="rId9" imgW="1536480" imgH="291960" progId="Equation.DSMT4">
                  <p:embed/>
                </p:oleObj>
              </mc:Choice>
              <mc:Fallback>
                <p:oleObj name="Equation" r:id="rId9" imgW="1536480" imgH="2919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32365" y="4114800"/>
                        <a:ext cx="15367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1" name="Object 7"/>
          <p:cNvGraphicFramePr>
            <a:graphicFrameLocks noChangeAspect="1"/>
          </p:cNvGraphicFramePr>
          <p:nvPr/>
        </p:nvGraphicFramePr>
        <p:xfrm>
          <a:off x="3102265" y="4724400"/>
          <a:ext cx="1066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7" name="Equation" r:id="rId11" imgW="1066680" imgH="291960" progId="Equation.DSMT4">
                  <p:embed/>
                </p:oleObj>
              </mc:Choice>
              <mc:Fallback>
                <p:oleObj name="Equation" r:id="rId11" imgW="1066680" imgH="2919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02265" y="4724400"/>
                        <a:ext cx="10668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2" name="Object 8"/>
          <p:cNvGraphicFramePr>
            <a:graphicFrameLocks noChangeAspect="1"/>
          </p:cNvGraphicFramePr>
          <p:nvPr/>
        </p:nvGraphicFramePr>
        <p:xfrm>
          <a:off x="3267365" y="5334000"/>
          <a:ext cx="9017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8" name="Equation" r:id="rId13" imgW="901440" imgH="279360" progId="Equation.DSMT4">
                  <p:embed/>
                </p:oleObj>
              </mc:Choice>
              <mc:Fallback>
                <p:oleObj name="Equation" r:id="rId13" imgW="901440" imgH="2793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67365" y="5334000"/>
                        <a:ext cx="9017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Example 1: Solving Radical Equations (cont.) </a:t>
            </a:r>
          </a:p>
        </p:txBody>
      </p:sp>
      <p:sp>
        <p:nvSpPr>
          <p:cNvPr id="2052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b="1" dirty="0" smtClean="0"/>
              <a:t>Check: </a:t>
            </a:r>
          </a:p>
          <a:p>
            <a:pPr>
              <a:lnSpc>
                <a:spcPct val="150000"/>
              </a:lnSpc>
            </a:pPr>
            <a:endParaRPr lang="en-US" b="1" dirty="0" smtClean="0"/>
          </a:p>
          <a:p>
            <a:pPr>
              <a:lnSpc>
                <a:spcPct val="150000"/>
              </a:lnSpc>
            </a:pPr>
            <a:endParaRPr lang="en-US" b="1" dirty="0" smtClean="0"/>
          </a:p>
          <a:p>
            <a:pPr>
              <a:lnSpc>
                <a:spcPct val="250000"/>
              </a:lnSpc>
            </a:pPr>
            <a:endParaRPr lang="en-US" b="1" dirty="0" smtClean="0"/>
          </a:p>
          <a:p>
            <a:pPr>
              <a:lnSpc>
                <a:spcPct val="150000"/>
              </a:lnSpc>
            </a:pPr>
            <a:r>
              <a:rPr lang="en-US" dirty="0" smtClean="0"/>
              <a:t>Thus 14 checks and the solution is </a:t>
            </a:r>
            <a:r>
              <a:rPr lang="en-US" dirty="0" smtClean="0">
                <a:solidFill>
                  <a:srgbClr val="FF0000"/>
                </a:solidFill>
              </a:rPr>
              <a:t>14</a:t>
            </a:r>
            <a:r>
              <a:rPr lang="en-US" dirty="0" smtClean="0"/>
              <a:t>.</a:t>
            </a:r>
          </a:p>
        </p:txBody>
      </p:sp>
      <p:graphicFrame>
        <p:nvGraphicFramePr>
          <p:cNvPr id="2" name="Object 3"/>
          <p:cNvGraphicFramePr>
            <a:graphicFrameLocks noChangeAspect="1"/>
          </p:cNvGraphicFramePr>
          <p:nvPr/>
        </p:nvGraphicFramePr>
        <p:xfrm>
          <a:off x="1892300" y="1198415"/>
          <a:ext cx="1955800" cy="78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5" name="Equation" r:id="rId3" imgW="1955520" imgH="787320" progId="Equation.DSMT4">
                  <p:embed/>
                </p:oleObj>
              </mc:Choice>
              <mc:Fallback>
                <p:oleObj name="Equation" r:id="rId3" imgW="1955520" imgH="78732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92300" y="1198415"/>
                        <a:ext cx="1955800" cy="787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4"/>
          <p:cNvGraphicFramePr>
            <a:graphicFrameLocks noChangeAspect="1"/>
          </p:cNvGraphicFramePr>
          <p:nvPr/>
        </p:nvGraphicFramePr>
        <p:xfrm>
          <a:off x="2209800" y="2174777"/>
          <a:ext cx="1638300" cy="78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6" name="Equation" r:id="rId5" imgW="1638000" imgH="787320" progId="Equation.DSMT4">
                  <p:embed/>
                </p:oleObj>
              </mc:Choice>
              <mc:Fallback>
                <p:oleObj name="Equation" r:id="rId5" imgW="1638000" imgH="78732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0" y="2174777"/>
                        <a:ext cx="1638300" cy="787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5"/>
          <p:cNvGraphicFramePr>
            <a:graphicFrameLocks noChangeAspect="1"/>
          </p:cNvGraphicFramePr>
          <p:nvPr/>
        </p:nvGraphicFramePr>
        <p:xfrm>
          <a:off x="2705100" y="3151139"/>
          <a:ext cx="1143000" cy="78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7" name="Equation" r:id="rId7" imgW="1143000" imgH="787320" progId="Equation.DSMT4">
                  <p:embed/>
                </p:oleObj>
              </mc:Choice>
              <mc:Fallback>
                <p:oleObj name="Equation" r:id="rId7" imgW="1143000" imgH="78732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05100" y="3151139"/>
                        <a:ext cx="1143000" cy="787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4" name="Object 6"/>
          <p:cNvGraphicFramePr>
            <a:graphicFrameLocks noChangeAspect="1"/>
          </p:cNvGraphicFramePr>
          <p:nvPr/>
        </p:nvGraphicFramePr>
        <p:xfrm>
          <a:off x="3136900" y="4191000"/>
          <a:ext cx="711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8" name="Equation" r:id="rId9" imgW="711000" imgH="291960" progId="Equation.DSMT4">
                  <p:embed/>
                </p:oleObj>
              </mc:Choice>
              <mc:Fallback>
                <p:oleObj name="Equation" r:id="rId9" imgW="711000" imgH="2919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36900" y="4191000"/>
                        <a:ext cx="711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Example 1: Solving Radical Equations (cont.) </a:t>
            </a:r>
          </a:p>
        </p:txBody>
      </p:sp>
      <p:sp>
        <p:nvSpPr>
          <p:cNvPr id="3077" name="Content Placeholder 2"/>
          <p:cNvSpPr>
            <a:spLocks noGrp="1"/>
          </p:cNvSpPr>
          <p:nvPr>
            <p:ph idx="1"/>
          </p:nvPr>
        </p:nvSpPr>
        <p:spPr>
          <a:xfrm>
            <a:off x="457200" y="1877127"/>
            <a:ext cx="8229600" cy="4142673"/>
          </a:xfrm>
        </p:spPr>
        <p:txBody>
          <a:bodyPr>
            <a:spAutoFit/>
          </a:bodyPr>
          <a:lstStyle/>
          <a:p>
            <a:r>
              <a:rPr lang="en-US" b="1" dirty="0" smtClean="0"/>
              <a:t>Solution:</a:t>
            </a:r>
          </a:p>
          <a:p>
            <a:endParaRPr lang="en-US" b="1" dirty="0" smtClean="0"/>
          </a:p>
          <a:p>
            <a:endParaRPr lang="en-US" b="1" dirty="0" smtClean="0"/>
          </a:p>
          <a:p>
            <a:endParaRPr lang="en-US" b="1" dirty="0" smtClean="0"/>
          </a:p>
          <a:p>
            <a:endParaRPr lang="en-US" b="1" dirty="0" smtClean="0"/>
          </a:p>
          <a:p>
            <a:endParaRPr lang="en-US" b="1" dirty="0" smtClean="0"/>
          </a:p>
          <a:p>
            <a:endParaRPr lang="en-US" b="1" dirty="0" smtClean="0"/>
          </a:p>
          <a:p>
            <a:r>
              <a:rPr lang="en-US" dirty="0" smtClean="0"/>
              <a:t>There are two </a:t>
            </a:r>
            <a:r>
              <a:rPr lang="en-US" b="1" dirty="0" smtClean="0"/>
              <a:t>potential </a:t>
            </a:r>
            <a:r>
              <a:rPr lang="en-US" dirty="0" smtClean="0"/>
              <a:t>solutions, </a:t>
            </a:r>
            <a:r>
              <a:rPr lang="en-US" dirty="0" smtClean="0">
                <a:solidFill>
                  <a:srgbClr val="FF0000"/>
                </a:solidFill>
              </a:rPr>
              <a:t>2</a:t>
            </a:r>
            <a:r>
              <a:rPr lang="en-US" dirty="0" smtClean="0"/>
              <a:t> and </a:t>
            </a:r>
            <a:r>
              <a:rPr lang="en-US" dirty="0" smtClean="0">
                <a:solidFill>
                  <a:srgbClr val="FF0000"/>
                </a:solidFill>
              </a:rPr>
              <a:t>9</a:t>
            </a:r>
            <a:r>
              <a:rPr lang="en-US" dirty="0" smtClean="0"/>
              <a:t>.</a:t>
            </a:r>
            <a:r>
              <a:rPr lang="en-US" b="1" dirty="0" smtClean="0"/>
              <a:t> </a:t>
            </a:r>
            <a:endParaRPr lang="en-US" dirty="0" smtClean="0"/>
          </a:p>
        </p:txBody>
      </p:sp>
      <p:graphicFrame>
        <p:nvGraphicFramePr>
          <p:cNvPr id="3074" name="Object 3"/>
          <p:cNvGraphicFramePr>
            <a:graphicFrameLocks noChangeAspect="1"/>
          </p:cNvGraphicFramePr>
          <p:nvPr/>
        </p:nvGraphicFramePr>
        <p:xfrm>
          <a:off x="530352" y="1280160"/>
          <a:ext cx="26289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4" name="Equation" r:id="rId3" imgW="2628720" imgH="444240" progId="Equation.DSMT4">
                  <p:embed/>
                </p:oleObj>
              </mc:Choice>
              <mc:Fallback>
                <p:oleObj name="Equation" r:id="rId3" imgW="2628720" imgH="44424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1280160"/>
                        <a:ext cx="26289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CC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2857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4"/>
          <p:cNvGraphicFramePr>
            <a:graphicFrameLocks noChangeAspect="1"/>
          </p:cNvGraphicFramePr>
          <p:nvPr/>
        </p:nvGraphicFramePr>
        <p:xfrm>
          <a:off x="2438400" y="1893884"/>
          <a:ext cx="21590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5" name="Equation" r:id="rId5" imgW="2158920" imgH="444240" progId="Equation.DSMT4">
                  <p:embed/>
                </p:oleObj>
              </mc:Choice>
              <mc:Fallback>
                <p:oleObj name="Equation" r:id="rId5" imgW="2158920" imgH="44424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8400" y="1893884"/>
                        <a:ext cx="21590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5"/>
          <p:cNvGraphicFramePr>
            <a:graphicFrameLocks noChangeAspect="1"/>
          </p:cNvGraphicFramePr>
          <p:nvPr/>
        </p:nvGraphicFramePr>
        <p:xfrm>
          <a:off x="2070100" y="2514600"/>
          <a:ext cx="288290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6" name="Equation" r:id="rId7" imgW="2882880" imgH="698400" progId="Equation.DSMT4">
                  <p:embed/>
                </p:oleObj>
              </mc:Choice>
              <mc:Fallback>
                <p:oleObj name="Equation" r:id="rId7" imgW="2882880" imgH="6984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70100" y="2514600"/>
                        <a:ext cx="2882900" cy="698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6"/>
          <p:cNvGraphicFramePr>
            <a:graphicFrameLocks noChangeAspect="1"/>
          </p:cNvGraphicFramePr>
          <p:nvPr/>
        </p:nvGraphicFramePr>
        <p:xfrm>
          <a:off x="2728912" y="3352800"/>
          <a:ext cx="30480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7" name="Equation" r:id="rId9" imgW="3047760" imgH="380880" progId="Equation.DSMT4">
                  <p:embed/>
                </p:oleObj>
              </mc:Choice>
              <mc:Fallback>
                <p:oleObj name="Equation" r:id="rId9" imgW="3047760" imgH="3808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28912" y="3352800"/>
                        <a:ext cx="30480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9" name="Object 7"/>
          <p:cNvGraphicFramePr>
            <a:graphicFrameLocks noChangeAspect="1"/>
          </p:cNvGraphicFramePr>
          <p:nvPr/>
        </p:nvGraphicFramePr>
        <p:xfrm>
          <a:off x="3401290" y="3962400"/>
          <a:ext cx="23622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8" name="Equation" r:id="rId11" imgW="2361960" imgH="380880" progId="Equation.DSMT4">
                  <p:embed/>
                </p:oleObj>
              </mc:Choice>
              <mc:Fallback>
                <p:oleObj name="Equation" r:id="rId11" imgW="2361960" imgH="3808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01290" y="3962400"/>
                        <a:ext cx="23622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0" name="Object 8"/>
          <p:cNvGraphicFramePr>
            <a:graphicFrameLocks noChangeAspect="1"/>
          </p:cNvGraphicFramePr>
          <p:nvPr/>
        </p:nvGraphicFramePr>
        <p:xfrm>
          <a:off x="3401290" y="4817808"/>
          <a:ext cx="24003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9" name="Equation" r:id="rId13" imgW="2400120" imgH="469800" progId="Equation.DSMT4">
                  <p:embed/>
                </p:oleObj>
              </mc:Choice>
              <mc:Fallback>
                <p:oleObj name="Equation" r:id="rId13" imgW="2400120" imgH="4698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01290" y="4817808"/>
                        <a:ext cx="24003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1" name="Object 9"/>
          <p:cNvGraphicFramePr>
            <a:graphicFrameLocks noChangeAspect="1"/>
          </p:cNvGraphicFramePr>
          <p:nvPr/>
        </p:nvGraphicFramePr>
        <p:xfrm>
          <a:off x="6248400" y="2724150"/>
          <a:ext cx="1943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0" name="Equation" r:id="rId15" imgW="1942920" imgH="279360" progId="Equation.DSMT4">
                  <p:embed/>
                </p:oleObj>
              </mc:Choice>
              <mc:Fallback>
                <p:oleObj name="Equation" r:id="rId15" imgW="1942920" imgH="2793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48400" y="2724150"/>
                        <a:ext cx="19431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2" name="Object 10"/>
          <p:cNvGraphicFramePr>
            <a:graphicFrameLocks noChangeAspect="1"/>
          </p:cNvGraphicFramePr>
          <p:nvPr/>
        </p:nvGraphicFramePr>
        <p:xfrm>
          <a:off x="6248400" y="4038600"/>
          <a:ext cx="234950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1" name="Equation" r:id="rId17" imgW="2349360" imgH="647640" progId="Equation.DSMT4">
                  <p:embed/>
                </p:oleObj>
              </mc:Choice>
              <mc:Fallback>
                <p:oleObj name="Equation" r:id="rId17" imgW="2349360" imgH="64764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48400" y="4038600"/>
                        <a:ext cx="2349500" cy="647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3" name="Object 11"/>
          <p:cNvGraphicFramePr>
            <a:graphicFrameLocks noChangeAspect="1"/>
          </p:cNvGraphicFramePr>
          <p:nvPr/>
        </p:nvGraphicFramePr>
        <p:xfrm>
          <a:off x="6248400" y="4970208"/>
          <a:ext cx="7366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2" name="Equation" r:id="rId19" imgW="736560" imgH="228600" progId="Equation.DSMT4">
                  <p:embed/>
                </p:oleObj>
              </mc:Choice>
              <mc:Fallback>
                <p:oleObj name="Equation" r:id="rId19" imgW="736560" imgH="22860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48400" y="4970208"/>
                        <a:ext cx="736600" cy="228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Example 1: Solving Radical Equations (cont.) </a:t>
            </a:r>
          </a:p>
        </p:txBody>
      </p:sp>
      <p:sp>
        <p:nvSpPr>
          <p:cNvPr id="4101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659737"/>
          </a:xfrm>
        </p:spPr>
        <p:txBody>
          <a:bodyPr>
            <a:spAutoFit/>
          </a:bodyPr>
          <a:lstStyle/>
          <a:p>
            <a:r>
              <a:rPr lang="en-US" b="1" dirty="0" smtClean="0"/>
              <a:t>Check: </a:t>
            </a:r>
          </a:p>
          <a:p>
            <a:endParaRPr lang="en-US" b="1" dirty="0" smtClean="0"/>
          </a:p>
          <a:p>
            <a:endParaRPr lang="en-US" b="1" dirty="0" smtClean="0"/>
          </a:p>
          <a:p>
            <a:endParaRPr lang="en-US" b="1" dirty="0" smtClean="0"/>
          </a:p>
          <a:p>
            <a:endParaRPr lang="en-US" b="1" dirty="0" smtClean="0"/>
          </a:p>
          <a:p>
            <a:endParaRPr lang="en-US" b="1" dirty="0" smtClean="0"/>
          </a:p>
          <a:p>
            <a:endParaRPr lang="en-US" b="1" dirty="0" smtClean="0"/>
          </a:p>
          <a:p>
            <a:endParaRPr lang="en-US" b="1" dirty="0" smtClean="0"/>
          </a:p>
          <a:p>
            <a:r>
              <a:rPr lang="en-US" dirty="0" smtClean="0"/>
              <a:t>The only solution to the original equation is </a:t>
            </a:r>
            <a:r>
              <a:rPr lang="en-US" dirty="0" smtClean="0">
                <a:solidFill>
                  <a:srgbClr val="FF0000"/>
                </a:solidFill>
              </a:rPr>
              <a:t>9</a:t>
            </a:r>
            <a:r>
              <a:rPr lang="en-US" dirty="0" smtClean="0"/>
              <a:t>.</a:t>
            </a:r>
          </a:p>
        </p:txBody>
      </p:sp>
      <p:graphicFrame>
        <p:nvGraphicFramePr>
          <p:cNvPr id="2" name="Object 4"/>
          <p:cNvGraphicFramePr>
            <a:graphicFrameLocks noChangeAspect="1"/>
          </p:cNvGraphicFramePr>
          <p:nvPr/>
        </p:nvGraphicFramePr>
        <p:xfrm>
          <a:off x="2172275" y="1447800"/>
          <a:ext cx="7112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0" name="Equation" r:id="rId3" imgW="711000" imgH="279360" progId="Equation.DSMT4">
                  <p:embed/>
                </p:oleObj>
              </mc:Choice>
              <mc:Fallback>
                <p:oleObj name="Equation" r:id="rId3" imgW="711000" imgH="2793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72275" y="1447800"/>
                        <a:ext cx="7112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5"/>
          <p:cNvGraphicFramePr>
            <a:graphicFrameLocks noChangeAspect="1"/>
          </p:cNvGraphicFramePr>
          <p:nvPr/>
        </p:nvGraphicFramePr>
        <p:xfrm>
          <a:off x="1219200" y="1905000"/>
          <a:ext cx="2108200" cy="78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1" name="Equation" r:id="rId5" imgW="2108160" imgH="787320" progId="Equation.DSMT4">
                  <p:embed/>
                </p:oleObj>
              </mc:Choice>
              <mc:Fallback>
                <p:oleObj name="Equation" r:id="rId5" imgW="2108160" imgH="78732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0" y="1905000"/>
                        <a:ext cx="2108200" cy="787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6"/>
          <p:cNvGraphicFramePr>
            <a:graphicFrameLocks noChangeAspect="1"/>
          </p:cNvGraphicFramePr>
          <p:nvPr/>
        </p:nvGraphicFramePr>
        <p:xfrm>
          <a:off x="1696025" y="2870200"/>
          <a:ext cx="1358900" cy="78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2" name="Equation" r:id="rId7" imgW="1358640" imgH="787320" progId="Equation.DSMT4">
                  <p:embed/>
                </p:oleObj>
              </mc:Choice>
              <mc:Fallback>
                <p:oleObj name="Equation" r:id="rId7" imgW="1358640" imgH="78732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96025" y="2870200"/>
                        <a:ext cx="1358900" cy="787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3" name="Object 7"/>
          <p:cNvGraphicFramePr>
            <a:graphicFrameLocks noChangeAspect="1"/>
          </p:cNvGraphicFramePr>
          <p:nvPr/>
        </p:nvGraphicFramePr>
        <p:xfrm>
          <a:off x="2115125" y="3975100"/>
          <a:ext cx="939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3" name="Equation" r:id="rId9" imgW="939600" imgH="291960" progId="Equation.DSMT4">
                  <p:embed/>
                </p:oleObj>
              </mc:Choice>
              <mc:Fallback>
                <p:oleObj name="Equation" r:id="rId9" imgW="939600" imgH="2919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15125" y="3975100"/>
                        <a:ext cx="9398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4" name="Object 8"/>
          <p:cNvGraphicFramePr>
            <a:graphicFrameLocks noChangeAspect="1"/>
          </p:cNvGraphicFramePr>
          <p:nvPr/>
        </p:nvGraphicFramePr>
        <p:xfrm>
          <a:off x="1219200" y="4648200"/>
          <a:ext cx="30988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4" name="Equation" r:id="rId11" imgW="3098520" imgH="304560" progId="Equation.DSMT4">
                  <p:embed/>
                </p:oleObj>
              </mc:Choice>
              <mc:Fallback>
                <p:oleObj name="Equation" r:id="rId11" imgW="3098520" imgH="3045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0" y="4648200"/>
                        <a:ext cx="30988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5" name="Object 9"/>
          <p:cNvGraphicFramePr>
            <a:graphicFrameLocks noChangeAspect="1"/>
          </p:cNvGraphicFramePr>
          <p:nvPr/>
        </p:nvGraphicFramePr>
        <p:xfrm>
          <a:off x="5995555" y="1447800"/>
          <a:ext cx="723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5" name="Equation" r:id="rId13" imgW="723600" imgH="291960" progId="Equation.DSMT4">
                  <p:embed/>
                </p:oleObj>
              </mc:Choice>
              <mc:Fallback>
                <p:oleObj name="Equation" r:id="rId13" imgW="723600" imgH="2919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95555" y="1447800"/>
                        <a:ext cx="723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6" name="Object 10"/>
          <p:cNvGraphicFramePr>
            <a:graphicFrameLocks noChangeAspect="1"/>
          </p:cNvGraphicFramePr>
          <p:nvPr/>
        </p:nvGraphicFramePr>
        <p:xfrm>
          <a:off x="5105400" y="1905000"/>
          <a:ext cx="2133600" cy="78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6" name="Equation" r:id="rId15" imgW="2133360" imgH="787320" progId="Equation.DSMT4">
                  <p:embed/>
                </p:oleObj>
              </mc:Choice>
              <mc:Fallback>
                <p:oleObj name="Equation" r:id="rId15" imgW="2133360" imgH="78732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05400" y="1905000"/>
                        <a:ext cx="2133600" cy="787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7" name="Object 11"/>
          <p:cNvGraphicFramePr>
            <a:graphicFrameLocks noChangeAspect="1"/>
          </p:cNvGraphicFramePr>
          <p:nvPr/>
        </p:nvGraphicFramePr>
        <p:xfrm>
          <a:off x="5766380" y="2870200"/>
          <a:ext cx="977900" cy="78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7" name="Equation" r:id="rId17" imgW="977760" imgH="787320" progId="Equation.DSMT4">
                  <p:embed/>
                </p:oleObj>
              </mc:Choice>
              <mc:Fallback>
                <p:oleObj name="Equation" r:id="rId17" imgW="977760" imgH="78732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66380" y="2870200"/>
                        <a:ext cx="977900" cy="787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8" name="Object 12"/>
          <p:cNvGraphicFramePr>
            <a:graphicFrameLocks noChangeAspect="1"/>
          </p:cNvGraphicFramePr>
          <p:nvPr/>
        </p:nvGraphicFramePr>
        <p:xfrm>
          <a:off x="6045780" y="3975100"/>
          <a:ext cx="698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8" name="Equation" r:id="rId19" imgW="698400" imgH="291960" progId="Equation.DSMT4">
                  <p:embed/>
                </p:oleObj>
              </mc:Choice>
              <mc:Fallback>
                <p:oleObj name="Equation" r:id="rId19" imgW="698400" imgH="29196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45780" y="3975100"/>
                        <a:ext cx="698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9" name="Object 13"/>
          <p:cNvGraphicFramePr>
            <a:graphicFrameLocks noChangeAspect="1"/>
          </p:cNvGraphicFramePr>
          <p:nvPr/>
        </p:nvGraphicFramePr>
        <p:xfrm>
          <a:off x="5105400" y="4648200"/>
          <a:ext cx="25273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9" name="Equation" r:id="rId21" imgW="2527200" imgH="304560" progId="Equation.DSMT4">
                  <p:embed/>
                </p:oleObj>
              </mc:Choice>
              <mc:Fallback>
                <p:oleObj name="Equation" r:id="rId21" imgW="2527200" imgH="30456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05400" y="4648200"/>
                        <a:ext cx="25273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Solving an Equation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315027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b="1" dirty="0" smtClean="0">
                <a:solidFill>
                  <a:srgbClr val="000000"/>
                </a:solidFill>
              </a:rPr>
              <a:t>To Solve an Equation with a Square Root Radical Expression</a:t>
            </a:r>
          </a:p>
          <a:p>
            <a:pPr marL="457200" indent="-457200">
              <a:defRPr/>
            </a:pPr>
            <a:r>
              <a:rPr lang="en-US" b="1" dirty="0" smtClean="0">
                <a:solidFill>
                  <a:srgbClr val="000000"/>
                </a:solidFill>
              </a:rPr>
              <a:t>1.	</a:t>
            </a:r>
            <a:r>
              <a:rPr lang="en-US" dirty="0" smtClean="0">
                <a:solidFill>
                  <a:srgbClr val="000000"/>
                </a:solidFill>
              </a:rPr>
              <a:t>Isolate the radical expression on one side of the equation.</a:t>
            </a:r>
          </a:p>
          <a:p>
            <a:pPr marL="457200" indent="-457200">
              <a:defRPr/>
            </a:pPr>
            <a:r>
              <a:rPr lang="en-US" b="1" dirty="0" smtClean="0">
                <a:solidFill>
                  <a:srgbClr val="000000"/>
                </a:solidFill>
              </a:rPr>
              <a:t>2.	</a:t>
            </a:r>
            <a:r>
              <a:rPr lang="en-US" dirty="0" smtClean="0">
                <a:solidFill>
                  <a:srgbClr val="000000"/>
                </a:solidFill>
              </a:rPr>
              <a:t>Square both sides of the equation.</a:t>
            </a:r>
          </a:p>
          <a:p>
            <a:pPr marL="457200" indent="-457200">
              <a:defRPr/>
            </a:pPr>
            <a:r>
              <a:rPr lang="en-US" b="1" dirty="0" smtClean="0">
                <a:solidFill>
                  <a:srgbClr val="000000"/>
                </a:solidFill>
              </a:rPr>
              <a:t>3.	</a:t>
            </a:r>
            <a:r>
              <a:rPr lang="en-US" dirty="0" smtClean="0">
                <a:solidFill>
                  <a:srgbClr val="000000"/>
                </a:solidFill>
              </a:rPr>
              <a:t>Solve the new equation.</a:t>
            </a:r>
          </a:p>
          <a:p>
            <a:pPr marL="457200" indent="-457200">
              <a:defRPr/>
            </a:pPr>
            <a:r>
              <a:rPr lang="en-US" b="1" dirty="0" smtClean="0">
                <a:solidFill>
                  <a:srgbClr val="000000"/>
                </a:solidFill>
              </a:rPr>
              <a:t>4.	</a:t>
            </a:r>
            <a:r>
              <a:rPr lang="en-US" dirty="0" smtClean="0">
                <a:solidFill>
                  <a:srgbClr val="000000"/>
                </a:solidFill>
              </a:rPr>
              <a:t>Check each solution of the new equation in the original equation and eliminate any extraneous solutions.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mtClean="0"/>
              <a:t>Example 2: Solving and Checking </a:t>
            </a:r>
            <a:br>
              <a:rPr lang="en-US" smtClean="0"/>
            </a:br>
            <a:r>
              <a:rPr lang="en-US" smtClean="0"/>
              <a:t>Radical Equations</a:t>
            </a:r>
          </a:p>
        </p:txBody>
      </p:sp>
      <p:sp>
        <p:nvSpPr>
          <p:cNvPr id="5125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702004"/>
          </a:xfrm>
        </p:spPr>
        <p:txBody>
          <a:bodyPr>
            <a:spAutoFit/>
          </a:bodyPr>
          <a:lstStyle/>
          <a:p>
            <a:r>
              <a:rPr lang="en-US" dirty="0" smtClean="0"/>
              <a:t>Solve the following radical equations.</a:t>
            </a:r>
          </a:p>
          <a:p>
            <a:endParaRPr lang="en-US" dirty="0" smtClean="0"/>
          </a:p>
          <a:p>
            <a:pPr>
              <a:spcBef>
                <a:spcPts val="1800"/>
              </a:spcBef>
            </a:pPr>
            <a:r>
              <a:rPr lang="en-US" b="1" dirty="0" smtClean="0"/>
              <a:t>Solution:</a:t>
            </a:r>
            <a:endParaRPr lang="en-US" dirty="0" smtClean="0"/>
          </a:p>
        </p:txBody>
      </p:sp>
      <p:graphicFrame>
        <p:nvGraphicFramePr>
          <p:cNvPr id="5122" name="Object 2"/>
          <p:cNvGraphicFramePr>
            <a:graphicFrameLocks noChangeAspect="1"/>
          </p:cNvGraphicFramePr>
          <p:nvPr/>
        </p:nvGraphicFramePr>
        <p:xfrm>
          <a:off x="530352" y="1835725"/>
          <a:ext cx="27686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2" name="Equation" r:id="rId3" imgW="2768400" imgH="444240" progId="Equation.DSMT4">
                  <p:embed/>
                </p:oleObj>
              </mc:Choice>
              <mc:Fallback>
                <p:oleObj name="Equation" r:id="rId3" imgW="2768400" imgH="44424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1835725"/>
                        <a:ext cx="27686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CC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2857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4"/>
          <p:cNvGraphicFramePr>
            <a:graphicFrameLocks noChangeAspect="1"/>
          </p:cNvGraphicFramePr>
          <p:nvPr/>
        </p:nvGraphicFramePr>
        <p:xfrm>
          <a:off x="2154380" y="2514600"/>
          <a:ext cx="22987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3" name="Equation" r:id="rId5" imgW="2298600" imgH="444240" progId="Equation.DSMT4">
                  <p:embed/>
                </p:oleObj>
              </mc:Choice>
              <mc:Fallback>
                <p:oleObj name="Equation" r:id="rId5" imgW="2298600" imgH="44424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54380" y="2514600"/>
                        <a:ext cx="22987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5"/>
          <p:cNvGraphicFramePr>
            <a:graphicFrameLocks noChangeAspect="1"/>
          </p:cNvGraphicFramePr>
          <p:nvPr/>
        </p:nvGraphicFramePr>
        <p:xfrm>
          <a:off x="2635825" y="3143250"/>
          <a:ext cx="18034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4" name="Equation" r:id="rId7" imgW="1803240" imgH="444240" progId="Equation.DSMT4">
                  <p:embed/>
                </p:oleObj>
              </mc:Choice>
              <mc:Fallback>
                <p:oleObj name="Equation" r:id="rId7" imgW="1803240" imgH="44424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35825" y="3143250"/>
                        <a:ext cx="18034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6" name="Object 6"/>
          <p:cNvGraphicFramePr>
            <a:graphicFrameLocks noChangeAspect="1"/>
          </p:cNvGraphicFramePr>
          <p:nvPr/>
        </p:nvGraphicFramePr>
        <p:xfrm>
          <a:off x="2265220" y="3733800"/>
          <a:ext cx="228600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5" name="Equation" r:id="rId9" imgW="2286000" imgH="698400" progId="Equation.DSMT4">
                  <p:embed/>
                </p:oleObj>
              </mc:Choice>
              <mc:Fallback>
                <p:oleObj name="Equation" r:id="rId9" imgW="2286000" imgH="6984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65220" y="3733800"/>
                        <a:ext cx="2286000" cy="698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7" name="Object 7"/>
          <p:cNvGraphicFramePr>
            <a:graphicFrameLocks noChangeAspect="1"/>
          </p:cNvGraphicFramePr>
          <p:nvPr/>
        </p:nvGraphicFramePr>
        <p:xfrm>
          <a:off x="2902525" y="4584700"/>
          <a:ext cx="1714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6" name="Equation" r:id="rId11" imgW="1714320" imgH="291960" progId="Equation.DSMT4">
                  <p:embed/>
                </p:oleObj>
              </mc:Choice>
              <mc:Fallback>
                <p:oleObj name="Equation" r:id="rId11" imgW="1714320" imgH="2919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02525" y="4584700"/>
                        <a:ext cx="1714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8" name="Object 8"/>
          <p:cNvGraphicFramePr>
            <a:graphicFrameLocks noChangeAspect="1"/>
          </p:cNvGraphicFramePr>
          <p:nvPr/>
        </p:nvGraphicFramePr>
        <p:xfrm>
          <a:off x="3408220" y="5118100"/>
          <a:ext cx="1244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7" name="Equation" r:id="rId13" imgW="1244520" imgH="291960" progId="Equation.DSMT4">
                  <p:embed/>
                </p:oleObj>
              </mc:Choice>
              <mc:Fallback>
                <p:oleObj name="Equation" r:id="rId13" imgW="1244520" imgH="2919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08220" y="5118100"/>
                        <a:ext cx="12446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9" name="Object 9"/>
          <p:cNvGraphicFramePr>
            <a:graphicFrameLocks noChangeAspect="1"/>
          </p:cNvGraphicFramePr>
          <p:nvPr/>
        </p:nvGraphicFramePr>
        <p:xfrm>
          <a:off x="3572165" y="5651500"/>
          <a:ext cx="1066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8" name="Equation" r:id="rId15" imgW="1066680" imgH="291960" progId="Equation.DSMT4">
                  <p:embed/>
                </p:oleObj>
              </mc:Choice>
              <mc:Fallback>
                <p:oleObj name="Equation" r:id="rId15" imgW="1066680" imgH="2919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72165" y="5651500"/>
                        <a:ext cx="10668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0" name="Object 10"/>
          <p:cNvGraphicFramePr>
            <a:graphicFrameLocks noChangeAspect="1"/>
          </p:cNvGraphicFramePr>
          <p:nvPr/>
        </p:nvGraphicFramePr>
        <p:xfrm>
          <a:off x="4724400" y="3276600"/>
          <a:ext cx="31496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9" name="Equation" r:id="rId17" imgW="3149280" imgH="304560" progId="Equation.DSMT4">
                  <p:embed/>
                </p:oleObj>
              </mc:Choice>
              <mc:Fallback>
                <p:oleObj name="Equation" r:id="rId17" imgW="3149280" imgH="30456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24400" y="3276600"/>
                        <a:ext cx="31496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1" name="Object 11"/>
          <p:cNvGraphicFramePr>
            <a:graphicFrameLocks noChangeAspect="1"/>
          </p:cNvGraphicFramePr>
          <p:nvPr/>
        </p:nvGraphicFramePr>
        <p:xfrm>
          <a:off x="4724400" y="3962400"/>
          <a:ext cx="19177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0" name="Equation" r:id="rId19" imgW="1917360" imgH="304560" progId="Equation.DSMT4">
                  <p:embed/>
                </p:oleObj>
              </mc:Choice>
              <mc:Fallback>
                <p:oleObj name="Equation" r:id="rId19" imgW="1917360" imgH="30456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24400" y="3962400"/>
                        <a:ext cx="19177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101</TotalTime>
  <Words>284</Words>
  <Application>Microsoft Office PowerPoint</Application>
  <PresentationFormat>On-screen Show (4:3)</PresentationFormat>
  <Paragraphs>70</Paragraphs>
  <Slides>15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1" baseType="lpstr">
      <vt:lpstr>Calibri</vt:lpstr>
      <vt:lpstr>Courier New</vt:lpstr>
      <vt:lpstr>Arial</vt:lpstr>
      <vt:lpstr>Symbol</vt:lpstr>
      <vt:lpstr>Office Theme</vt:lpstr>
      <vt:lpstr>Equation</vt:lpstr>
      <vt:lpstr>Section 9.5</vt:lpstr>
      <vt:lpstr>Objectives</vt:lpstr>
      <vt:lpstr>Property of Real Numbers</vt:lpstr>
      <vt:lpstr>Example 1: Solving Radical Equations </vt:lpstr>
      <vt:lpstr>Example 1: Solving Radical Equations (cont.) </vt:lpstr>
      <vt:lpstr>Example 1: Solving Radical Equations (cont.) </vt:lpstr>
      <vt:lpstr>Example 1: Solving Radical Equations (cont.) </vt:lpstr>
      <vt:lpstr>Solving an Equation</vt:lpstr>
      <vt:lpstr>Example 2: Solving and Checking  Radical Equations</vt:lpstr>
      <vt:lpstr>Example 2: Solving and Checking  Radical Equations</vt:lpstr>
      <vt:lpstr>Example 2: Solving and Checking  Radical Equations</vt:lpstr>
      <vt:lpstr>Example 2: Solving and Checking  Radical Equations</vt:lpstr>
      <vt:lpstr>Example 2: Solving and Checking  Radical Equations</vt:lpstr>
      <vt:lpstr>Practice Problems</vt:lpstr>
      <vt:lpstr>Practice Problem Answers 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Introductory Algebra</dc:title>
  <dc:creator>Hawkes Learning Systems</dc:creator>
  <cp:lastModifiedBy>ashish.samudre</cp:lastModifiedBy>
  <cp:revision>32</cp:revision>
  <dcterms:created xsi:type="dcterms:W3CDTF">2013-04-26T14:43:13Z</dcterms:created>
  <dcterms:modified xsi:type="dcterms:W3CDTF">2017-08-02T12:41:33Z</dcterms:modified>
</cp:coreProperties>
</file>