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13" Type="http://schemas.openxmlformats.org/officeDocument/2006/relationships/image" Target="../media/image45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12" Type="http://schemas.openxmlformats.org/officeDocument/2006/relationships/image" Target="../media/image44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11" Type="http://schemas.openxmlformats.org/officeDocument/2006/relationships/image" Target="../media/image43.wmf"/><Relationship Id="rId5" Type="http://schemas.openxmlformats.org/officeDocument/2006/relationships/image" Target="../media/image37.wmf"/><Relationship Id="rId10" Type="http://schemas.openxmlformats.org/officeDocument/2006/relationships/image" Target="../media/image42.wmf"/><Relationship Id="rId4" Type="http://schemas.openxmlformats.org/officeDocument/2006/relationships/image" Target="../media/image36.wmf"/><Relationship Id="rId9" Type="http://schemas.openxmlformats.org/officeDocument/2006/relationships/image" Target="../media/image41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51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4.wmf"/><Relationship Id="rId7" Type="http://schemas.openxmlformats.org/officeDocument/2006/relationships/image" Target="../media/image58.wmf"/><Relationship Id="rId2" Type="http://schemas.openxmlformats.org/officeDocument/2006/relationships/image" Target="../media/image53.wmf"/><Relationship Id="rId1" Type="http://schemas.openxmlformats.org/officeDocument/2006/relationships/image" Target="../media/image52.wmf"/><Relationship Id="rId6" Type="http://schemas.openxmlformats.org/officeDocument/2006/relationships/image" Target="../media/image57.wmf"/><Relationship Id="rId5" Type="http://schemas.openxmlformats.org/officeDocument/2006/relationships/image" Target="../media/image56.wmf"/><Relationship Id="rId4" Type="http://schemas.openxmlformats.org/officeDocument/2006/relationships/image" Target="../media/image55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13" Type="http://schemas.openxmlformats.org/officeDocument/2006/relationships/image" Target="../media/image71.wmf"/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12" Type="http://schemas.openxmlformats.org/officeDocument/2006/relationships/image" Target="../media/image70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Relationship Id="rId6" Type="http://schemas.openxmlformats.org/officeDocument/2006/relationships/image" Target="../media/image64.wmf"/><Relationship Id="rId11" Type="http://schemas.openxmlformats.org/officeDocument/2006/relationships/image" Target="../media/image69.wmf"/><Relationship Id="rId5" Type="http://schemas.openxmlformats.org/officeDocument/2006/relationships/image" Target="../media/image63.wmf"/><Relationship Id="rId10" Type="http://schemas.openxmlformats.org/officeDocument/2006/relationships/image" Target="../media/image68.wmf"/><Relationship Id="rId4" Type="http://schemas.openxmlformats.org/officeDocument/2006/relationships/image" Target="../media/image62.wmf"/><Relationship Id="rId9" Type="http://schemas.openxmlformats.org/officeDocument/2006/relationships/image" Target="../media/image6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5923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F51DE8-2C61-4E66-90CE-A5544F195A4A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CDCFFC-6996-48B2-A0F5-D346AFFF3F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680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4.wmf"/><Relationship Id="rId13" Type="http://schemas.openxmlformats.org/officeDocument/2006/relationships/oleObject" Target="../embeddings/oleObject58.bin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6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8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53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10" Type="http://schemas.openxmlformats.org/officeDocument/2006/relationships/image" Target="../media/image55.wmf"/><Relationship Id="rId4" Type="http://schemas.openxmlformats.org/officeDocument/2006/relationships/image" Target="../media/image52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7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wmf"/><Relationship Id="rId13" Type="http://schemas.openxmlformats.org/officeDocument/2006/relationships/oleObject" Target="../embeddings/oleObject65.bin"/><Relationship Id="rId18" Type="http://schemas.openxmlformats.org/officeDocument/2006/relationships/image" Target="../media/image66.wmf"/><Relationship Id="rId26" Type="http://schemas.openxmlformats.org/officeDocument/2006/relationships/image" Target="../media/image70.wmf"/><Relationship Id="rId3" Type="http://schemas.openxmlformats.org/officeDocument/2006/relationships/oleObject" Target="../embeddings/oleObject60.bin"/><Relationship Id="rId21" Type="http://schemas.openxmlformats.org/officeDocument/2006/relationships/oleObject" Target="../embeddings/oleObject69.bin"/><Relationship Id="rId7" Type="http://schemas.openxmlformats.org/officeDocument/2006/relationships/oleObject" Target="../embeddings/oleObject62.bin"/><Relationship Id="rId12" Type="http://schemas.openxmlformats.org/officeDocument/2006/relationships/image" Target="../media/image63.wmf"/><Relationship Id="rId17" Type="http://schemas.openxmlformats.org/officeDocument/2006/relationships/oleObject" Target="../embeddings/oleObject67.bin"/><Relationship Id="rId25" Type="http://schemas.openxmlformats.org/officeDocument/2006/relationships/oleObject" Target="../embeddings/oleObject7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5.wmf"/><Relationship Id="rId20" Type="http://schemas.openxmlformats.org/officeDocument/2006/relationships/image" Target="../media/image67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60.wmf"/><Relationship Id="rId11" Type="http://schemas.openxmlformats.org/officeDocument/2006/relationships/oleObject" Target="../embeddings/oleObject64.bin"/><Relationship Id="rId24" Type="http://schemas.openxmlformats.org/officeDocument/2006/relationships/image" Target="../media/image69.wmf"/><Relationship Id="rId5" Type="http://schemas.openxmlformats.org/officeDocument/2006/relationships/oleObject" Target="../embeddings/oleObject61.bin"/><Relationship Id="rId15" Type="http://schemas.openxmlformats.org/officeDocument/2006/relationships/oleObject" Target="../embeddings/oleObject66.bin"/><Relationship Id="rId23" Type="http://schemas.openxmlformats.org/officeDocument/2006/relationships/oleObject" Target="../embeddings/oleObject70.bin"/><Relationship Id="rId28" Type="http://schemas.openxmlformats.org/officeDocument/2006/relationships/image" Target="../media/image71.wmf"/><Relationship Id="rId10" Type="http://schemas.openxmlformats.org/officeDocument/2006/relationships/image" Target="../media/image62.wmf"/><Relationship Id="rId19" Type="http://schemas.openxmlformats.org/officeDocument/2006/relationships/oleObject" Target="../embeddings/oleObject68.bin"/><Relationship Id="rId4" Type="http://schemas.openxmlformats.org/officeDocument/2006/relationships/image" Target="../media/image59.wmf"/><Relationship Id="rId9" Type="http://schemas.openxmlformats.org/officeDocument/2006/relationships/oleObject" Target="../embeddings/oleObject63.bin"/><Relationship Id="rId14" Type="http://schemas.openxmlformats.org/officeDocument/2006/relationships/image" Target="../media/image64.wmf"/><Relationship Id="rId22" Type="http://schemas.openxmlformats.org/officeDocument/2006/relationships/image" Target="../media/image68.wmf"/><Relationship Id="rId27" Type="http://schemas.openxmlformats.org/officeDocument/2006/relationships/oleObject" Target="../embeddings/oleObject72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7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7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6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1.bin"/><Relationship Id="rId21" Type="http://schemas.openxmlformats.org/officeDocument/2006/relationships/oleObject" Target="../embeddings/oleObject20.bin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5" Type="http://schemas.openxmlformats.org/officeDocument/2006/relationships/oleObject" Target="../embeddings/oleObject17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9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29.bin"/><Relationship Id="rId3" Type="http://schemas.openxmlformats.org/officeDocument/2006/relationships/oleObject" Target="../embeddings/oleObject21.bin"/><Relationship Id="rId21" Type="http://schemas.openxmlformats.org/officeDocument/2006/relationships/image" Target="../media/image30.wmf"/><Relationship Id="rId7" Type="http://schemas.openxmlformats.org/officeDocument/2006/relationships/oleObject" Target="../embeddings/oleObject23.bin"/><Relationship Id="rId12" Type="http://schemas.openxmlformats.org/officeDocument/2006/relationships/oleObject" Target="../embeddings/oleObject26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8.bin"/><Relationship Id="rId20" Type="http://schemas.openxmlformats.org/officeDocument/2006/relationships/oleObject" Target="../embeddings/oleObject3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oleObject" Target="../embeddings/oleObject22.bin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5.bin"/><Relationship Id="rId19" Type="http://schemas.openxmlformats.org/officeDocument/2006/relationships/image" Target="../media/image29.wmf"/><Relationship Id="rId4" Type="http://schemas.openxmlformats.org/officeDocument/2006/relationships/image" Target="../media/image22.wmf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7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2.bin"/><Relationship Id="rId4" Type="http://schemas.openxmlformats.org/officeDocument/2006/relationships/image" Target="../media/image31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37.wmf"/><Relationship Id="rId18" Type="http://schemas.openxmlformats.org/officeDocument/2006/relationships/oleObject" Target="../embeddings/oleObject41.bin"/><Relationship Id="rId26" Type="http://schemas.openxmlformats.org/officeDocument/2006/relationships/oleObject" Target="../embeddings/oleObject45.bin"/><Relationship Id="rId3" Type="http://schemas.openxmlformats.org/officeDocument/2006/relationships/oleObject" Target="../embeddings/oleObject33.bin"/><Relationship Id="rId21" Type="http://schemas.openxmlformats.org/officeDocument/2006/relationships/image" Target="../media/image41.wmf"/><Relationship Id="rId7" Type="http://schemas.openxmlformats.org/officeDocument/2006/relationships/oleObject" Target="../embeddings/oleObject35.bin"/><Relationship Id="rId12" Type="http://schemas.openxmlformats.org/officeDocument/2006/relationships/oleObject" Target="../embeddings/oleObject38.bin"/><Relationship Id="rId17" Type="http://schemas.openxmlformats.org/officeDocument/2006/relationships/image" Target="../media/image39.wmf"/><Relationship Id="rId25" Type="http://schemas.openxmlformats.org/officeDocument/2006/relationships/image" Target="../media/image43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40.bin"/><Relationship Id="rId20" Type="http://schemas.openxmlformats.org/officeDocument/2006/relationships/oleObject" Target="../embeddings/oleObject42.bin"/><Relationship Id="rId29" Type="http://schemas.openxmlformats.org/officeDocument/2006/relationships/image" Target="../media/image45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4.wmf"/><Relationship Id="rId11" Type="http://schemas.openxmlformats.org/officeDocument/2006/relationships/image" Target="../media/image36.wmf"/><Relationship Id="rId24" Type="http://schemas.openxmlformats.org/officeDocument/2006/relationships/oleObject" Target="../embeddings/oleObject44.bin"/><Relationship Id="rId5" Type="http://schemas.openxmlformats.org/officeDocument/2006/relationships/oleObject" Target="../embeddings/oleObject34.bin"/><Relationship Id="rId15" Type="http://schemas.openxmlformats.org/officeDocument/2006/relationships/image" Target="../media/image38.wmf"/><Relationship Id="rId23" Type="http://schemas.openxmlformats.org/officeDocument/2006/relationships/image" Target="../media/image42.wmf"/><Relationship Id="rId28" Type="http://schemas.openxmlformats.org/officeDocument/2006/relationships/oleObject" Target="../embeddings/oleObject46.bin"/><Relationship Id="rId10" Type="http://schemas.openxmlformats.org/officeDocument/2006/relationships/oleObject" Target="../embeddings/oleObject37.bin"/><Relationship Id="rId19" Type="http://schemas.openxmlformats.org/officeDocument/2006/relationships/image" Target="../media/image40.wmf"/><Relationship Id="rId4" Type="http://schemas.openxmlformats.org/officeDocument/2006/relationships/image" Target="../media/image33.wmf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9.bin"/><Relationship Id="rId22" Type="http://schemas.openxmlformats.org/officeDocument/2006/relationships/oleObject" Target="../embeddings/oleObject43.bin"/><Relationship Id="rId27" Type="http://schemas.openxmlformats.org/officeDocument/2006/relationships/image" Target="../media/image44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9.6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Rational Exponents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Simplifying Expressions with Rational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48640" y="1431925"/>
          <a:ext cx="2451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3" imgW="2450880" imgH="812520" progId="Equation.DSMT4">
                  <p:embed/>
                </p:oleObj>
              </mc:Choice>
              <mc:Fallback>
                <p:oleObj name="Equation" r:id="rId3" imgW="2450880" imgH="8125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431925"/>
                        <a:ext cx="24511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530352" y="2819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1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819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374900" y="2423652"/>
          <a:ext cx="19685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2" name="Equation" r:id="rId7" imgW="1968480" imgH="812520" progId="Equation.DSMT4">
                  <p:embed/>
                </p:oleObj>
              </mc:Choice>
              <mc:Fallback>
                <p:oleObj name="Equation" r:id="rId7" imgW="1968480" imgH="8125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4900" y="2423652"/>
                        <a:ext cx="19685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426530" y="2514600"/>
          <a:ext cx="4470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9" imgW="4470120" imgH="685800" progId="Equation.DSMT4">
                  <p:embed/>
                </p:oleObj>
              </mc:Choice>
              <mc:Fallback>
                <p:oleObj name="Equation" r:id="rId9" imgW="4470120" imgH="685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530" y="2514600"/>
                        <a:ext cx="4470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4426530" y="3419763"/>
          <a:ext cx="2882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11" imgW="2882880" imgH="685800" progId="Equation.DSMT4">
                  <p:embed/>
                </p:oleObj>
              </mc:Choice>
              <mc:Fallback>
                <p:oleObj name="Equation" r:id="rId11" imgW="2882880" imgH="685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530" y="3419763"/>
                        <a:ext cx="2882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4426530" y="4324926"/>
          <a:ext cx="295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5" name="Equation" r:id="rId13" imgW="2958840" imgH="685800" progId="Equation.DSMT4">
                  <p:embed/>
                </p:oleObj>
              </mc:Choice>
              <mc:Fallback>
                <p:oleObj name="Equation" r:id="rId13" imgW="2958840" imgH="685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530" y="4324926"/>
                        <a:ext cx="2959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4426530" y="5230090"/>
          <a:ext cx="4013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6" name="Equation" r:id="rId15" imgW="4012920" imgH="355320" progId="Equation.DSMT4">
                  <p:embed/>
                </p:oleObj>
              </mc:Choice>
              <mc:Fallback>
                <p:oleObj name="Equation" r:id="rId15" imgW="4012920" imgH="355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6530" y="5230090"/>
                        <a:ext cx="4013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Simplifying Expressions with Rational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19200"/>
          <a:ext cx="1308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5" name="Equation" r:id="rId3" imgW="1307880" imgH="622080" progId="Equation.DSMT4">
                  <p:embed/>
                </p:oleObj>
              </mc:Choice>
              <mc:Fallback>
                <p:oleObj name="Equation" r:id="rId3" imgW="130788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19200"/>
                        <a:ext cx="1308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30352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2133600" y="1828795"/>
          <a:ext cx="850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7" name="Equation" r:id="rId7" imgW="850680" imgH="609480" progId="Equation.DSMT4">
                  <p:embed/>
                </p:oleObj>
              </mc:Choice>
              <mc:Fallback>
                <p:oleObj name="Equation" r:id="rId7" imgW="850680" imgH="609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828795"/>
                        <a:ext cx="8509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3124200" y="1835725"/>
          <a:ext cx="3136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8" name="Equation" r:id="rId9" imgW="3136680" imgH="685800" progId="Equation.DSMT4">
                  <p:embed/>
                </p:oleObj>
              </mc:Choice>
              <mc:Fallback>
                <p:oleObj name="Equation" r:id="rId9" imgW="3136680" imgH="685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835725"/>
                        <a:ext cx="3136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3124200" y="2667000"/>
          <a:ext cx="347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9" name="Equation" r:id="rId11" imgW="3479760" imgH="444240" progId="Equation.DSMT4">
                  <p:embed/>
                </p:oleObj>
              </mc:Choice>
              <mc:Fallback>
                <p:oleObj name="Equation" r:id="rId11" imgW="347976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667000"/>
                        <a:ext cx="347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3124200" y="32766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0" name="Equation" r:id="rId13" imgW="469800" imgH="279360" progId="Equation.DSMT4">
                  <p:embed/>
                </p:oleObj>
              </mc:Choice>
              <mc:Fallback>
                <p:oleObj name="Equation" r:id="rId13" imgW="46980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2766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548640" y="3841750"/>
          <a:ext cx="20828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1" name="Equation" r:id="rId15" imgW="2082600" imgH="685800" progId="Equation.DSMT4">
                  <p:embed/>
                </p:oleObj>
              </mc:Choice>
              <mc:Fallback>
                <p:oleObj name="Equation" r:id="rId15" imgW="2082600" imgH="685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3841750"/>
                        <a:ext cx="20828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530352" y="5181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2" name="Equation" r:id="rId17" imgW="1384200" imgH="304560" progId="Equation.DSMT4">
                  <p:embed/>
                </p:oleObj>
              </mc:Choice>
              <mc:Fallback>
                <p:oleObj name="Equation" r:id="rId17" imgW="13842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1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11"/>
          <p:cNvGraphicFramePr>
            <a:graphicFrameLocks noChangeAspect="1"/>
          </p:cNvGraphicFramePr>
          <p:nvPr/>
        </p:nvGraphicFramePr>
        <p:xfrm>
          <a:off x="2313448" y="4891548"/>
          <a:ext cx="15875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3" name="Equation" r:id="rId19" imgW="1587240" imgH="685800" progId="Equation.DSMT4">
                  <p:embed/>
                </p:oleObj>
              </mc:Choice>
              <mc:Fallback>
                <p:oleObj name="Equation" r:id="rId19" imgW="1587240" imgH="685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3448" y="4891548"/>
                        <a:ext cx="15875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2"/>
          <p:cNvGraphicFramePr>
            <a:graphicFrameLocks noChangeAspect="1"/>
          </p:cNvGraphicFramePr>
          <p:nvPr/>
        </p:nvGraphicFramePr>
        <p:xfrm>
          <a:off x="4038600" y="49530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4" name="Equation" r:id="rId21" imgW="1079280" imgH="622080" progId="Equation.DSMT4">
                  <p:embed/>
                </p:oleObj>
              </mc:Choice>
              <mc:Fallback>
                <p:oleObj name="Equation" r:id="rId21" imgW="10792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9530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9" name="Object 13"/>
          <p:cNvGraphicFramePr>
            <a:graphicFrameLocks noChangeAspect="1"/>
          </p:cNvGraphicFramePr>
          <p:nvPr/>
        </p:nvGraphicFramePr>
        <p:xfrm>
          <a:off x="5181600" y="4953000"/>
          <a:ext cx="1079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5" name="Equation" r:id="rId23" imgW="1079280" imgH="622080" progId="Equation.DSMT4">
                  <p:embed/>
                </p:oleObj>
              </mc:Choice>
              <mc:Fallback>
                <p:oleObj name="Equation" r:id="rId23" imgW="107928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1079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0" name="Object 14"/>
          <p:cNvGraphicFramePr>
            <a:graphicFrameLocks noChangeAspect="1"/>
          </p:cNvGraphicFramePr>
          <p:nvPr/>
        </p:nvGraphicFramePr>
        <p:xfrm>
          <a:off x="6324600" y="4953000"/>
          <a:ext cx="8128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6" name="Equation" r:id="rId25" imgW="812520" imgH="622080" progId="Equation.DSMT4">
                  <p:embed/>
                </p:oleObj>
              </mc:Choice>
              <mc:Fallback>
                <p:oleObj name="Equation" r:id="rId25" imgW="81252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953000"/>
                        <a:ext cx="8128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31" name="Object 15"/>
          <p:cNvGraphicFramePr>
            <a:graphicFrameLocks noChangeAspect="1"/>
          </p:cNvGraphicFramePr>
          <p:nvPr/>
        </p:nvGraphicFramePr>
        <p:xfrm>
          <a:off x="7239000" y="4953000"/>
          <a:ext cx="825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57" name="Equation" r:id="rId27" imgW="825480" imgH="622080" progId="Equation.DSMT4">
                  <p:embed/>
                </p:oleObj>
              </mc:Choice>
              <mc:Fallback>
                <p:oleObj name="Equation" r:id="rId27" imgW="825480" imgH="622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9000" y="4953000"/>
                        <a:ext cx="825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1024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34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mtClean="0">
                <a:solidFill>
                  <a:srgbClr val="000000"/>
                </a:solidFill>
              </a:rPr>
              <a:t>Simplify the following radical expressions. </a:t>
            </a:r>
          </a:p>
        </p:txBody>
      </p:sp>
      <p:graphicFrame>
        <p:nvGraphicFramePr>
          <p:cNvPr id="10242" name="Object 2"/>
          <p:cNvGraphicFramePr>
            <a:graphicFrameLocks noChangeAspect="1"/>
          </p:cNvGraphicFramePr>
          <p:nvPr/>
        </p:nvGraphicFramePr>
        <p:xfrm>
          <a:off x="530352" y="2011680"/>
          <a:ext cx="5969000" cy="186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4" name="Equation" r:id="rId3" imgW="5968800" imgH="1866600" progId="Equation.DSMT4">
                  <p:embed/>
                </p:oleObj>
              </mc:Choice>
              <mc:Fallback>
                <p:oleObj name="Equation" r:id="rId3" imgW="5968800" imgH="18666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11680"/>
                        <a:ext cx="5969000" cy="186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</a:t>
            </a:r>
          </a:p>
        </p:txBody>
      </p:sp>
      <p:graphicFrame>
        <p:nvGraphicFramePr>
          <p:cNvPr id="11266" name="Object 2"/>
          <p:cNvGraphicFramePr>
            <a:graphicFrameLocks noChangeAspect="1"/>
          </p:cNvGraphicFramePr>
          <p:nvPr/>
        </p:nvGraphicFramePr>
        <p:xfrm>
          <a:off x="530352" y="1280160"/>
          <a:ext cx="48260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8" name="Equation" r:id="rId3" imgW="4825800" imgH="1562040" progId="Equation.DSMT4">
                  <p:embed/>
                </p:oleObj>
              </mc:Choice>
              <mc:Fallback>
                <p:oleObj name="Equation" r:id="rId3" imgW="4825800" imgH="1562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48260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mtClean="0"/>
              <a:t>Objectives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Write radical expressions with fractional exponents in radical form. 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Simplify expressions with fractional exponents.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Solving </a:t>
            </a:r>
            <a:r>
              <a:rPr lang="en-US" i="1" smtClean="0"/>
              <a:t>n</a:t>
            </a:r>
            <a:r>
              <a:rPr lang="en-US" baseline="30000" smtClean="0"/>
              <a:t>th</a:t>
            </a:r>
            <a:r>
              <a:rPr lang="en-US" smtClean="0"/>
              <a:t> Root Equations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32461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3" imgW="1346040" imgH="444240" progId="Equation.DSMT4">
                  <p:embed/>
                </p:oleObj>
              </mc:Choice>
              <mc:Fallback>
                <p:oleObj name="Equation" r:id="rId3" imgW="134604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2461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530352" y="2320290"/>
          <a:ext cx="176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5" imgW="1765080" imgH="444240" progId="Equation.DSMT4">
                  <p:embed/>
                </p:oleObj>
              </mc:Choice>
              <mc:Fallback>
                <p:oleObj name="Equation" r:id="rId5" imgW="1765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20290"/>
                        <a:ext cx="1765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530352" y="331597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7" imgW="1930320" imgH="444240" progId="Equation.DSMT4">
                  <p:embed/>
                </p:oleObj>
              </mc:Choice>
              <mc:Fallback>
                <p:oleObj name="Equation" r:id="rId7" imgW="19303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1597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0352" y="4267200"/>
          <a:ext cx="1358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9" imgW="1358640" imgH="444240" progId="Equation.DSMT4">
                  <p:embed/>
                </p:oleObj>
              </mc:Choice>
              <mc:Fallback>
                <p:oleObj name="Equation" r:id="rId9" imgW="135864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267200"/>
                        <a:ext cx="1358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981200" y="1280160"/>
          <a:ext cx="3733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11" imgW="3733560" imgH="533160" progId="Equation.DSMT4">
                  <p:embed/>
                </p:oleObj>
              </mc:Choice>
              <mc:Fallback>
                <p:oleObj name="Equation" r:id="rId11" imgW="37335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280160"/>
                        <a:ext cx="3733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2362200" y="2275840"/>
          <a:ext cx="4305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13" imgW="4305240" imgH="533160" progId="Equation.DSMT4">
                  <p:embed/>
                </p:oleObj>
              </mc:Choice>
              <mc:Fallback>
                <p:oleObj name="Equation" r:id="rId13" imgW="4305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2275840"/>
                        <a:ext cx="4305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2590800" y="3271520"/>
          <a:ext cx="4445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15" imgW="4444920" imgH="533160" progId="Equation.DSMT4">
                  <p:embed/>
                </p:oleObj>
              </mc:Choice>
              <mc:Fallback>
                <p:oleObj name="Equation" r:id="rId15" imgW="444492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271520"/>
                        <a:ext cx="4445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81200" y="4337050"/>
          <a:ext cx="3035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7" imgW="3035160" imgH="304560" progId="Equation.DSMT4">
                  <p:embed/>
                </p:oleObj>
              </mc:Choice>
              <mc:Fallback>
                <p:oleObj name="Equation" r:id="rId17" imgW="303516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337050"/>
                        <a:ext cx="3035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Rational (or Fractional) Exponents</a:t>
            </a:r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58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lnSpc>
                <a:spcPct val="200000"/>
              </a:lnSpc>
              <a:buFont typeface="Courier New" pitchFamily="49" charset="0"/>
              <a:buNone/>
            </a:pPr>
            <a:r>
              <a:rPr lang="en-US" b="1" smtClean="0">
                <a:solidFill>
                  <a:srgbClr val="000000"/>
                </a:solidFill>
              </a:rPr>
              <a:t>     Rational Exponents (Exponents of the Form     )</a:t>
            </a:r>
          </a:p>
          <a:p>
            <a:pPr>
              <a:buFont typeface="Courier New" pitchFamily="49" charset="0"/>
              <a:buNone/>
            </a:pPr>
            <a:endParaRPr lang="en-US" smtClean="0">
              <a:solidFill>
                <a:srgbClr val="000000"/>
              </a:solidFill>
            </a:endParaRPr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7391400" y="1447800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447800"/>
                        <a:ext cx="279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609600" y="2514600"/>
          <a:ext cx="77851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5" imgW="7785000" imgH="1257120" progId="Equation.DSMT4">
                  <p:embed/>
                </p:oleObj>
              </mc:Choice>
              <mc:Fallback>
                <p:oleObj name="Equation" r:id="rId5" imgW="7785000" imgH="12571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514600"/>
                        <a:ext cx="77851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Simplifying Fractional Exponents</a:t>
            </a:r>
          </a:p>
        </p:txBody>
      </p:sp>
      <p:sp>
        <p:nvSpPr>
          <p:cNvPr id="307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smtClean="0"/>
              <a:t>Simplify the following expressions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981200"/>
          <a:ext cx="1257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1257120" imgH="672840" progId="Equation.DSMT4">
                  <p:embed/>
                </p:oleObj>
              </mc:Choice>
              <mc:Fallback>
                <p:oleObj name="Equation" r:id="rId3" imgW="1257120" imgH="6728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981200"/>
                        <a:ext cx="12573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0352" y="3124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33600" y="2895600"/>
          <a:ext cx="774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774360" imgH="672840" progId="Equation.DSMT4">
                  <p:embed/>
                </p:oleObj>
              </mc:Choice>
              <mc:Fallback>
                <p:oleObj name="Equation" r:id="rId7" imgW="77436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895600"/>
                        <a:ext cx="774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971800" y="3048000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939600" imgH="444240" progId="Equation.DSMT4">
                  <p:embed/>
                </p:oleObj>
              </mc:Choice>
              <mc:Fallback>
                <p:oleObj name="Equation" r:id="rId9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048000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024745" y="3124200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469800" imgH="279360" progId="Equation.DSMT4">
                  <p:embed/>
                </p:oleObj>
              </mc:Choice>
              <mc:Fallback>
                <p:oleObj name="Equation" r:id="rId11" imgW="4698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4745" y="3124200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530352" y="3886200"/>
          <a:ext cx="16383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3" imgW="1638000" imgH="672840" progId="Equation.DSMT4">
                  <p:embed/>
                </p:oleObj>
              </mc:Choice>
              <mc:Fallback>
                <p:oleObj name="Equation" r:id="rId13" imgW="1638000" imgH="6728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886200"/>
                        <a:ext cx="16383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30352" y="4876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5" imgW="1384200" imgH="304560" progId="Equation.DSMT4">
                  <p:embed/>
                </p:oleObj>
              </mc:Choice>
              <mc:Fallback>
                <p:oleObj name="Equation" r:id="rId15" imgW="138420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876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2133600" y="4572000"/>
          <a:ext cx="1155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7" imgW="1155600" imgH="672840" progId="Equation.DSMT4">
                  <p:embed/>
                </p:oleObj>
              </mc:Choice>
              <mc:Fallback>
                <p:oleObj name="Equation" r:id="rId17" imgW="1155600" imgH="6728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0"/>
                        <a:ext cx="1155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3403600" y="4724400"/>
          <a:ext cx="1320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9" imgW="1320480" imgH="444240" progId="Equation.DSMT4">
                  <p:embed/>
                </p:oleObj>
              </mc:Choice>
              <mc:Fallback>
                <p:oleObj name="Equation" r:id="rId19" imgW="13204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3600" y="4724400"/>
                        <a:ext cx="1320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876800" y="4800600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Equation" r:id="rId21" imgW="698400" imgH="291960" progId="Equation.DSMT4">
                  <p:embed/>
                </p:oleObj>
              </mc:Choice>
              <mc:Fallback>
                <p:oleObj name="Equation" r:id="rId21" imgW="69840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800600"/>
                        <a:ext cx="69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2: Simplifying Fractional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0352" y="1280160"/>
          <a:ext cx="990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Equation" r:id="rId3" imgW="990360" imgH="622080" progId="Equation.DSMT4">
                  <p:embed/>
                </p:oleObj>
              </mc:Choice>
              <mc:Fallback>
                <p:oleObj name="Equation" r:id="rId3" imgW="9903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990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530352" y="2286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286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1" name="Object 5"/>
          <p:cNvGraphicFramePr>
            <a:graphicFrameLocks noChangeAspect="1"/>
          </p:cNvGraphicFramePr>
          <p:nvPr/>
        </p:nvGraphicFramePr>
        <p:xfrm>
          <a:off x="530352" y="45720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5720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2133600" y="1961570"/>
          <a:ext cx="508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8" imgW="507960" imgH="622080" progId="Equation.DSMT4">
                  <p:embed/>
                </p:oleObj>
              </mc:Choice>
              <mc:Fallback>
                <p:oleObj name="Equation" r:id="rId8" imgW="507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61570"/>
                        <a:ext cx="508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784765" y="2180935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0" imgW="914400" imgH="444240" progId="Equation.DSMT4">
                  <p:embed/>
                </p:oleObj>
              </mc:Choice>
              <mc:Fallback>
                <p:oleObj name="Equation" r:id="rId10" imgW="9144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4765" y="2180935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810000" y="2291770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2" imgW="469800" imgH="291960" progId="Equation.DSMT4">
                  <p:embed/>
                </p:oleObj>
              </mc:Choice>
              <mc:Fallback>
                <p:oleObj name="Equation" r:id="rId12" imgW="4698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291770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530352" y="2971800"/>
          <a:ext cx="1435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4" imgW="1434960" imgH="1130040" progId="Equation.DSMT4">
                  <p:embed/>
                </p:oleObj>
              </mc:Choice>
              <mc:Fallback>
                <p:oleObj name="Equation" r:id="rId14" imgW="1434960" imgH="11300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1435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133600" y="4073235"/>
          <a:ext cx="939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6" imgW="939600" imgH="1130040" progId="Equation.DSMT4">
                  <p:embed/>
                </p:oleObj>
              </mc:Choice>
              <mc:Fallback>
                <p:oleObj name="Equation" r:id="rId16" imgW="939600" imgH="1130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073235"/>
                        <a:ext cx="939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200400" y="4168485"/>
          <a:ext cx="9779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8" imgW="977760" imgH="939600" progId="Equation.DSMT4">
                  <p:embed/>
                </p:oleObj>
              </mc:Choice>
              <mc:Fallback>
                <p:oleObj name="Equation" r:id="rId18" imgW="977760" imgH="939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168485"/>
                        <a:ext cx="9779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4267200" y="4260850"/>
          <a:ext cx="520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20" imgW="520560" imgH="838080" progId="Equation.DSMT4">
                  <p:embed/>
                </p:oleObj>
              </mc:Choice>
              <mc:Fallback>
                <p:oleObj name="Equation" r:id="rId20" imgW="52056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260850"/>
                        <a:ext cx="520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Rational (or Fractional) Exponents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063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>
              <a:lnSpc>
                <a:spcPct val="150000"/>
              </a:lnSpc>
              <a:buFont typeface="Courier New" pitchFamily="49" charset="0"/>
              <a:buNone/>
              <a:defRPr/>
            </a:pPr>
            <a:r>
              <a:rPr lang="en-US" b="1" dirty="0" smtClean="0">
                <a:solidFill>
                  <a:srgbClr val="000000"/>
                </a:solidFill>
              </a:rPr>
              <a:t>    Rational Exponents (Exponents of the Form      )</a:t>
            </a:r>
          </a:p>
          <a:p>
            <a:pPr marL="0" indent="0">
              <a:spcBef>
                <a:spcPts val="1800"/>
              </a:spcBef>
              <a:buFont typeface="Courier New" pitchFamily="49" charset="0"/>
              <a:buNone/>
              <a:defRPr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is a nonnegative real number and </a:t>
            </a:r>
            <a:r>
              <a:rPr lang="en-US" i="1" dirty="0" smtClean="0">
                <a:solidFill>
                  <a:srgbClr val="000000"/>
                </a:solidFill>
              </a:rPr>
              <a:t>m</a:t>
            </a:r>
            <a:r>
              <a:rPr lang="en-US" dirty="0" smtClean="0">
                <a:solidFill>
                  <a:srgbClr val="000000"/>
                </a:solidFill>
              </a:rPr>
              <a:t> and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are integers with </a:t>
            </a:r>
            <a:r>
              <a:rPr lang="en-US" i="1" dirty="0" smtClean="0">
                <a:solidFill>
                  <a:srgbClr val="000000"/>
                </a:solidFill>
              </a:rPr>
              <a:t>n</a:t>
            </a:r>
            <a:r>
              <a:rPr lang="en-US" dirty="0" smtClean="0">
                <a:solidFill>
                  <a:srgbClr val="000000"/>
                </a:solidFill>
              </a:rPr>
              <a:t> &gt; 0, then,</a:t>
            </a: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7315200" y="1295400"/>
          <a:ext cx="36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368280" imgH="838080" progId="Equation.DSMT4">
                  <p:embed/>
                </p:oleObj>
              </mc:Choice>
              <mc:Fallback>
                <p:oleObj name="Equation" r:id="rId3" imgW="368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1295400"/>
                        <a:ext cx="36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1930400" y="3302000"/>
          <a:ext cx="52832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5283000" imgH="901440" progId="Equation.DSMT4">
                  <p:embed/>
                </p:oleObj>
              </mc:Choice>
              <mc:Fallback>
                <p:oleObj name="Equation" r:id="rId5" imgW="5283000" imgH="9014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0400" y="3302000"/>
                        <a:ext cx="52832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Simplifying Expressions with Rational Exponents</a:t>
            </a:r>
          </a:p>
        </p:txBody>
      </p:sp>
      <p:sp>
        <p:nvSpPr>
          <p:cNvPr id="614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mtClean="0"/>
              <a:t>Using the properties of exponents, simplify each expression. Assume that all variables are positive.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2286000"/>
          <a:ext cx="1333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5" name="Equation" r:id="rId3" imgW="1333440" imgH="622080" progId="Equation.DSMT4">
                  <p:embed/>
                </p:oleObj>
              </mc:Choice>
              <mc:Fallback>
                <p:oleObj name="Equation" r:id="rId3" imgW="133344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86000"/>
                        <a:ext cx="1333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533400" y="3141133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6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141133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533400" y="5160434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7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5160434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209800" y="2819400"/>
          <a:ext cx="8763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8" name="Equation" r:id="rId8" imgW="876240" imgH="609480" progId="Equation.DSMT4">
                  <p:embed/>
                </p:oleObj>
              </mc:Choice>
              <mc:Fallback>
                <p:oleObj name="Equation" r:id="rId8" imgW="876240" imgH="609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819400"/>
                        <a:ext cx="8763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3124200" y="2819400"/>
          <a:ext cx="9525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10" imgW="952200" imgH="609480" progId="Equation.DSMT4">
                  <p:embed/>
                </p:oleObj>
              </mc:Choice>
              <mc:Fallback>
                <p:oleObj name="Equation" r:id="rId10" imgW="95220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19400"/>
                        <a:ext cx="9525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4191000" y="2819400"/>
          <a:ext cx="990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12" imgW="990360" imgH="609480" progId="Equation.DSMT4">
                  <p:embed/>
                </p:oleObj>
              </mc:Choice>
              <mc:Fallback>
                <p:oleObj name="Equation" r:id="rId12" imgW="990360" imgH="6094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819400"/>
                        <a:ext cx="990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5257800" y="2819400"/>
          <a:ext cx="6350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14" imgW="634680" imgH="609480" progId="Equation.DSMT4">
                  <p:embed/>
                </p:oleObj>
              </mc:Choice>
              <mc:Fallback>
                <p:oleObj name="Equation" r:id="rId14" imgW="63468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819400"/>
                        <a:ext cx="6350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6019800" y="3200400"/>
          <a:ext cx="2057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16" imgW="2057400" imgH="304560" progId="Equation.DSMT4">
                  <p:embed/>
                </p:oleObj>
              </mc:Choice>
              <mc:Fallback>
                <p:oleObj name="Equation" r:id="rId16" imgW="2057400" imgH="304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200400"/>
                        <a:ext cx="2057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5" name="Object 11"/>
          <p:cNvGraphicFramePr>
            <a:graphicFrameLocks noChangeAspect="1"/>
          </p:cNvGraphicFramePr>
          <p:nvPr/>
        </p:nvGraphicFramePr>
        <p:xfrm>
          <a:off x="533400" y="3581400"/>
          <a:ext cx="9017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3" name="Equation" r:id="rId18" imgW="901440" imgH="1346040" progId="Equation.DSMT4">
                  <p:embed/>
                </p:oleObj>
              </mc:Choice>
              <mc:Fallback>
                <p:oleObj name="Equation" r:id="rId18" imgW="901440" imgH="1346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81400"/>
                        <a:ext cx="9017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6" name="Object 12"/>
          <p:cNvGraphicFramePr>
            <a:graphicFrameLocks noChangeAspect="1"/>
          </p:cNvGraphicFramePr>
          <p:nvPr/>
        </p:nvGraphicFramePr>
        <p:xfrm>
          <a:off x="2209800" y="4627034"/>
          <a:ext cx="457200" cy="134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4" name="Equation" r:id="rId20" imgW="457200" imgH="1346040" progId="Equation.DSMT4">
                  <p:embed/>
                </p:oleObj>
              </mc:Choice>
              <mc:Fallback>
                <p:oleObj name="Equation" r:id="rId20" imgW="457200" imgH="1346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4627034"/>
                        <a:ext cx="457200" cy="1346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7" name="Object 13"/>
          <p:cNvGraphicFramePr>
            <a:graphicFrameLocks noChangeAspect="1"/>
          </p:cNvGraphicFramePr>
          <p:nvPr/>
        </p:nvGraphicFramePr>
        <p:xfrm>
          <a:off x="2755900" y="4855634"/>
          <a:ext cx="977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5" name="Equation" r:id="rId22" imgW="977760" imgH="622080" progId="Equation.DSMT4">
                  <p:embed/>
                </p:oleObj>
              </mc:Choice>
              <mc:Fallback>
                <p:oleObj name="Equation" r:id="rId22" imgW="9777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5900" y="4855634"/>
                        <a:ext cx="977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8" name="Object 14"/>
          <p:cNvGraphicFramePr>
            <a:graphicFrameLocks noChangeAspect="1"/>
          </p:cNvGraphicFramePr>
          <p:nvPr/>
        </p:nvGraphicFramePr>
        <p:xfrm>
          <a:off x="3835400" y="4855634"/>
          <a:ext cx="965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6" name="Equation" r:id="rId24" imgW="965160" imgH="622080" progId="Equation.DSMT4">
                  <p:embed/>
                </p:oleObj>
              </mc:Choice>
              <mc:Fallback>
                <p:oleObj name="Equation" r:id="rId24" imgW="965160" imgH="6220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4855634"/>
                        <a:ext cx="965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9" name="Object 15"/>
          <p:cNvGraphicFramePr>
            <a:graphicFrameLocks noChangeAspect="1"/>
          </p:cNvGraphicFramePr>
          <p:nvPr/>
        </p:nvGraphicFramePr>
        <p:xfrm>
          <a:off x="4927600" y="4855634"/>
          <a:ext cx="635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7" name="Equation" r:id="rId26" imgW="634680" imgH="622080" progId="Equation.DSMT4">
                  <p:embed/>
                </p:oleObj>
              </mc:Choice>
              <mc:Fallback>
                <p:oleObj name="Equation" r:id="rId26" imgW="634680" imgH="62208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4855634"/>
                        <a:ext cx="635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0" name="Object 16"/>
          <p:cNvGraphicFramePr>
            <a:graphicFrameLocks noChangeAspect="1"/>
          </p:cNvGraphicFramePr>
          <p:nvPr/>
        </p:nvGraphicFramePr>
        <p:xfrm>
          <a:off x="6019800" y="5160434"/>
          <a:ext cx="2514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8" name="Equation" r:id="rId28" imgW="2514600" imgH="304560" progId="Equation.DSMT4">
                  <p:embed/>
                </p:oleObj>
              </mc:Choice>
              <mc:Fallback>
                <p:oleObj name="Equation" r:id="rId28" imgW="2514600" imgH="3045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5160434"/>
                        <a:ext cx="2514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mtClean="0"/>
              <a:t>Example 3: Simplifying Expressions with Rational Exponents (cont.)</a:t>
            </a: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533400" y="1280160"/>
          <a:ext cx="1092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3" imgW="1091880" imgH="622080" progId="Equation.DSMT4">
                  <p:embed/>
                </p:oleObj>
              </mc:Choice>
              <mc:Fallback>
                <p:oleObj name="Equation" r:id="rId3" imgW="109188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80160"/>
                        <a:ext cx="1092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2209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2133600" y="1905000"/>
          <a:ext cx="660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7" imgW="660240" imgH="622080" progId="Equation.DSMT4">
                  <p:embed/>
                </p:oleObj>
              </mc:Choice>
              <mc:Fallback>
                <p:oleObj name="Equation" r:id="rId7" imgW="66024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05000"/>
                        <a:ext cx="660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2895600" y="1925780"/>
          <a:ext cx="8890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9" imgW="888840" imgH="1066680" progId="Equation.DSMT4">
                  <p:embed/>
                </p:oleObj>
              </mc:Choice>
              <mc:Fallback>
                <p:oleObj name="Equation" r:id="rId9" imgW="888840" imgH="10666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1925780"/>
                        <a:ext cx="8890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6446316"/>
              </p:ext>
            </p:extLst>
          </p:nvPr>
        </p:nvGraphicFramePr>
        <p:xfrm>
          <a:off x="4114800" y="2139950"/>
          <a:ext cx="29972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1" imgW="2997000" imgH="863280" progId="Equation.DSMT4">
                  <p:embed/>
                </p:oleObj>
              </mc:Choice>
              <mc:Fallback>
                <p:oleObj name="Equation" r:id="rId11" imgW="2997000" imgH="863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139950"/>
                        <a:ext cx="29972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2895600" y="32766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" name="Equation" r:id="rId13" imgW="533160" imgH="838080" progId="Equation.DSMT4">
                  <p:embed/>
                </p:oleObj>
              </mc:Choice>
              <mc:Fallback>
                <p:oleObj name="Equation" r:id="rId13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2766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166</Words>
  <Application>Microsoft Office PowerPoint</Application>
  <PresentationFormat>On-screen Show (4:3)</PresentationFormat>
  <Paragraphs>22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Arial</vt:lpstr>
      <vt:lpstr>Office Theme</vt:lpstr>
      <vt:lpstr>Equation</vt:lpstr>
      <vt:lpstr>Section 9.6</vt:lpstr>
      <vt:lpstr>Objectives</vt:lpstr>
      <vt:lpstr>Example 1: Solving nth Root Equations</vt:lpstr>
      <vt:lpstr>Rational (or Fractional) Exponents</vt:lpstr>
      <vt:lpstr>Example 2: Simplifying Fractional Exponents</vt:lpstr>
      <vt:lpstr>Example 2: Simplifying Fractional Exponents (cont.)</vt:lpstr>
      <vt:lpstr>Rational (or Fractional) Exponents</vt:lpstr>
      <vt:lpstr>Example 3: Simplifying Expressions with Rational Exponents</vt:lpstr>
      <vt:lpstr>Example 3: Simplifying Expressions with Rational Exponents (cont.)</vt:lpstr>
      <vt:lpstr>Example 3: Simplifying Expressions with Rational Exponents (cont.)</vt:lpstr>
      <vt:lpstr>Example 3: Simplifying Expressions with Rational Exponents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31</cp:revision>
  <dcterms:created xsi:type="dcterms:W3CDTF">2013-04-26T14:43:13Z</dcterms:created>
  <dcterms:modified xsi:type="dcterms:W3CDTF">2017-08-02T12:42:53Z</dcterms:modified>
</cp:coreProperties>
</file>