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6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3"/>
      <p:bold r:id="rId24"/>
      <p:italic r:id="rId25"/>
      <p:boldItalic r:id="rId2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000000"/>
    <a:srgbClr val="0000FF"/>
    <a:srgbClr val="008080"/>
    <a:srgbClr val="FFFFCC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4" Type="http://schemas.openxmlformats.org/officeDocument/2006/relationships/image" Target="../media/image43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7" Type="http://schemas.openxmlformats.org/officeDocument/2006/relationships/image" Target="../media/image50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6" Type="http://schemas.openxmlformats.org/officeDocument/2006/relationships/image" Target="../media/image49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image" Target="../media/image53.wmf"/><Relationship Id="rId7" Type="http://schemas.openxmlformats.org/officeDocument/2006/relationships/image" Target="../media/image57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6" Type="http://schemas.openxmlformats.org/officeDocument/2006/relationships/image" Target="../media/image56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0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7471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A33A41-095A-47D9-B689-BAF98DE20F1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E0A9B0-3A44-4DCF-9EBF-3F517B571C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334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B5376E-067D-4F4A-A278-375162EE4B7A}" type="slidenum">
              <a:rPr lang="en-US" smtClean="0"/>
              <a:pPr/>
              <a:t>19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106680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33.wmf"/><Relationship Id="rId3" Type="http://schemas.openxmlformats.org/officeDocument/2006/relationships/image" Target="../media/image34.png"/><Relationship Id="rId7" Type="http://schemas.openxmlformats.org/officeDocument/2006/relationships/image" Target="../media/image30.wmf"/><Relationship Id="rId12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32.wmf"/><Relationship Id="rId5" Type="http://schemas.openxmlformats.org/officeDocument/2006/relationships/image" Target="../media/image29.wmf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4.bin"/><Relationship Id="rId9" Type="http://schemas.openxmlformats.org/officeDocument/2006/relationships/image" Target="../media/image31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3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6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39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43.wmf"/><Relationship Id="rId4" Type="http://schemas.openxmlformats.org/officeDocument/2006/relationships/image" Target="../media/image40.wmf"/><Relationship Id="rId9" Type="http://schemas.openxmlformats.org/officeDocument/2006/relationships/oleObject" Target="../embeddings/oleObject37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oleObject" Target="../embeddings/oleObject43.bin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48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0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9.bin"/><Relationship Id="rId15" Type="http://schemas.openxmlformats.org/officeDocument/2006/relationships/oleObject" Target="../embeddings/oleObject44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41.bin"/><Relationship Id="rId14" Type="http://schemas.openxmlformats.org/officeDocument/2006/relationships/image" Target="../media/image49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13" Type="http://schemas.openxmlformats.org/officeDocument/2006/relationships/image" Target="../media/image55.wmf"/><Relationship Id="rId18" Type="http://schemas.openxmlformats.org/officeDocument/2006/relationships/oleObject" Target="../embeddings/oleObject52.bin"/><Relationship Id="rId3" Type="http://schemas.openxmlformats.org/officeDocument/2006/relationships/image" Target="../media/image59.png"/><Relationship Id="rId7" Type="http://schemas.openxmlformats.org/officeDocument/2006/relationships/image" Target="../media/image52.wmf"/><Relationship Id="rId12" Type="http://schemas.openxmlformats.org/officeDocument/2006/relationships/oleObject" Target="../embeddings/oleObject49.bin"/><Relationship Id="rId17" Type="http://schemas.openxmlformats.org/officeDocument/2006/relationships/image" Target="../media/image5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1.bin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46.bin"/><Relationship Id="rId11" Type="http://schemas.openxmlformats.org/officeDocument/2006/relationships/image" Target="../media/image54.wmf"/><Relationship Id="rId5" Type="http://schemas.openxmlformats.org/officeDocument/2006/relationships/image" Target="../media/image51.wmf"/><Relationship Id="rId15" Type="http://schemas.openxmlformats.org/officeDocument/2006/relationships/image" Target="../media/image56.wmf"/><Relationship Id="rId10" Type="http://schemas.openxmlformats.org/officeDocument/2006/relationships/oleObject" Target="../embeddings/oleObject48.bin"/><Relationship Id="rId19" Type="http://schemas.openxmlformats.org/officeDocument/2006/relationships/image" Target="../media/image58.wmf"/><Relationship Id="rId4" Type="http://schemas.openxmlformats.org/officeDocument/2006/relationships/oleObject" Target="../embeddings/oleObject45.bin"/><Relationship Id="rId9" Type="http://schemas.openxmlformats.org/officeDocument/2006/relationships/image" Target="../media/image53.wmf"/><Relationship Id="rId14" Type="http://schemas.openxmlformats.org/officeDocument/2006/relationships/oleObject" Target="../embeddings/oleObject50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60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5" Type="http://schemas.openxmlformats.org/officeDocument/2006/relationships/image" Target="../media/image61.wmf"/><Relationship Id="rId4" Type="http://schemas.openxmlformats.org/officeDocument/2006/relationships/oleObject" Target="../embeddings/oleObject54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8.wmf"/><Relationship Id="rId3" Type="http://schemas.openxmlformats.org/officeDocument/2006/relationships/image" Target="../media/image11.png"/><Relationship Id="rId7" Type="http://schemas.openxmlformats.org/officeDocument/2006/relationships/image" Target="../media/image5.wmf"/><Relationship Id="rId12" Type="http://schemas.openxmlformats.org/officeDocument/2006/relationships/oleObject" Target="../embeddings/oleObject7.bin"/><Relationship Id="rId1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9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5" Type="http://schemas.openxmlformats.org/officeDocument/2006/relationships/image" Target="../media/image9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wmf"/><Relationship Id="rId14" Type="http://schemas.openxmlformats.org/officeDocument/2006/relationships/oleObject" Target="../embeddings/oleObject8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13" Type="http://schemas.openxmlformats.org/officeDocument/2006/relationships/image" Target="../media/image17.wmf"/><Relationship Id="rId3" Type="http://schemas.openxmlformats.org/officeDocument/2006/relationships/image" Target="../media/image20.png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5.bin"/><Relationship Id="rId17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7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5" Type="http://schemas.openxmlformats.org/officeDocument/2006/relationships/image" Target="../media/image18.w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16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22.png"/><Relationship Id="rId4" Type="http://schemas.openxmlformats.org/officeDocument/2006/relationships/image" Target="../media/image2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image" Target="../media/image27.wmf"/><Relationship Id="rId3" Type="http://schemas.openxmlformats.org/officeDocument/2006/relationships/image" Target="../media/image28.png"/><Relationship Id="rId7" Type="http://schemas.openxmlformats.org/officeDocument/2006/relationships/image" Target="../media/image24.wmf"/><Relationship Id="rId12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26.wmf"/><Relationship Id="rId5" Type="http://schemas.openxmlformats.org/officeDocument/2006/relationships/image" Target="../media/image23.wmf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5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9.7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The Pythagorean Theorem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0" y="2971800"/>
            <a:ext cx="2743200" cy="2220096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</p:spPr>
      </p:pic>
      <p:sp>
        <p:nvSpPr>
          <p:cNvPr id="717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2: The Pythagorean Theorem (cont.)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918269"/>
          </a:xfrm>
        </p:spPr>
        <p:txBody>
          <a:bodyPr>
            <a:spAutoFit/>
          </a:bodyPr>
          <a:lstStyle/>
          <a:p>
            <a:pPr marL="457200" indent="-457200">
              <a:defRPr/>
            </a:pPr>
            <a:r>
              <a:rPr lang="en-US" b="1" dirty="0" smtClean="0"/>
              <a:t>b.	</a:t>
            </a:r>
            <a:r>
              <a:rPr lang="en-US" dirty="0" smtClean="0"/>
              <a:t>In the right triangle shown here the length of one of the legs is unknown. If the hypotenuse is </a:t>
            </a:r>
            <a:r>
              <a:rPr lang="en-US" dirty="0" smtClean="0">
                <a:solidFill>
                  <a:srgbClr val="0000FF"/>
                </a:solidFill>
              </a:rPr>
              <a:t>13 ft </a:t>
            </a:r>
            <a:r>
              <a:rPr lang="en-US" dirty="0" smtClean="0"/>
              <a:t>and one of the legs is </a:t>
            </a:r>
            <a:r>
              <a:rPr lang="en-US" dirty="0" smtClean="0">
                <a:solidFill>
                  <a:srgbClr val="0000FF"/>
                </a:solidFill>
              </a:rPr>
              <a:t>12 ft</a:t>
            </a:r>
            <a:r>
              <a:rPr lang="en-US" dirty="0" smtClean="0"/>
              <a:t>, what is the length of the other leg?</a:t>
            </a:r>
            <a:r>
              <a:rPr lang="en-US" b="1" dirty="0" smtClean="0"/>
              <a:t> </a:t>
            </a:r>
          </a:p>
          <a:p>
            <a:pPr>
              <a:defRPr/>
            </a:pPr>
            <a:r>
              <a:rPr lang="en-US" b="1" dirty="0" smtClean="0"/>
              <a:t>Solution: </a:t>
            </a:r>
            <a:r>
              <a:rPr lang="en-US" dirty="0" smtClean="0"/>
              <a:t>By the Pythagorean Theorem,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>
              <a:spcBef>
                <a:spcPts val="0"/>
              </a:spcBef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The leg is </a:t>
            </a:r>
            <a:r>
              <a:rPr lang="en-US" dirty="0" smtClean="0">
                <a:solidFill>
                  <a:srgbClr val="FF0000"/>
                </a:solidFill>
              </a:rPr>
              <a:t>5 ft</a:t>
            </a:r>
            <a:r>
              <a:rPr lang="en-US" dirty="0" smtClean="0"/>
              <a:t> long.</a:t>
            </a:r>
            <a:endParaRPr lang="en-US" dirty="0"/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2743200" y="3657600"/>
          <a:ext cx="1917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4" imgW="1917360" imgH="380880" progId="Equation.DSMT4">
                  <p:embed/>
                </p:oleObj>
              </mc:Choice>
              <mc:Fallback>
                <p:oleObj name="Equation" r:id="rId4" imgW="191736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657600"/>
                        <a:ext cx="1917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2694710" y="4191000"/>
          <a:ext cx="2044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6" imgW="2044440" imgH="380880" progId="Equation.DSMT4">
                  <p:embed/>
                </p:oleObj>
              </mc:Choice>
              <mc:Fallback>
                <p:oleObj name="Equation" r:id="rId6" imgW="204444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4710" y="4191000"/>
                        <a:ext cx="2044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3532910" y="4724400"/>
          <a:ext cx="1016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8" imgW="1015920" imgH="380880" progId="Equation.DSMT4">
                  <p:embed/>
                </p:oleObj>
              </mc:Choice>
              <mc:Fallback>
                <p:oleObj name="Equation" r:id="rId8" imgW="10159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2910" y="4724400"/>
                        <a:ext cx="1016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6"/>
          <p:cNvGraphicFramePr>
            <a:graphicFrameLocks noChangeAspect="1"/>
          </p:cNvGraphicFramePr>
          <p:nvPr/>
        </p:nvGraphicFramePr>
        <p:xfrm>
          <a:off x="3665915" y="5181600"/>
          <a:ext cx="1155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10" imgW="1155600" imgH="444240" progId="Equation.DSMT4">
                  <p:embed/>
                </p:oleObj>
              </mc:Choice>
              <mc:Fallback>
                <p:oleObj name="Equation" r:id="rId10" imgW="115560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5915" y="5181600"/>
                        <a:ext cx="1155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4842165" y="5250875"/>
          <a:ext cx="749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12" imgW="749160" imgH="406080" progId="Equation.DSMT4">
                  <p:embed/>
                </p:oleObj>
              </mc:Choice>
              <mc:Fallback>
                <p:oleObj name="Equation" r:id="rId12" imgW="749160" imgH="406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2165" y="5250875"/>
                        <a:ext cx="749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Distance Between Two Points in a Plane</a:t>
            </a:r>
          </a:p>
        </p:txBody>
      </p:sp>
      <p:sp>
        <p:nvSpPr>
          <p:cNvPr id="8196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82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Formula for the Distance Between Two Points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The formula for the distance between two points </a:t>
            </a:r>
          </a:p>
          <a:p>
            <a:r>
              <a:rPr lang="en-US" i="1" dirty="0" smtClean="0">
                <a:solidFill>
                  <a:srgbClr val="000000"/>
                </a:solidFill>
              </a:rPr>
              <a:t>P</a:t>
            </a:r>
            <a:r>
              <a:rPr lang="en-US" baseline="-25000" dirty="0" smtClean="0">
                <a:solidFill>
                  <a:srgbClr val="000000"/>
                </a:solidFill>
              </a:rPr>
              <a:t>1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baseline="-25000" dirty="0" smtClean="0">
                <a:solidFill>
                  <a:srgbClr val="000000"/>
                </a:solidFill>
              </a:rPr>
              <a:t>1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baseline="-25000" dirty="0" smtClean="0">
                <a:solidFill>
                  <a:srgbClr val="000000"/>
                </a:solidFill>
              </a:rPr>
              <a:t>1</a:t>
            </a:r>
            <a:r>
              <a:rPr lang="en-US" dirty="0" smtClean="0">
                <a:solidFill>
                  <a:srgbClr val="000000"/>
                </a:solidFill>
              </a:rPr>
              <a:t>) and </a:t>
            </a:r>
            <a:r>
              <a:rPr lang="en-US" i="1" dirty="0" smtClean="0">
                <a:solidFill>
                  <a:srgbClr val="000000"/>
                </a:solidFill>
              </a:rPr>
              <a:t>P</a:t>
            </a:r>
            <a:r>
              <a:rPr lang="en-US" baseline="-25000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baseline="-25000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baseline="-25000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) is</a:t>
            </a:r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2654300" y="3048000"/>
          <a:ext cx="38354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3" imgW="3835080" imgH="660240" progId="Equation.DSMT4">
                  <p:embed/>
                </p:oleObj>
              </mc:Choice>
              <mc:Fallback>
                <p:oleObj name="Equation" r:id="rId3" imgW="3835080" imgH="6602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4300" y="3048000"/>
                        <a:ext cx="38354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Distance Between Two Points in a Plane</a:t>
            </a:r>
          </a:p>
        </p:txBody>
      </p:sp>
      <p:sp>
        <p:nvSpPr>
          <p:cNvPr id="92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6240"/>
          </a:xfrm>
          <a:ln w="28575">
            <a:solidFill>
              <a:srgbClr val="FF0000"/>
            </a:solidFill>
          </a:ln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pPr>
              <a:spcBef>
                <a:spcPct val="0"/>
              </a:spcBef>
            </a:pPr>
            <a:r>
              <a:rPr lang="en-US" b="1" dirty="0" smtClean="0">
                <a:solidFill>
                  <a:srgbClr val="C00000"/>
                </a:solidFill>
              </a:rPr>
              <a:t>In the actual calculation of </a:t>
            </a:r>
            <a:r>
              <a:rPr lang="en-US" b="1" i="1" dirty="0" smtClean="0">
                <a:solidFill>
                  <a:srgbClr val="C00000"/>
                </a:solidFill>
              </a:rPr>
              <a:t>d</a:t>
            </a:r>
            <a:r>
              <a:rPr lang="en-US" b="1" dirty="0" smtClean="0">
                <a:solidFill>
                  <a:srgbClr val="C00000"/>
                </a:solidFill>
              </a:rPr>
              <a:t>, be sure to add the squares before taking the square root. In general,</a:t>
            </a:r>
          </a:p>
          <a:p>
            <a:pPr algn="ctr">
              <a:lnSpc>
                <a:spcPct val="150000"/>
              </a:lnSpc>
            </a:pPr>
            <a:endParaRPr lang="en-US" b="1" dirty="0" smtClean="0">
              <a:solidFill>
                <a:srgbClr val="000000"/>
              </a:solidFill>
            </a:endParaRPr>
          </a:p>
          <a:p>
            <a:pPr>
              <a:spcBef>
                <a:spcPts val="1200"/>
              </a:spcBef>
            </a:pPr>
            <a:r>
              <a:rPr lang="en-US" dirty="0" smtClean="0">
                <a:solidFill>
                  <a:srgbClr val="000000"/>
                </a:solidFill>
              </a:rPr>
              <a:t>For example, suppose that  </a:t>
            </a:r>
          </a:p>
          <a:p>
            <a:pPr>
              <a:spcBef>
                <a:spcPct val="0"/>
              </a:spcBef>
            </a:pPr>
            <a:r>
              <a:rPr lang="en-US" dirty="0" smtClean="0">
                <a:solidFill>
                  <a:srgbClr val="000000"/>
                </a:solidFill>
              </a:rPr>
              <a:t>Then adding first gives </a:t>
            </a:r>
          </a:p>
          <a:p>
            <a:endParaRPr lang="en-US" dirty="0" smtClean="0">
              <a:solidFill>
                <a:srgbClr val="000000"/>
              </a:solidFill>
            </a:endParaRPr>
          </a:p>
        </p:txBody>
      </p:sp>
      <p:graphicFrame>
        <p:nvGraphicFramePr>
          <p:cNvPr id="9218" name="Object 3"/>
          <p:cNvGraphicFramePr>
            <a:graphicFrameLocks noChangeAspect="1"/>
          </p:cNvGraphicFramePr>
          <p:nvPr/>
        </p:nvGraphicFramePr>
        <p:xfrm>
          <a:off x="3365500" y="2667000"/>
          <a:ext cx="2413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3" imgW="2412720" imgH="495000" progId="Equation.DSMT4">
                  <p:embed/>
                </p:oleObj>
              </mc:Choice>
              <mc:Fallback>
                <p:oleObj name="Equation" r:id="rId3" imgW="2412720" imgH="4950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5500" y="2667000"/>
                        <a:ext cx="2413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9" name="Object 6"/>
          <p:cNvGraphicFramePr>
            <a:graphicFrameLocks noChangeAspect="1"/>
          </p:cNvGraphicFramePr>
          <p:nvPr/>
        </p:nvGraphicFramePr>
        <p:xfrm>
          <a:off x="4475163" y="3390900"/>
          <a:ext cx="3276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5" imgW="3276360" imgH="495000" progId="Equation.DSMT4">
                  <p:embed/>
                </p:oleObj>
              </mc:Choice>
              <mc:Fallback>
                <p:oleObj name="Equation" r:id="rId5" imgW="3276360" imgH="4950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5163" y="3390900"/>
                        <a:ext cx="3276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4" name="TextBox 8"/>
          <p:cNvSpPr txBox="1">
            <a:spLocks noChangeArrowheads="1"/>
          </p:cNvSpPr>
          <p:nvPr/>
        </p:nvSpPr>
        <p:spPr bwMode="auto">
          <a:xfrm>
            <a:off x="6518275" y="4657725"/>
            <a:ext cx="15589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</a:rPr>
              <a:t>CORRECT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2743200" y="4648200"/>
            <a:ext cx="3505200" cy="609600"/>
          </a:xfrm>
          <a:prstGeom prst="ellipse">
            <a:avLst/>
          </a:prstGeom>
          <a:noFill/>
          <a:ln w="190500">
            <a:solidFill>
              <a:srgbClr val="AFAFF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3238500" y="4737100"/>
          <a:ext cx="2667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7" imgW="2666880" imgH="444240" progId="Equation.DSMT4">
                  <p:embed/>
                </p:oleObj>
              </mc:Choice>
              <mc:Fallback>
                <p:oleObj name="Equation" r:id="rId7" imgW="2666880" imgH="4442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0" y="4737100"/>
                        <a:ext cx="2667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Distance Between Two Points in a Plane</a:t>
            </a:r>
          </a:p>
        </p:txBody>
      </p:sp>
      <p:sp>
        <p:nvSpPr>
          <p:cNvPr id="92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53640"/>
          </a:xfrm>
          <a:ln w="28575">
            <a:solidFill>
              <a:srgbClr val="FF0000"/>
            </a:solidFill>
          </a:ln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 (cont.)</a:t>
            </a:r>
          </a:p>
          <a:p>
            <a:pPr>
              <a:spcBef>
                <a:spcPts val="1800"/>
              </a:spcBef>
            </a:pPr>
            <a:r>
              <a:rPr lang="en-US" dirty="0" smtClean="0">
                <a:solidFill>
                  <a:srgbClr val="000000"/>
                </a:solidFill>
              </a:rPr>
              <a:t>Taking square roots first gives the wrong result:</a:t>
            </a:r>
          </a:p>
        </p:txBody>
      </p:sp>
      <p:sp>
        <p:nvSpPr>
          <p:cNvPr id="9225" name="TextBox 9"/>
          <p:cNvSpPr txBox="1">
            <a:spLocks noChangeArrowheads="1"/>
          </p:cNvSpPr>
          <p:nvPr/>
        </p:nvSpPr>
        <p:spPr bwMode="auto">
          <a:xfrm>
            <a:off x="6553200" y="2743200"/>
            <a:ext cx="18923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INCORRECT</a:t>
            </a:r>
            <a:endParaRPr lang="en-US" sz="2800">
              <a:solidFill>
                <a:srgbClr val="FF0000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1669475" y="2590800"/>
            <a:ext cx="4267200" cy="762000"/>
          </a:xfrm>
          <a:prstGeom prst="line">
            <a:avLst/>
          </a:prstGeom>
          <a:ln w="190500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1821875" y="2667000"/>
            <a:ext cx="4114800" cy="762000"/>
          </a:xfrm>
          <a:prstGeom prst="line">
            <a:avLst/>
          </a:prstGeom>
          <a:ln w="190500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1676400" y="2754313"/>
          <a:ext cx="4432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2" name="Equation" r:id="rId3" imgW="4431960" imgH="444240" progId="Equation.DSMT4">
                  <p:embed/>
                </p:oleObj>
              </mc:Choice>
              <mc:Fallback>
                <p:oleObj name="Equation" r:id="rId3" imgW="4431960" imgH="4442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754313"/>
                        <a:ext cx="4432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3: Distance Between Two Points</a:t>
            </a:r>
          </a:p>
        </p:txBody>
      </p:sp>
      <p:sp>
        <p:nvSpPr>
          <p:cNvPr id="1024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en-US" b="1" dirty="0" smtClean="0"/>
              <a:t>a.	</a:t>
            </a:r>
            <a:r>
              <a:rPr lang="en-US" dirty="0" smtClean="0"/>
              <a:t>Find the distance between the two points </a:t>
            </a:r>
            <a:r>
              <a:rPr lang="en-US" dirty="0" smtClean="0">
                <a:solidFill>
                  <a:srgbClr val="0000FF"/>
                </a:solidFill>
              </a:rPr>
              <a:t>(3, 4)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0000FF"/>
                </a:solidFill>
              </a:rPr>
              <a:t>(−2, 7)</a:t>
            </a:r>
            <a:r>
              <a:rPr lang="en-US" dirty="0" smtClean="0"/>
              <a:t>.</a:t>
            </a:r>
          </a:p>
          <a:p>
            <a:pPr marL="457200" indent="-457200"/>
            <a:r>
              <a:rPr lang="en-US" b="1" dirty="0" smtClean="0"/>
              <a:t>Solution:</a:t>
            </a:r>
            <a:endParaRPr lang="en-US" dirty="0" smtClean="0"/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2209800" y="2202875"/>
          <a:ext cx="36195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3" imgW="3619440" imgH="583920" progId="Equation.DSMT4">
                  <p:embed/>
                </p:oleObj>
              </mc:Choice>
              <mc:Fallback>
                <p:oleObj name="Equation" r:id="rId3" imgW="3619440" imgH="5839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202875"/>
                        <a:ext cx="36195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2452255" y="3013750"/>
          <a:ext cx="20066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5" imgW="2006280" imgH="583920" progId="Equation.DSMT4">
                  <p:embed/>
                </p:oleObj>
              </mc:Choice>
              <mc:Fallback>
                <p:oleObj name="Equation" r:id="rId5" imgW="2006280" imgH="583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2255" y="3013750"/>
                        <a:ext cx="20066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2452255" y="3824625"/>
          <a:ext cx="1409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7" imgW="1409400" imgH="444240" progId="Equation.DSMT4">
                  <p:embed/>
                </p:oleObj>
              </mc:Choice>
              <mc:Fallback>
                <p:oleObj name="Equation" r:id="rId7" imgW="140940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2255" y="3824625"/>
                        <a:ext cx="1409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2452255" y="4495800"/>
          <a:ext cx="939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9" imgW="939600" imgH="444240" progId="Equation.DSMT4">
                  <p:embed/>
                </p:oleObj>
              </mc:Choice>
              <mc:Fallback>
                <p:oleObj name="Equation" r:id="rId9" imgW="93960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2255" y="4495800"/>
                        <a:ext cx="939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3000"/>
              </a:lnSpc>
            </a:pPr>
            <a:r>
              <a:rPr lang="en-US" smtClean="0"/>
              <a:t>Example 3: Distance Between Two Points (cont.)</a:t>
            </a:r>
          </a:p>
        </p:txBody>
      </p:sp>
      <p:sp>
        <p:nvSpPr>
          <p:cNvPr id="1126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en-US" b="1" dirty="0" smtClean="0"/>
              <a:t>b.	</a:t>
            </a:r>
            <a:r>
              <a:rPr lang="en-US" dirty="0" smtClean="0"/>
              <a:t>Find the distance between the two points </a:t>
            </a:r>
          </a:p>
          <a:p>
            <a:pPr marL="457200" indent="-457200"/>
            <a:endParaRPr lang="en-US" b="1" dirty="0" smtClean="0"/>
          </a:p>
          <a:p>
            <a:pPr marL="457200" indent="-457200">
              <a:lnSpc>
                <a:spcPct val="300000"/>
              </a:lnSpc>
              <a:spcBef>
                <a:spcPts val="1200"/>
              </a:spcBef>
            </a:pPr>
            <a:r>
              <a:rPr lang="en-US" b="1" dirty="0" smtClean="0"/>
              <a:t>Solution:</a:t>
            </a:r>
            <a:endParaRPr lang="en-US" dirty="0" smtClean="0"/>
          </a:p>
        </p:txBody>
      </p:sp>
      <p:graphicFrame>
        <p:nvGraphicFramePr>
          <p:cNvPr id="11266" name="Object 3"/>
          <p:cNvGraphicFramePr>
            <a:graphicFrameLocks noChangeAspect="1"/>
          </p:cNvGraphicFramePr>
          <p:nvPr/>
        </p:nvGraphicFramePr>
        <p:xfrm>
          <a:off x="3244850" y="1981200"/>
          <a:ext cx="2654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Equation" r:id="rId3" imgW="2654280" imgH="927000" progId="Equation.DSMT4">
                  <p:embed/>
                </p:oleObj>
              </mc:Choice>
              <mc:Fallback>
                <p:oleObj name="Equation" r:id="rId3" imgW="2654280" imgH="9270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4850" y="1981200"/>
                        <a:ext cx="26543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530352" y="3619500"/>
          <a:ext cx="36830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Equation" r:id="rId5" imgW="3682800" imgH="1104840" progId="Equation.DSMT4">
                  <p:embed/>
                </p:oleObj>
              </mc:Choice>
              <mc:Fallback>
                <p:oleObj name="Equation" r:id="rId5" imgW="3682800" imgH="11048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619500"/>
                        <a:ext cx="36830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4267200" y="3619500"/>
          <a:ext cx="23495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Equation" r:id="rId7" imgW="2349360" imgH="1104840" progId="Equation.DSMT4">
                  <p:embed/>
                </p:oleObj>
              </mc:Choice>
              <mc:Fallback>
                <p:oleObj name="Equation" r:id="rId7" imgW="2349360" imgH="11048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619500"/>
                        <a:ext cx="23495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6740235" y="3671455"/>
          <a:ext cx="1447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9" imgW="1447560" imgH="939600" progId="Equation.DSMT4">
                  <p:embed/>
                </p:oleObj>
              </mc:Choice>
              <mc:Fallback>
                <p:oleObj name="Equation" r:id="rId9" imgW="1447560" imgH="939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0235" y="3671455"/>
                        <a:ext cx="14478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4267200" y="4876800"/>
          <a:ext cx="16891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11" imgW="1688760" imgH="939600" progId="Equation.DSMT4">
                  <p:embed/>
                </p:oleObj>
              </mc:Choice>
              <mc:Fallback>
                <p:oleObj name="Equation" r:id="rId11" imgW="1688760" imgH="939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876800"/>
                        <a:ext cx="16891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6096000" y="4876800"/>
          <a:ext cx="9779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Equation" r:id="rId13" imgW="977760" imgH="939600" progId="Equation.DSMT4">
                  <p:embed/>
                </p:oleObj>
              </mc:Choice>
              <mc:Fallback>
                <p:oleObj name="Equation" r:id="rId13" imgW="977760" imgH="939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4876800"/>
                        <a:ext cx="9779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7162800" y="4889500"/>
          <a:ext cx="965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15" imgW="965160" imgH="914400" progId="Equation.DSMT4">
                  <p:embed/>
                </p:oleObj>
              </mc:Choice>
              <mc:Fallback>
                <p:oleObj name="Equation" r:id="rId15" imgW="965160" imgH="914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4889500"/>
                        <a:ext cx="965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3000"/>
              </a:lnSpc>
            </a:pPr>
            <a:r>
              <a:rPr lang="en-US" smtClean="0"/>
              <a:t>Example 3: Distance Between Two Points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32092"/>
          </a:xfrm>
        </p:spPr>
        <p:txBody>
          <a:bodyPr>
            <a:spAutoFit/>
          </a:bodyPr>
          <a:lstStyle/>
          <a:p>
            <a:pPr marL="457200" indent="-457200">
              <a:defRPr/>
            </a:pPr>
            <a:r>
              <a:rPr lang="en-US" b="1" dirty="0" smtClean="0"/>
              <a:t>c.	</a:t>
            </a:r>
            <a:r>
              <a:rPr lang="en-US" dirty="0" smtClean="0"/>
              <a:t>Show that the triangle determined by the points </a:t>
            </a:r>
          </a:p>
          <a:p>
            <a:pPr marL="457200" indent="-457200">
              <a:spcBef>
                <a:spcPts val="0"/>
              </a:spcBef>
              <a:defRPr/>
            </a:pPr>
            <a:r>
              <a:rPr lang="en-US" i="1" dirty="0" smtClean="0"/>
              <a:t>	</a:t>
            </a:r>
            <a:r>
              <a:rPr lang="en-US" i="1" dirty="0" smtClean="0">
                <a:solidFill>
                  <a:srgbClr val="0000FF"/>
                </a:solidFill>
              </a:rPr>
              <a:t>A</a:t>
            </a:r>
            <a:r>
              <a:rPr lang="en-US" dirty="0" smtClean="0">
                <a:solidFill>
                  <a:srgbClr val="0000FF"/>
                </a:solidFill>
              </a:rPr>
              <a:t>( −2, 1 )</a:t>
            </a:r>
            <a:r>
              <a:rPr lang="en-US" dirty="0" smtClean="0"/>
              <a:t>, </a:t>
            </a:r>
            <a:r>
              <a:rPr lang="en-US" i="1" dirty="0" smtClean="0">
                <a:solidFill>
                  <a:srgbClr val="0000FF"/>
                </a:solidFill>
              </a:rPr>
              <a:t>B</a:t>
            </a:r>
            <a:r>
              <a:rPr lang="en-US" dirty="0" smtClean="0">
                <a:solidFill>
                  <a:srgbClr val="0000FF"/>
                </a:solidFill>
              </a:rPr>
              <a:t>( 3, 4 )</a:t>
            </a:r>
            <a:r>
              <a:rPr lang="en-US" dirty="0" smtClean="0"/>
              <a:t>, and </a:t>
            </a:r>
            <a:r>
              <a:rPr lang="en-US" i="1" dirty="0" smtClean="0">
                <a:solidFill>
                  <a:srgbClr val="0000FF"/>
                </a:solidFill>
              </a:rPr>
              <a:t>C</a:t>
            </a:r>
            <a:r>
              <a:rPr lang="en-US" dirty="0" smtClean="0">
                <a:solidFill>
                  <a:srgbClr val="0000FF"/>
                </a:solidFill>
              </a:rPr>
              <a:t>( 1, −4 )</a:t>
            </a:r>
            <a:r>
              <a:rPr lang="en-US" dirty="0" smtClean="0"/>
              <a:t> is an isosceles triangle. (An isosceles triangle has two equal sides. So, the object is to determine whether or not two sides have the same length.)</a:t>
            </a:r>
          </a:p>
          <a:p>
            <a:pPr marL="457200" indent="-457200">
              <a:spcBef>
                <a:spcPts val="0"/>
              </a:spcBef>
              <a:defRPr/>
            </a:pPr>
            <a:r>
              <a:rPr lang="en-US" b="1" dirty="0" smtClean="0"/>
              <a:t>Solution: </a:t>
            </a:r>
          </a:p>
          <a:p>
            <a:pPr>
              <a:spcBef>
                <a:spcPts val="0"/>
              </a:spcBef>
              <a:defRPr/>
            </a:pPr>
            <a:r>
              <a:rPr lang="en-US" dirty="0" smtClean="0"/>
              <a:t>The length of the line segment </a:t>
            </a:r>
            <a:r>
              <a:rPr lang="en-US" i="1" dirty="0" smtClean="0"/>
              <a:t>AB </a:t>
            </a:r>
            <a:r>
              <a:rPr lang="en-US" dirty="0" smtClean="0"/>
              <a:t>is the distance between the points </a:t>
            </a:r>
            <a:r>
              <a:rPr lang="en-US" i="1" dirty="0" smtClean="0"/>
              <a:t>A</a:t>
            </a:r>
            <a:r>
              <a:rPr lang="en-US" dirty="0" smtClean="0"/>
              <a:t> and </a:t>
            </a:r>
            <a:r>
              <a:rPr lang="en-US" i="1" dirty="0" smtClean="0"/>
              <a:t>B</a:t>
            </a:r>
            <a:r>
              <a:rPr lang="en-US" dirty="0" smtClean="0"/>
              <a:t>. We denote this distance by |</a:t>
            </a:r>
            <a:r>
              <a:rPr lang="en-US" i="1" dirty="0" smtClean="0"/>
              <a:t>AB</a:t>
            </a:r>
            <a:r>
              <a:rPr lang="en-US" dirty="0" smtClean="0"/>
              <a:t>|. Thus to show that the triangle </a:t>
            </a:r>
            <a:r>
              <a:rPr lang="en-US" i="1" dirty="0" smtClean="0"/>
              <a:t>ABC</a:t>
            </a:r>
            <a:r>
              <a:rPr lang="en-US" dirty="0" smtClean="0"/>
              <a:t> is isosceles, we need to show that |</a:t>
            </a:r>
            <a:r>
              <a:rPr lang="en-US" i="1" dirty="0" smtClean="0"/>
              <a:t>AB</a:t>
            </a:r>
            <a:r>
              <a:rPr lang="en-US" dirty="0" smtClean="0"/>
              <a:t>| = |</a:t>
            </a:r>
            <a:r>
              <a:rPr lang="en-US" i="1" dirty="0" smtClean="0"/>
              <a:t>AC</a:t>
            </a:r>
            <a:r>
              <a:rPr lang="en-US" dirty="0" smtClean="0"/>
              <a:t>| or that |</a:t>
            </a:r>
            <a:r>
              <a:rPr lang="en-US" i="1" dirty="0" smtClean="0"/>
              <a:t>AB</a:t>
            </a:r>
            <a:r>
              <a:rPr lang="en-US" dirty="0" smtClean="0"/>
              <a:t>| = |</a:t>
            </a:r>
            <a:r>
              <a:rPr lang="en-US" i="1" dirty="0" smtClean="0"/>
              <a:t>BC</a:t>
            </a:r>
            <a:r>
              <a:rPr lang="en-US" dirty="0" smtClean="0"/>
              <a:t>| or |</a:t>
            </a:r>
            <a:r>
              <a:rPr lang="en-US" i="1" dirty="0" smtClean="0"/>
              <a:t>AC</a:t>
            </a:r>
            <a:r>
              <a:rPr lang="en-US" dirty="0" smtClean="0"/>
              <a:t>| = |</a:t>
            </a:r>
            <a:r>
              <a:rPr lang="en-US" i="1" dirty="0" smtClean="0"/>
              <a:t>BC</a:t>
            </a:r>
            <a:r>
              <a:rPr lang="en-US" dirty="0" smtClean="0"/>
              <a:t>|.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3000"/>
              </a:lnSpc>
            </a:pPr>
            <a:r>
              <a:rPr lang="en-US" smtClean="0"/>
              <a:t>Example 3: Distance Between Two Points (cont.)</a:t>
            </a:r>
          </a:p>
        </p:txBody>
      </p:sp>
      <p:sp>
        <p:nvSpPr>
          <p:cNvPr id="1229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If none of these relationships are true then the triangle does not have two equal sides and is not isosceles.</a:t>
            </a:r>
          </a:p>
        </p:txBody>
      </p:sp>
      <p:sp>
        <p:nvSpPr>
          <p:cNvPr id="12294" name="TextBox 5"/>
          <p:cNvSpPr txBox="1">
            <a:spLocks noChangeArrowheads="1"/>
          </p:cNvSpPr>
          <p:nvPr/>
        </p:nvSpPr>
        <p:spPr bwMode="auto">
          <a:xfrm>
            <a:off x="533400" y="5562600"/>
            <a:ext cx="830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/>
              <a:t>Since |</a:t>
            </a:r>
            <a:r>
              <a:rPr lang="en-US" sz="2800" i="1" dirty="0"/>
              <a:t>AB</a:t>
            </a:r>
            <a:r>
              <a:rPr lang="en-US" sz="2800" dirty="0"/>
              <a:t>| = |</a:t>
            </a:r>
            <a:r>
              <a:rPr lang="en-US" sz="2800" i="1" dirty="0"/>
              <a:t>AC</a:t>
            </a:r>
            <a:r>
              <a:rPr lang="en-US" sz="2800" dirty="0"/>
              <a:t>|, the triangle is </a:t>
            </a:r>
            <a:r>
              <a:rPr lang="en-US" sz="2800" dirty="0">
                <a:solidFill>
                  <a:srgbClr val="FF0000"/>
                </a:solidFill>
              </a:rPr>
              <a:t>isosceles</a:t>
            </a:r>
            <a:r>
              <a:rPr lang="en-US" sz="2800" dirty="0"/>
              <a:t>.</a:t>
            </a:r>
          </a:p>
        </p:txBody>
      </p:sp>
      <p:pic>
        <p:nvPicPr>
          <p:cNvPr id="12295" name="Picture 6" descr="97_ex3c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84850" y="2743200"/>
            <a:ext cx="3017520" cy="2963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530352" y="2362200"/>
          <a:ext cx="3619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name="Equation" r:id="rId4" imgW="3619440" imgH="571320" progId="Equation.DSMT4">
                  <p:embed/>
                </p:oleObj>
              </mc:Choice>
              <mc:Fallback>
                <p:oleObj name="Equation" r:id="rId4" imgW="361944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362200"/>
                        <a:ext cx="3619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4191000" y="2362200"/>
          <a:ext cx="22733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Equation" r:id="rId6" imgW="2273040" imgH="558720" progId="Equation.DSMT4">
                  <p:embed/>
                </p:oleObj>
              </mc:Choice>
              <mc:Fallback>
                <p:oleObj name="Equation" r:id="rId6" imgW="2273040" imgH="5587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362200"/>
                        <a:ext cx="22733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6"/>
          <p:cNvGraphicFramePr>
            <a:graphicFrameLocks noChangeAspect="1"/>
          </p:cNvGraphicFramePr>
          <p:nvPr/>
        </p:nvGraphicFramePr>
        <p:xfrm>
          <a:off x="1143000" y="3054350"/>
          <a:ext cx="1409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2" name="Equation" r:id="rId8" imgW="1409400" imgH="444240" progId="Equation.DSMT4">
                  <p:embed/>
                </p:oleObj>
              </mc:Choice>
              <mc:Fallback>
                <p:oleObj name="Equation" r:id="rId8" imgW="140940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054350"/>
                        <a:ext cx="1409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7"/>
          <p:cNvGraphicFramePr>
            <a:graphicFrameLocks noChangeAspect="1"/>
          </p:cNvGraphicFramePr>
          <p:nvPr/>
        </p:nvGraphicFramePr>
        <p:xfrm>
          <a:off x="2639290" y="3048000"/>
          <a:ext cx="939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3" name="Equation" r:id="rId10" imgW="939600" imgH="444240" progId="Equation.DSMT4">
                  <p:embed/>
                </p:oleObj>
              </mc:Choice>
              <mc:Fallback>
                <p:oleObj name="Equation" r:id="rId10" imgW="93960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9290" y="3048000"/>
                        <a:ext cx="939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530352" y="3619500"/>
          <a:ext cx="42037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Equation" r:id="rId12" imgW="4203360" imgH="583920" progId="Equation.DSMT4">
                  <p:embed/>
                </p:oleObj>
              </mc:Choice>
              <mc:Fallback>
                <p:oleObj name="Equation" r:id="rId12" imgW="4203360" imgH="5839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619500"/>
                        <a:ext cx="42037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1143000" y="4324350"/>
          <a:ext cx="2235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Equation" r:id="rId14" imgW="2234880" imgH="583920" progId="Equation.DSMT4">
                  <p:embed/>
                </p:oleObj>
              </mc:Choice>
              <mc:Fallback>
                <p:oleObj name="Equation" r:id="rId14" imgW="2234880" imgH="5839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324350"/>
                        <a:ext cx="22352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/>
        </p:nvGraphicFramePr>
        <p:xfrm>
          <a:off x="1143000" y="5029200"/>
          <a:ext cx="1409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6" name="Equation" r:id="rId16" imgW="1409400" imgH="444240" progId="Equation.DSMT4">
                  <p:embed/>
                </p:oleObj>
              </mc:Choice>
              <mc:Fallback>
                <p:oleObj name="Equation" r:id="rId16" imgW="140940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029200"/>
                        <a:ext cx="1409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9" name="Object 11"/>
          <p:cNvGraphicFramePr>
            <a:graphicFrameLocks noChangeAspect="1"/>
          </p:cNvGraphicFramePr>
          <p:nvPr/>
        </p:nvGraphicFramePr>
        <p:xfrm>
          <a:off x="2632365" y="5029200"/>
          <a:ext cx="939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7" name="Equation" r:id="rId18" imgW="939600" imgH="444240" progId="Equation.DSMT4">
                  <p:embed/>
                </p:oleObj>
              </mc:Choice>
              <mc:Fallback>
                <p:oleObj name="Equation" r:id="rId18" imgW="93960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2365" y="5029200"/>
                        <a:ext cx="939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Practice Problems</a:t>
            </a:r>
          </a:p>
        </p:txBody>
      </p:sp>
      <p:sp>
        <p:nvSpPr>
          <p:cNvPr id="1024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dirty="0" smtClean="0">
                <a:solidFill>
                  <a:srgbClr val="000000"/>
                </a:solidFill>
              </a:rPr>
              <a:t>Find the distance between the two given points.</a:t>
            </a:r>
          </a:p>
          <a:p>
            <a:pPr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 marL="463550" indent="-463550">
              <a:defRPr/>
            </a:pPr>
            <a:endParaRPr lang="en-US" b="1" dirty="0" smtClean="0">
              <a:solidFill>
                <a:srgbClr val="000000"/>
              </a:solidFill>
            </a:endParaRPr>
          </a:p>
          <a:p>
            <a:pPr marL="463550" indent="-463550">
              <a:defRPr/>
            </a:pPr>
            <a:r>
              <a:rPr lang="en-US" b="1" dirty="0" smtClean="0">
                <a:solidFill>
                  <a:srgbClr val="000000"/>
                </a:solidFill>
              </a:rPr>
              <a:t>4.	</a:t>
            </a:r>
            <a:r>
              <a:rPr lang="en-US" dirty="0" smtClean="0">
                <a:solidFill>
                  <a:srgbClr val="000000"/>
                </a:solidFill>
              </a:rPr>
              <a:t>Determine whether or not a triangle with sides of 60 ft, 11 ft, and 61 ft is a right triangle.</a:t>
            </a:r>
          </a:p>
        </p:txBody>
      </p:sp>
      <p:graphicFrame>
        <p:nvGraphicFramePr>
          <p:cNvPr id="13314" name="Object 2"/>
          <p:cNvGraphicFramePr>
            <a:graphicFrameLocks noChangeAspect="1"/>
          </p:cNvGraphicFramePr>
          <p:nvPr/>
        </p:nvGraphicFramePr>
        <p:xfrm>
          <a:off x="530352" y="2044700"/>
          <a:ext cx="6680200" cy="176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" name="Equation" r:id="rId3" imgW="6680160" imgH="1765080" progId="Equation.DSMT4">
                  <p:embed/>
                </p:oleObj>
              </mc:Choice>
              <mc:Fallback>
                <p:oleObj name="Equation" r:id="rId3" imgW="6680160" imgH="1765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044700"/>
                        <a:ext cx="6680200" cy="176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Practice Problem Answers </a:t>
            </a:r>
          </a:p>
        </p:txBody>
      </p:sp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530352" y="1280160"/>
          <a:ext cx="3238500" cy="321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9" name="Equation" r:id="rId4" imgW="3238200" imgH="3213000" progId="Equation.DSMT4">
                  <p:embed/>
                </p:oleObj>
              </mc:Choice>
              <mc:Fallback>
                <p:oleObj name="Equation" r:id="rId4" imgW="3238200" imgH="32130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3238500" cy="321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Objectives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Use the distance formula to find the distance between two points.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Understand the Pythagorean Theorem.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Determine if triangles are right triangles by using the Pythagorean Theorem.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Use the distance formula to find various properties of triangles.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3000"/>
              </a:lnSpc>
            </a:pPr>
            <a:r>
              <a:rPr lang="en-US" smtClean="0"/>
              <a:t>Distance Between Two Points on a Vertical or Horizontal Line</a:t>
            </a:r>
          </a:p>
        </p:txBody>
      </p:sp>
      <p:sp>
        <p:nvSpPr>
          <p:cNvPr id="102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300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Calculating The Distance Between Two Points on a Horizontal or Vertical Line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For </a:t>
            </a:r>
            <a:r>
              <a:rPr lang="en-US" i="1" dirty="0" smtClean="0">
                <a:solidFill>
                  <a:srgbClr val="000000"/>
                </a:solidFill>
              </a:rPr>
              <a:t>P</a:t>
            </a:r>
            <a:r>
              <a:rPr lang="en-US" baseline="-25000" dirty="0" smtClean="0">
                <a:solidFill>
                  <a:srgbClr val="000000"/>
                </a:solidFill>
              </a:rPr>
              <a:t>1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baseline="-25000" dirty="0" smtClean="0">
                <a:solidFill>
                  <a:srgbClr val="000000"/>
                </a:solidFill>
              </a:rPr>
              <a:t>1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baseline="-25000" dirty="0" smtClean="0">
                <a:solidFill>
                  <a:srgbClr val="000000"/>
                </a:solidFill>
              </a:rPr>
              <a:t>1</a:t>
            </a:r>
            <a:r>
              <a:rPr lang="en-US" dirty="0" smtClean="0">
                <a:solidFill>
                  <a:srgbClr val="000000"/>
                </a:solidFill>
              </a:rPr>
              <a:t>), and </a:t>
            </a:r>
            <a:r>
              <a:rPr lang="en-US" i="1" dirty="0" smtClean="0">
                <a:solidFill>
                  <a:srgbClr val="000000"/>
                </a:solidFill>
              </a:rPr>
              <a:t>P</a:t>
            </a:r>
            <a:r>
              <a:rPr lang="en-US" baseline="-25000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baseline="-25000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baseline="-25000" dirty="0" smtClean="0">
                <a:solidFill>
                  <a:srgbClr val="000000"/>
                </a:solidFill>
              </a:rPr>
              <a:t>1</a:t>
            </a:r>
            <a:r>
              <a:rPr lang="en-US" dirty="0" smtClean="0">
                <a:solidFill>
                  <a:srgbClr val="000000"/>
                </a:solidFill>
              </a:rPr>
              <a:t>) on a horizontal line,</a:t>
            </a:r>
          </a:p>
          <a:p>
            <a:endParaRPr lang="en-US" b="1" dirty="0" smtClean="0">
              <a:solidFill>
                <a:srgbClr val="000000"/>
              </a:solidFill>
            </a:endParaRPr>
          </a:p>
          <a:p>
            <a:endParaRPr lang="en-US" b="1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For </a:t>
            </a:r>
            <a:r>
              <a:rPr lang="en-US" i="1" dirty="0" smtClean="0">
                <a:solidFill>
                  <a:srgbClr val="000000"/>
                </a:solidFill>
              </a:rPr>
              <a:t>P</a:t>
            </a:r>
            <a:r>
              <a:rPr lang="en-US" baseline="-25000" dirty="0" smtClean="0">
                <a:solidFill>
                  <a:srgbClr val="000000"/>
                </a:solidFill>
              </a:rPr>
              <a:t>1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baseline="-25000" dirty="0" smtClean="0">
                <a:solidFill>
                  <a:srgbClr val="000000"/>
                </a:solidFill>
              </a:rPr>
              <a:t>1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baseline="-25000" dirty="0" smtClean="0">
                <a:solidFill>
                  <a:srgbClr val="000000"/>
                </a:solidFill>
              </a:rPr>
              <a:t>1</a:t>
            </a:r>
            <a:r>
              <a:rPr lang="en-US" dirty="0" smtClean="0">
                <a:solidFill>
                  <a:srgbClr val="000000"/>
                </a:solidFill>
              </a:rPr>
              <a:t>), and </a:t>
            </a:r>
            <a:r>
              <a:rPr lang="en-US" i="1" dirty="0" smtClean="0">
                <a:solidFill>
                  <a:srgbClr val="000000"/>
                </a:solidFill>
              </a:rPr>
              <a:t>P</a:t>
            </a:r>
            <a:r>
              <a:rPr lang="en-US" baseline="-25000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baseline="-25000" dirty="0" smtClean="0">
                <a:solidFill>
                  <a:srgbClr val="000000"/>
                </a:solidFill>
              </a:rPr>
              <a:t>1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baseline="-25000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) on a vertical line,</a:t>
            </a:r>
          </a:p>
          <a:p>
            <a:endParaRPr lang="en-US" b="1" dirty="0" smtClean="0">
              <a:solidFill>
                <a:srgbClr val="000000"/>
              </a:solidFill>
            </a:endParaRPr>
          </a:p>
          <a:p>
            <a:r>
              <a:rPr lang="en-US" b="1" dirty="0" smtClean="0">
                <a:solidFill>
                  <a:srgbClr val="000000"/>
                </a:solidFill>
              </a:rPr>
              <a:t> </a:t>
            </a:r>
            <a:endParaRPr lang="en-US" dirty="0" smtClean="0">
              <a:solidFill>
                <a:srgbClr val="000000"/>
              </a:solidFill>
            </a:endParaRP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2165350" y="3048000"/>
          <a:ext cx="42545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4254480" imgH="545760" progId="Equation.DSMT4">
                  <p:embed/>
                </p:oleObj>
              </mc:Choice>
              <mc:Fallback>
                <p:oleObj name="Equation" r:id="rId3" imgW="4254480" imgH="5457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5350" y="3048000"/>
                        <a:ext cx="42545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6"/>
          <p:cNvGraphicFramePr>
            <a:graphicFrameLocks noChangeAspect="1"/>
          </p:cNvGraphicFramePr>
          <p:nvPr/>
        </p:nvGraphicFramePr>
        <p:xfrm>
          <a:off x="2165350" y="4572000"/>
          <a:ext cx="42291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5" imgW="4228920" imgH="545760" progId="Equation.DSMT4">
                  <p:embed/>
                </p:oleObj>
              </mc:Choice>
              <mc:Fallback>
                <p:oleObj name="Equation" r:id="rId5" imgW="4228920" imgH="5457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5350" y="4572000"/>
                        <a:ext cx="42291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3000"/>
              </a:lnSpc>
            </a:pPr>
            <a:r>
              <a:rPr lang="en-US" smtClean="0"/>
              <a:t>Example 1: Calculating Distance on Horizontal and Vertical Lines</a:t>
            </a:r>
          </a:p>
        </p:txBody>
      </p:sp>
      <p:sp>
        <p:nvSpPr>
          <p:cNvPr id="205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en-US" b="1" smtClean="0"/>
              <a:t>a.	</a:t>
            </a:r>
            <a:r>
              <a:rPr lang="en-US" smtClean="0"/>
              <a:t>Find the distance, </a:t>
            </a:r>
            <a:r>
              <a:rPr lang="en-US" i="1" smtClean="0"/>
              <a:t>d</a:t>
            </a:r>
            <a:r>
              <a:rPr lang="en-US" smtClean="0"/>
              <a:t>, between the two points </a:t>
            </a:r>
            <a:r>
              <a:rPr lang="en-US" smtClean="0">
                <a:solidFill>
                  <a:srgbClr val="0000FF"/>
                </a:solidFill>
              </a:rPr>
              <a:t>(5, 7)</a:t>
            </a:r>
            <a:r>
              <a:rPr lang="en-US" smtClean="0"/>
              <a:t> and </a:t>
            </a:r>
            <a:r>
              <a:rPr lang="en-US" smtClean="0">
                <a:solidFill>
                  <a:srgbClr val="0000FF"/>
                </a:solidFill>
              </a:rPr>
              <a:t>(−3, 7)</a:t>
            </a:r>
            <a:r>
              <a:rPr lang="en-US" smtClean="0"/>
              <a:t>. </a:t>
            </a:r>
          </a:p>
        </p:txBody>
      </p:sp>
      <p:sp>
        <p:nvSpPr>
          <p:cNvPr id="2053" name="TextBox 3"/>
          <p:cNvSpPr txBox="1">
            <a:spLocks noChangeArrowheads="1"/>
          </p:cNvSpPr>
          <p:nvPr/>
        </p:nvSpPr>
        <p:spPr bwMode="auto">
          <a:xfrm>
            <a:off x="457200" y="2209800"/>
            <a:ext cx="49530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/>
              <a:t>Solution: </a:t>
            </a:r>
            <a:r>
              <a:rPr lang="en-US" sz="2800" dirty="0"/>
              <a:t>Since the points are on a horizontal line (they have the same </a:t>
            </a:r>
            <a:r>
              <a:rPr lang="en-US" sz="2800" i="1" dirty="0"/>
              <a:t>y</a:t>
            </a:r>
            <a:r>
              <a:rPr lang="en-US" sz="2800" dirty="0"/>
              <a:t>-coordinate), we find the absolute value of the difference between the </a:t>
            </a:r>
            <a:r>
              <a:rPr lang="en-US" sz="2800" i="1" dirty="0"/>
              <a:t>x</a:t>
            </a:r>
            <a:r>
              <a:rPr lang="en-US" sz="2800" dirty="0"/>
              <a:t>-coordinates. </a:t>
            </a:r>
          </a:p>
        </p:txBody>
      </p:sp>
      <p:pic>
        <p:nvPicPr>
          <p:cNvPr id="2054" name="Picture 5" descr="Ch9_Sec9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38788" y="2133600"/>
            <a:ext cx="3200400" cy="3143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1371600" y="4495800"/>
          <a:ext cx="1536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4" imgW="1536480" imgH="469800" progId="Equation.DSMT4">
                  <p:embed/>
                </p:oleObj>
              </mc:Choice>
              <mc:Fallback>
                <p:oleObj name="Equation" r:id="rId4" imgW="153648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495800"/>
                        <a:ext cx="1536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838200" y="54864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6" imgW="342720" imgH="241200" progId="Equation.DSMT4">
                  <p:embed/>
                </p:oleObj>
              </mc:Choice>
              <mc:Fallback>
                <p:oleObj name="Equation" r:id="rId6" imgW="342720" imgH="241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54864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1371600" y="5334000"/>
          <a:ext cx="17653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8" imgW="1765080" imgH="520560" progId="Equation.DSMT4">
                  <p:embed/>
                </p:oleObj>
              </mc:Choice>
              <mc:Fallback>
                <p:oleObj name="Equation" r:id="rId8" imgW="1765080" imgH="520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5334000"/>
                        <a:ext cx="17653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/>
          <p:cNvGraphicFramePr>
            <a:graphicFrameLocks noChangeAspect="1"/>
          </p:cNvGraphicFramePr>
          <p:nvPr/>
        </p:nvGraphicFramePr>
        <p:xfrm>
          <a:off x="2971800" y="4495800"/>
          <a:ext cx="800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10" imgW="799920" imgH="469800" progId="Equation.DSMT4">
                  <p:embed/>
                </p:oleObj>
              </mc:Choice>
              <mc:Fallback>
                <p:oleObj name="Equation" r:id="rId10" imgW="79992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495800"/>
                        <a:ext cx="800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810000" y="457200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12" imgW="482400" imgH="291960" progId="Equation.DSMT4">
                  <p:embed/>
                </p:oleObj>
              </mc:Choice>
              <mc:Fallback>
                <p:oleObj name="Equation" r:id="rId12" imgW="4824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57200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3238500" y="5334000"/>
          <a:ext cx="584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14" imgW="583920" imgH="469800" progId="Equation.DSMT4">
                  <p:embed/>
                </p:oleObj>
              </mc:Choice>
              <mc:Fallback>
                <p:oleObj name="Equation" r:id="rId14" imgW="58392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0" y="5334000"/>
                        <a:ext cx="584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3886200" y="541020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16" imgW="482400" imgH="291960" progId="Equation.DSMT4">
                  <p:embed/>
                </p:oleObj>
              </mc:Choice>
              <mc:Fallback>
                <p:oleObj name="Equation" r:id="rId16" imgW="4824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541020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3000"/>
              </a:lnSpc>
            </a:pPr>
            <a:r>
              <a:rPr lang="en-US" smtClean="0"/>
              <a:t>Example 1: Calculating Distance on Horizontal and Vertical Lines (cont.)</a:t>
            </a: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57200" algn="l"/>
              </a:tabLst>
            </a:pPr>
            <a:r>
              <a:rPr lang="en-US" b="1" dirty="0" smtClean="0"/>
              <a:t>b.	</a:t>
            </a:r>
            <a:r>
              <a:rPr lang="en-US" dirty="0" smtClean="0"/>
              <a:t>Find the distance, </a:t>
            </a:r>
            <a:r>
              <a:rPr lang="en-US" i="1" dirty="0" smtClean="0"/>
              <a:t>d</a:t>
            </a:r>
            <a:r>
              <a:rPr lang="en-US" dirty="0" smtClean="0"/>
              <a:t>, between the two points </a:t>
            </a:r>
            <a:r>
              <a:rPr lang="en-US" dirty="0" smtClean="0">
                <a:solidFill>
                  <a:srgbClr val="0000FF"/>
                </a:solidFill>
              </a:rPr>
              <a:t>(2, 8)</a:t>
            </a:r>
            <a:r>
              <a:rPr lang="en-US" dirty="0" smtClean="0"/>
              <a:t> </a:t>
            </a:r>
          </a:p>
          <a:p>
            <a:pPr>
              <a:spcBef>
                <a:spcPts val="1200"/>
              </a:spcBef>
              <a:tabLst>
                <a:tab pos="457200" algn="l"/>
              </a:tabLst>
            </a:pPr>
            <a:r>
              <a:rPr lang="en-US" dirty="0" smtClean="0"/>
              <a:t>	and</a:t>
            </a:r>
          </a:p>
          <a:p>
            <a:pPr>
              <a:lnSpc>
                <a:spcPct val="200000"/>
              </a:lnSpc>
              <a:spcBef>
                <a:spcPts val="1200"/>
              </a:spcBef>
              <a:tabLst>
                <a:tab pos="457200" algn="l"/>
              </a:tabLst>
            </a:pPr>
            <a:r>
              <a:rPr lang="en-US" b="1" dirty="0" smtClean="0"/>
              <a:t>Solution: </a:t>
            </a:r>
          </a:p>
          <a:p>
            <a:pPr>
              <a:spcBef>
                <a:spcPts val="600"/>
              </a:spcBef>
              <a:tabLst>
                <a:tab pos="457200" algn="l"/>
              </a:tabLst>
            </a:pPr>
            <a:r>
              <a:rPr lang="en-US" dirty="0" smtClean="0"/>
              <a:t>Since the points are on a vertical line (they have the same </a:t>
            </a:r>
            <a:r>
              <a:rPr lang="en-US" i="1" dirty="0" smtClean="0"/>
              <a:t>x</a:t>
            </a:r>
            <a:r>
              <a:rPr lang="en-US" dirty="0" smtClean="0"/>
              <a:t>-coordinate), we find the absolute value of the difference between the </a:t>
            </a:r>
            <a:r>
              <a:rPr lang="en-US" i="1" dirty="0" smtClean="0"/>
              <a:t>y</a:t>
            </a:r>
            <a:r>
              <a:rPr lang="en-US" dirty="0" smtClean="0"/>
              <a:t>-coordinates.</a:t>
            </a:r>
            <a:r>
              <a:rPr lang="en-US" i="1" dirty="0" smtClean="0"/>
              <a:t> </a:t>
            </a:r>
            <a:r>
              <a:rPr lang="en-US" dirty="0" smtClean="0"/>
              <a:t> </a:t>
            </a:r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1665288" y="1739900"/>
          <a:ext cx="13081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3" imgW="1307880" imgH="927000" progId="Equation.DSMT4">
                  <p:embed/>
                </p:oleObj>
              </mc:Choice>
              <mc:Fallback>
                <p:oleObj name="Equation" r:id="rId3" imgW="1307880" imgH="927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5288" y="1739900"/>
                        <a:ext cx="13081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3000"/>
              </a:lnSpc>
            </a:pPr>
            <a:r>
              <a:rPr lang="en-US" smtClean="0"/>
              <a:t>Example 1: Calculating Distance on Horizontal and Vertical Lines (cont.)</a:t>
            </a:r>
          </a:p>
        </p:txBody>
      </p:sp>
      <p:pic>
        <p:nvPicPr>
          <p:cNvPr id="4100" name="Picture 8" descr="Ch9_Sec10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10200" y="1981200"/>
            <a:ext cx="3200400" cy="3143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30352" y="2057400"/>
          <a:ext cx="21844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4" imgW="2184120" imgH="977760" progId="Equation.DSMT4">
                  <p:embed/>
                </p:oleObj>
              </mc:Choice>
              <mc:Fallback>
                <p:oleObj name="Equation" r:id="rId4" imgW="2184120" imgH="977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057400"/>
                        <a:ext cx="21844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2406650" y="34290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6" imgW="342720" imgH="241200" progId="Equation.DSMT4">
                  <p:embed/>
                </p:oleObj>
              </mc:Choice>
              <mc:Fallback>
                <p:oleObj name="Equation" r:id="rId6" imgW="342720" imgH="241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6650" y="34290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530352" y="3886200"/>
          <a:ext cx="17145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8" imgW="1714320" imgH="927000" progId="Equation.DSMT4">
                  <p:embed/>
                </p:oleObj>
              </mc:Choice>
              <mc:Fallback>
                <p:oleObj name="Equation" r:id="rId8" imgW="171432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886200"/>
                        <a:ext cx="17145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844800" y="2071255"/>
          <a:ext cx="9525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10" imgW="952200" imgH="927000" progId="Equation.DSMT4">
                  <p:embed/>
                </p:oleObj>
              </mc:Choice>
              <mc:Fallback>
                <p:oleObj name="Equation" r:id="rId10" imgW="952200" imgH="927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4800" y="2071255"/>
                        <a:ext cx="9525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3886200" y="2115705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12" imgW="736560" imgH="838080" progId="Equation.DSMT4">
                  <p:embed/>
                </p:oleObj>
              </mc:Choice>
              <mc:Fallback>
                <p:oleObj name="Equation" r:id="rId12" imgW="7365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115705"/>
                        <a:ext cx="73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2348345" y="3900055"/>
          <a:ext cx="1219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14" imgW="1218960" imgH="927000" progId="Equation.DSMT4">
                  <p:embed/>
                </p:oleObj>
              </mc:Choice>
              <mc:Fallback>
                <p:oleObj name="Equation" r:id="rId14" imgW="1218960" imgH="927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8345" y="3900055"/>
                        <a:ext cx="1219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3657600" y="3944505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16" imgW="736560" imgH="838080" progId="Equation.DSMT4">
                  <p:embed/>
                </p:oleObj>
              </mc:Choice>
              <mc:Fallback>
                <p:oleObj name="Equation" r:id="rId16" imgW="7365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944505"/>
                        <a:ext cx="73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Pythagorean Theorem: </a:t>
            </a:r>
            <a:r>
              <a:rPr lang="en-US" i="1" smtClean="0"/>
              <a:t>c</a:t>
            </a:r>
            <a:r>
              <a:rPr lang="en-US" baseline="30000" smtClean="0"/>
              <a:t>2</a:t>
            </a:r>
            <a:r>
              <a:rPr lang="en-US" smtClean="0"/>
              <a:t> = </a:t>
            </a:r>
            <a:r>
              <a:rPr lang="en-US" i="1" smtClean="0"/>
              <a:t>a</a:t>
            </a:r>
            <a:r>
              <a:rPr lang="en-US" baseline="30000" smtClean="0"/>
              <a:t>2 </a:t>
            </a:r>
            <a:r>
              <a:rPr lang="en-US" smtClean="0"/>
              <a:t>+</a:t>
            </a:r>
            <a:r>
              <a:rPr lang="en-US" baseline="30000" smtClean="0"/>
              <a:t> </a:t>
            </a:r>
            <a:r>
              <a:rPr lang="en-US" i="1" smtClean="0"/>
              <a:t>b</a:t>
            </a:r>
            <a:r>
              <a:rPr lang="en-US" baseline="30000" smtClean="0"/>
              <a:t>2</a:t>
            </a:r>
            <a:r>
              <a:rPr lang="en-US" smtClean="0"/>
              <a:t> </a:t>
            </a:r>
          </a:p>
        </p:txBody>
      </p:sp>
      <p:sp>
        <p:nvSpPr>
          <p:cNvPr id="512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25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The Pythagorean Theorem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In a right triangle, the square of the hypotenuse is equal to the sum of the squares of the two legs.</a:t>
            </a: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1752600" y="3733800"/>
          <a:ext cx="1638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3" imgW="1638000" imgH="380880" progId="Equation.DSMT4">
                  <p:embed/>
                </p:oleObj>
              </mc:Choice>
              <mc:Fallback>
                <p:oleObj name="Equation" r:id="rId3" imgW="1638000" imgH="380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733800"/>
                        <a:ext cx="1638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5" name="Picture 4" descr="pythag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0" y="2743200"/>
            <a:ext cx="3108960" cy="21864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2: The Pythagorean Theorem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defRPr/>
            </a:pPr>
            <a:r>
              <a:rPr lang="en-US" b="1" dirty="0" smtClean="0"/>
              <a:t>a.	</a:t>
            </a:r>
            <a:r>
              <a:rPr lang="en-US" dirty="0" smtClean="0"/>
              <a:t>What is the length of the hypotenuse of a right triangle if one leg is </a:t>
            </a:r>
            <a:r>
              <a:rPr lang="en-US" dirty="0" smtClean="0">
                <a:solidFill>
                  <a:srgbClr val="0000FF"/>
                </a:solidFill>
              </a:rPr>
              <a:t>8 cm</a:t>
            </a:r>
            <a:r>
              <a:rPr lang="en-US" dirty="0" smtClean="0"/>
              <a:t> long and the other leg is </a:t>
            </a:r>
          </a:p>
          <a:p>
            <a:pPr marL="457200" indent="-457200">
              <a:spcBef>
                <a:spcPts val="0"/>
              </a:spcBef>
              <a:defRPr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FF"/>
                </a:solidFill>
              </a:rPr>
              <a:t>6 cm</a:t>
            </a:r>
            <a:r>
              <a:rPr lang="en-US" dirty="0" smtClean="0"/>
              <a:t> long? </a:t>
            </a:r>
          </a:p>
          <a:p>
            <a:pPr>
              <a:defRPr/>
            </a:pPr>
            <a:r>
              <a:rPr lang="en-US" b="1" dirty="0" smtClean="0"/>
              <a:t>Solution: </a:t>
            </a:r>
          </a:p>
          <a:p>
            <a:pPr>
              <a:defRPr/>
            </a:pPr>
            <a:r>
              <a:rPr lang="en-US" dirty="0" smtClean="0"/>
              <a:t>By the Pythagorean Theorem,</a:t>
            </a:r>
            <a:endParaRPr lang="en-US" dirty="0"/>
          </a:p>
        </p:txBody>
      </p:sp>
      <p:pic>
        <p:nvPicPr>
          <p:cNvPr id="614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81600" y="2819400"/>
            <a:ext cx="3171825" cy="2114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</p:spPr>
      </p:pic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2057400" y="3733800"/>
          <a:ext cx="1574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4" imgW="1574640" imgH="380880" progId="Equation.DSMT4">
                  <p:embed/>
                </p:oleObj>
              </mc:Choice>
              <mc:Fallback>
                <p:oleObj name="Equation" r:id="rId4" imgW="157464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733800"/>
                        <a:ext cx="1574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2057400" y="4318000"/>
          <a:ext cx="1689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6" imgW="1688760" imgH="380880" progId="Equation.DSMT4">
                  <p:embed/>
                </p:oleObj>
              </mc:Choice>
              <mc:Fallback>
                <p:oleObj name="Equation" r:id="rId6" imgW="168876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318000"/>
                        <a:ext cx="1689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2057400" y="4902200"/>
          <a:ext cx="1181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8" imgW="1180800" imgH="380880" progId="Equation.DSMT4">
                  <p:embed/>
                </p:oleObj>
              </mc:Choice>
              <mc:Fallback>
                <p:oleObj name="Equation" r:id="rId8" imgW="11808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902200"/>
                        <a:ext cx="1181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2195945" y="5486400"/>
          <a:ext cx="1320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10" imgW="1320480" imgH="444240" progId="Equation.DSMT4">
                  <p:embed/>
                </p:oleObj>
              </mc:Choice>
              <mc:Fallback>
                <p:oleObj name="Equation" r:id="rId10" imgW="132048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945" y="5486400"/>
                        <a:ext cx="1320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3581400" y="5576455"/>
          <a:ext cx="1168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12" imgW="1168200" imgH="291960" progId="Equation.DSMT4">
                  <p:embed/>
                </p:oleObj>
              </mc:Choice>
              <mc:Fallback>
                <p:oleObj name="Equation" r:id="rId12" imgW="11682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5576455"/>
                        <a:ext cx="1168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2: The Pythagorean Theorem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hypotenuse is </a:t>
            </a:r>
            <a:r>
              <a:rPr lang="en-US" dirty="0" smtClean="0">
                <a:solidFill>
                  <a:srgbClr val="FF0000"/>
                </a:solidFill>
              </a:rPr>
              <a:t>10 cm </a:t>
            </a:r>
            <a:r>
              <a:rPr lang="en-US" dirty="0" smtClean="0"/>
              <a:t>long. (Note that only the positive square root of 100 is used because the negative square root does not make sense as a solution to the problem.)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453</Words>
  <Application>Microsoft Office PowerPoint</Application>
  <PresentationFormat>On-screen Show (4:3)</PresentationFormat>
  <Paragraphs>81</Paragraphs>
  <Slides>19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Calibri</vt:lpstr>
      <vt:lpstr>Courier New</vt:lpstr>
      <vt:lpstr>Arial</vt:lpstr>
      <vt:lpstr>Office Theme</vt:lpstr>
      <vt:lpstr>Equation</vt:lpstr>
      <vt:lpstr>Section 9.7</vt:lpstr>
      <vt:lpstr>Objectives</vt:lpstr>
      <vt:lpstr>Distance Between Two Points on a Vertical or Horizontal Line</vt:lpstr>
      <vt:lpstr>Example 1: Calculating Distance on Horizontal and Vertical Lines</vt:lpstr>
      <vt:lpstr>Example 1: Calculating Distance on Horizontal and Vertical Lines (cont.)</vt:lpstr>
      <vt:lpstr>Example 1: Calculating Distance on Horizontal and Vertical Lines (cont.)</vt:lpstr>
      <vt:lpstr>The Pythagorean Theorem: c2 = a2 + b2 </vt:lpstr>
      <vt:lpstr>Example 2: The Pythagorean Theorem</vt:lpstr>
      <vt:lpstr>Example 2: The Pythagorean Theorem (cont.)</vt:lpstr>
      <vt:lpstr>Example 2: The Pythagorean Theorem (cont.)</vt:lpstr>
      <vt:lpstr>Distance Between Two Points in a Plane</vt:lpstr>
      <vt:lpstr>Distance Between Two Points in a Plane</vt:lpstr>
      <vt:lpstr>Distance Between Two Points in a Plane</vt:lpstr>
      <vt:lpstr>Example 3: Distance Between Two Points</vt:lpstr>
      <vt:lpstr>Example 3: Distance Between Two Points (cont.)</vt:lpstr>
      <vt:lpstr>Example 3: Distance Between Two Points (cont.)</vt:lpstr>
      <vt:lpstr>Example 3: Distance Between Two Points (cont.)</vt:lpstr>
      <vt:lpstr>Practice Problems</vt:lpstr>
      <vt:lpstr>Practice Problem Answers 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</dc:title>
  <dc:creator>Hawkes Learning Systems</dc:creator>
  <cp:lastModifiedBy>ashish.samudre</cp:lastModifiedBy>
  <cp:revision>34</cp:revision>
  <dcterms:created xsi:type="dcterms:W3CDTF">2013-04-26T14:43:13Z</dcterms:created>
  <dcterms:modified xsi:type="dcterms:W3CDTF">2017-08-02T12:44:01Z</dcterms:modified>
</cp:coreProperties>
</file>