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  <p:embeddedFont>
      <p:font typeface="Cambria Math" panose="02040503050406030204" pitchFamily="18" charset="0"/>
      <p:regular r:id="rId28"/>
    </p:embeddedFont>
    <p:embeddedFont>
      <p:font typeface="Euclid Math Two" panose="02050601010101010101" pitchFamily="18" charset="2"/>
      <p:regular r:id="rId29"/>
      <p:bold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1F497D"/>
    <a:srgbClr val="000000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0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9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941BE-697F-4905-B7B2-3E1A5D1264D4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730AB-9F27-4F7C-88DF-D957CFBB5A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934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C19C05-3C3D-47EF-A1C1-CC1A8D3C51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51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/>
              <a:t>Example 3: Evaluating Exponents with a Calculator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dirty="0"/>
              <a:t>Use a TI-84 Plus graphing calculator to find the value of each of the following exponential expressions.</a:t>
            </a:r>
          </a:p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baseline="30000" dirty="0">
                <a:solidFill>
                  <a:srgbClr val="0000FF"/>
                </a:solidFill>
              </a:rPr>
              <a:t>5</a:t>
            </a:r>
            <a:r>
              <a:rPr lang="en-US" b="1" dirty="0"/>
              <a:t> 	b.	</a:t>
            </a:r>
            <a:r>
              <a:rPr lang="en-US" dirty="0">
                <a:solidFill>
                  <a:srgbClr val="0000FF"/>
                </a:solidFill>
              </a:rPr>
              <a:t>41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b="1" dirty="0"/>
              <a:t>	c.	</a:t>
            </a:r>
            <a:r>
              <a:rPr lang="en-US" dirty="0">
                <a:solidFill>
                  <a:srgbClr val="0000FF"/>
                </a:solidFill>
              </a:rPr>
              <a:t>152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</a:p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dirty="0"/>
              <a:t>Solutions for a TI-84 Plus Calculator</a:t>
            </a:r>
          </a:p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b="1" dirty="0"/>
              <a:t>a.	Step 1: </a:t>
            </a:r>
            <a:r>
              <a:rPr lang="en-US" dirty="0"/>
              <a:t>Enter </a:t>
            </a:r>
            <a:r>
              <a:rPr lang="en-US" dirty="0">
                <a:solidFill>
                  <a:srgbClr val="FF00FF"/>
                </a:solidFill>
              </a:rPr>
              <a:t>9</a:t>
            </a:r>
            <a:r>
              <a:rPr lang="en-US" dirty="0"/>
              <a:t>. (This is the base.)</a:t>
            </a:r>
            <a:r>
              <a:rPr lang="en-US" b="1" dirty="0"/>
              <a:t> </a:t>
            </a:r>
          </a:p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b="1" dirty="0"/>
              <a:t>	Step 2: </a:t>
            </a:r>
            <a:r>
              <a:rPr lang="en-US" dirty="0"/>
              <a:t>Press the caret key           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b="1" dirty="0"/>
              <a:t>	Step 3: </a:t>
            </a:r>
            <a:r>
              <a:rPr lang="en-US" dirty="0"/>
              <a:t>Enter </a:t>
            </a:r>
            <a:r>
              <a:rPr lang="en-US" dirty="0">
                <a:solidFill>
                  <a:srgbClr val="FF00FF"/>
                </a:solidFill>
              </a:rPr>
              <a:t>5</a:t>
            </a:r>
            <a:r>
              <a:rPr lang="en-US" dirty="0"/>
              <a:t>. (This is the exponent.) </a:t>
            </a:r>
          </a:p>
          <a:p>
            <a:pPr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b="1" dirty="0"/>
              <a:t>	Step 4: </a:t>
            </a:r>
            <a:r>
              <a:rPr lang="en-US" dirty="0"/>
              <a:t>Press the key           .</a:t>
            </a:r>
            <a:r>
              <a:rPr lang="en-US" b="1" dirty="0"/>
              <a:t> </a:t>
            </a:r>
          </a:p>
          <a:p>
            <a:pPr>
              <a:lnSpc>
                <a:spcPct val="200000"/>
              </a:lnSpc>
              <a:tabLst>
                <a:tab pos="465138" algn="l"/>
                <a:tab pos="2293938" algn="l"/>
                <a:tab pos="2743200" algn="l"/>
                <a:tab pos="4572000" algn="l"/>
                <a:tab pos="5080000" algn="l"/>
              </a:tabLst>
            </a:pPr>
            <a:r>
              <a:rPr lang="en-US" dirty="0"/>
              <a:t>	The display should read </a:t>
            </a:r>
            <a:r>
              <a:rPr lang="en-US" dirty="0">
                <a:solidFill>
                  <a:srgbClr val="FF0000"/>
                </a:solidFill>
              </a:rPr>
              <a:t>59049</a:t>
            </a:r>
            <a:r>
              <a:rPr lang="en-US" b="1" dirty="0"/>
              <a:t>.</a:t>
            </a:r>
            <a:endParaRPr lang="en-US" dirty="0"/>
          </a:p>
        </p:txBody>
      </p:sp>
      <p:pic>
        <p:nvPicPr>
          <p:cNvPr id="16388" name="Picture 4" descr="Cara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5511" y="3626556"/>
            <a:ext cx="7826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 descr="ENTER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2589" y="4467930"/>
            <a:ext cx="782638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/>
              <a:t>Example 3: Evaluating Exponents with a Calculator (cont.)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Step 1: </a:t>
            </a:r>
            <a:r>
              <a:rPr lang="en-US" dirty="0"/>
              <a:t>Enter </a:t>
            </a:r>
            <a:r>
              <a:rPr lang="en-US" dirty="0">
                <a:solidFill>
                  <a:srgbClr val="FF00FF"/>
                </a:solidFill>
              </a:rPr>
              <a:t>41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	Step 2: </a:t>
            </a:r>
            <a:r>
              <a:rPr lang="en-US" dirty="0"/>
              <a:t>Press the caret key           </a:t>
            </a:r>
            <a:r>
              <a:rPr lang="en-US" i="1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	Step 3: </a:t>
            </a:r>
            <a:r>
              <a:rPr lang="en-US" dirty="0"/>
              <a:t>Enter </a:t>
            </a:r>
            <a:r>
              <a:rPr lang="en-US" dirty="0">
                <a:solidFill>
                  <a:srgbClr val="FF00FF"/>
                </a:solidFill>
              </a:rPr>
              <a:t>3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	Step 4: </a:t>
            </a:r>
            <a:r>
              <a:rPr lang="en-US" dirty="0"/>
              <a:t>Press the key           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	The display should read </a:t>
            </a:r>
            <a:r>
              <a:rPr lang="en-US" dirty="0">
                <a:solidFill>
                  <a:srgbClr val="FF0000"/>
                </a:solidFill>
              </a:rPr>
              <a:t>68921</a:t>
            </a:r>
            <a:r>
              <a:rPr lang="en-US" b="1" dirty="0"/>
              <a:t>.</a:t>
            </a:r>
            <a:endParaRPr lang="en-US" dirty="0"/>
          </a:p>
        </p:txBody>
      </p:sp>
      <p:pic>
        <p:nvPicPr>
          <p:cNvPr id="17412" name="Picture 4" descr="Cara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905000"/>
            <a:ext cx="78263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ENTER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2819400"/>
            <a:ext cx="782638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/>
              <a:t>Example 3: Evaluating Exponents with a Calculator (cont.)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	Step 1: </a:t>
            </a:r>
            <a:r>
              <a:rPr lang="en-US" dirty="0"/>
              <a:t>Enter </a:t>
            </a:r>
            <a:r>
              <a:rPr lang="en-US" dirty="0">
                <a:solidFill>
                  <a:srgbClr val="FF00FF"/>
                </a:solidFill>
              </a:rPr>
              <a:t>152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	Step 2: </a:t>
            </a:r>
            <a:r>
              <a:rPr lang="en-US" dirty="0"/>
              <a:t>Press the caret key           </a:t>
            </a:r>
            <a:r>
              <a:rPr lang="en-US" i="1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	Step 3: </a:t>
            </a:r>
            <a:r>
              <a:rPr lang="en-US" dirty="0"/>
              <a:t>Enter </a:t>
            </a:r>
            <a:r>
              <a:rPr lang="en-US" dirty="0">
                <a:solidFill>
                  <a:srgbClr val="FF00FF"/>
                </a:solidFill>
              </a:rPr>
              <a:t>0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	Step 4: </a:t>
            </a:r>
            <a:r>
              <a:rPr lang="en-US" dirty="0"/>
              <a:t>Press the key           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	The display should read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b="1" dirty="0"/>
              <a:t>.</a:t>
            </a:r>
            <a:endParaRPr lang="en-US" dirty="0"/>
          </a:p>
        </p:txBody>
      </p:sp>
      <p:pic>
        <p:nvPicPr>
          <p:cNvPr id="18436" name="Picture 4" descr="Cara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905000"/>
            <a:ext cx="78263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ENTER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2819400"/>
            <a:ext cx="782638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/>
              <a:t>Example 3: Evaluating Exponents with a Calculator (cont.)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Here we show the display screen for all these calculations.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pic>
        <p:nvPicPr>
          <p:cNvPr id="19460" name="Picture 6" descr="R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68575" y="2362200"/>
            <a:ext cx="3657600" cy="302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Rules for Order of Operations</a:t>
            </a:r>
          </a:p>
          <a:p>
            <a:pPr marL="463550" indent="-463550">
              <a:defRPr/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First, simplify within grouping symbols, such as parentheses ( ), brackets [ ], or braces { }. Start with the innermost grouping. </a:t>
            </a:r>
          </a:p>
          <a:p>
            <a:pPr marL="463550" indent="-463550">
              <a:defRPr/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Second, evaluate any numbers or expressions with exponents.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Rules for Order of Operations (cont.)</a:t>
            </a:r>
          </a:p>
          <a:p>
            <a:pPr marL="463550" indent="-463550">
              <a:defRPr/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Third,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multiplications or divisions in the order in which they appear. </a:t>
            </a:r>
          </a:p>
          <a:p>
            <a:pPr marL="463550" indent="-463550">
              <a:defRPr/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Fourth,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additions or subtractions in the order in which they appear.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Even though the mnemonic </a:t>
            </a:r>
            <a:r>
              <a:rPr lang="en-US" b="1" dirty="0">
                <a:solidFill>
                  <a:srgbClr val="C00000"/>
                </a:solidFill>
              </a:rPr>
              <a:t>PEMDAS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helpful, remember that multiplication and division are performed as they appear, left to right. Also, addition and subtraction are performed as they appear, left to right.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Evaluate the expression </a:t>
            </a:r>
            <a:r>
              <a:rPr lang="en-US" i="0" dirty="0">
                <a:solidFill>
                  <a:srgbClr val="0000FF"/>
                </a:solidFill>
              </a:rPr>
              <a:t>24 ÷ 8 + 4 ⋅ 2 − 6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4" name="Object 10"/>
          <p:cNvGraphicFramePr>
            <a:graphicFrameLocks noChangeAspect="1"/>
          </p:cNvGraphicFramePr>
          <p:nvPr/>
        </p:nvGraphicFramePr>
        <p:xfrm>
          <a:off x="1978890" y="466725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3" imgW="1904760" imgH="380880" progId="Equation.DSMT4">
                  <p:embed/>
                </p:oleObj>
              </mc:Choice>
              <mc:Fallback>
                <p:oleObj name="Equation" r:id="rId3" imgW="19047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890" y="466725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8"/>
          <p:cNvGraphicFramePr>
            <a:graphicFrameLocks noChangeAspect="1"/>
          </p:cNvGraphicFramePr>
          <p:nvPr/>
        </p:nvGraphicFramePr>
        <p:xfrm>
          <a:off x="1978890" y="3789363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5" imgW="2031840" imgH="380880" progId="Equation.DSMT4">
                  <p:embed/>
                </p:oleObj>
              </mc:Choice>
              <mc:Fallback>
                <p:oleObj name="Equation" r:id="rId5" imgW="203184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890" y="3789363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1978890" y="2866446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7" imgW="2197080" imgH="380880" progId="Equation.DSMT4">
                  <p:embed/>
                </p:oleObj>
              </mc:Choice>
              <mc:Fallback>
                <p:oleObj name="Equation" r:id="rId7" imgW="219708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890" y="2866446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94948"/>
              </p:ext>
            </p:extLst>
          </p:nvPr>
        </p:nvGraphicFramePr>
        <p:xfrm>
          <a:off x="2101850" y="1960563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9" imgW="2133360" imgH="291960" progId="Equation.DSMT4">
                  <p:embed/>
                </p:oleObj>
              </mc:Choice>
              <mc:Fallback>
                <p:oleObj name="Equation" r:id="rId9" imgW="213336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1960563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</a:t>
            </a:r>
            <a:r>
              <a:rPr lang="pt-BR" dirty="0"/>
              <a:t>Order of Operations</a:t>
            </a:r>
            <a:endParaRPr lang="en-US" dirty="0"/>
          </a:p>
        </p:txBody>
      </p:sp>
      <p:sp>
        <p:nvSpPr>
          <p:cNvPr id="49" name="Left Brace 48"/>
          <p:cNvSpPr/>
          <p:nvPr/>
        </p:nvSpPr>
        <p:spPr>
          <a:xfrm rot="16200000">
            <a:off x="2345436" y="1906525"/>
            <a:ext cx="155448" cy="9144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2286000" y="2644041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9"/>
          <p:cNvGraphicFramePr>
            <a:graphicFrameLocks noChangeAspect="1"/>
          </p:cNvGraphicFramePr>
          <p:nvPr/>
        </p:nvGraphicFramePr>
        <p:xfrm>
          <a:off x="1978890" y="5589588"/>
          <a:ext cx="151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1" imgW="1511280" imgH="380880" progId="Equation.DSMT4">
                  <p:embed/>
                </p:oleObj>
              </mc:Choice>
              <mc:Fallback>
                <p:oleObj name="Equation" r:id="rId11" imgW="151128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890" y="5589588"/>
                        <a:ext cx="151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Left Brace 51"/>
          <p:cNvSpPr/>
          <p:nvPr/>
        </p:nvSpPr>
        <p:spPr>
          <a:xfrm rot="16200000">
            <a:off x="3348506" y="2965010"/>
            <a:ext cx="155448" cy="5486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rot="5400000">
            <a:off x="3289070" y="3533501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Left Brace 53"/>
          <p:cNvSpPr/>
          <p:nvPr/>
        </p:nvSpPr>
        <p:spPr>
          <a:xfrm rot="16200000">
            <a:off x="2851126" y="3552445"/>
            <a:ext cx="155448" cy="118872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>
          <a:xfrm rot="5400000">
            <a:off x="2791690" y="4468686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Left Brace 55"/>
          <p:cNvSpPr/>
          <p:nvPr/>
        </p:nvSpPr>
        <p:spPr>
          <a:xfrm rot="16200000">
            <a:off x="3279231" y="4477925"/>
            <a:ext cx="155448" cy="10972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rot="5400000">
            <a:off x="3219795" y="5348446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419600" y="1905000"/>
            <a:ext cx="41148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before multiplying in this case. Remember to move left to right.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419600" y="2819400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before adding or subtracting.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419600" y="3733800"/>
            <a:ext cx="420624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before subtracting in this case.</a:t>
            </a:r>
          </a:p>
          <a:p>
            <a:r>
              <a:rPr lang="en-US" sz="2000" dirty="0">
                <a:solidFill>
                  <a:srgbClr val="008080"/>
                </a:solidFill>
              </a:rPr>
              <a:t>Remember to move left to right.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419600" y="4648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4" grpId="0" animBg="1"/>
      <p:bldP spid="56" grpId="0" animBg="1"/>
      <p:bldP spid="58" grpId="0"/>
      <p:bldP spid="59" grpId="0"/>
      <p:bldP spid="60" grpId="0"/>
      <p:bldP spid="6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Evaluate the expression </a:t>
            </a:r>
            <a:r>
              <a:rPr lang="en-US" i="0" dirty="0">
                <a:solidFill>
                  <a:srgbClr val="0000FF"/>
                </a:solidFill>
              </a:rPr>
              <a:t>5 − 18 ÷ 9 ⋅ 2 + 4(7).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108775" y="4938731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3" imgW="2145960" imgH="380880" progId="Equation.DSMT4">
                  <p:embed/>
                </p:oleObj>
              </mc:Choice>
              <mc:Fallback>
                <p:oleObj name="Equation" r:id="rId3" imgW="21459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775" y="4938731"/>
                        <a:ext cx="214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2108775" y="2659371"/>
          <a:ext cx="2552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5" imgW="2552400" imgH="457200" progId="Equation.DSMT4">
                  <p:embed/>
                </p:oleObj>
              </mc:Choice>
              <mc:Fallback>
                <p:oleObj name="Equation" r:id="rId5" imgW="255240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775" y="2659371"/>
                        <a:ext cx="2552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2410258" y="1873825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7" imgW="2565360" imgH="393480" progId="Equation.DSMT4">
                  <p:embed/>
                </p:oleObj>
              </mc:Choice>
              <mc:Fallback>
                <p:oleObj name="Equation" r:id="rId7" imgW="256536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258" y="1873825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108775" y="3449490"/>
          <a:ext cx="2324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9" imgW="2323800" imgH="457200" progId="Equation.DSMT4">
                  <p:embed/>
                </p:oleObj>
              </mc:Choice>
              <mc:Fallback>
                <p:oleObj name="Equation" r:id="rId9" imgW="232380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775" y="3449490"/>
                        <a:ext cx="2324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2108775" y="4245136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11" imgW="2286000" imgH="380880" progId="Equation.DSMT4">
                  <p:embed/>
                </p:oleObj>
              </mc:Choice>
              <mc:Fallback>
                <p:oleObj name="Equation" r:id="rId11" imgW="2286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775" y="4245136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Expressions </a:t>
            </a:r>
          </a:p>
        </p:txBody>
      </p:sp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2108775" y="5666096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13" imgW="1612800" imgH="380880" progId="Equation.DSMT4">
                  <p:embed/>
                </p:oleObj>
              </mc:Choice>
              <mc:Fallback>
                <p:oleObj name="Equation" r:id="rId13" imgW="161280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775" y="5666096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Left Brace 19"/>
          <p:cNvSpPr/>
          <p:nvPr/>
        </p:nvSpPr>
        <p:spPr>
          <a:xfrm rot="16200000">
            <a:off x="3215501" y="1952245"/>
            <a:ext cx="155448" cy="8229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3156065" y="2602062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Left Brace 21"/>
          <p:cNvSpPr/>
          <p:nvPr/>
        </p:nvSpPr>
        <p:spPr>
          <a:xfrm rot="16200000">
            <a:off x="3397001" y="2819121"/>
            <a:ext cx="155448" cy="5486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3337565" y="3335317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eft Brace 23"/>
          <p:cNvSpPr/>
          <p:nvPr/>
        </p:nvSpPr>
        <p:spPr>
          <a:xfrm rot="16200000">
            <a:off x="4022526" y="3579248"/>
            <a:ext cx="155448" cy="5943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3963090" y="4105277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eft Brace 25"/>
          <p:cNvSpPr/>
          <p:nvPr/>
        </p:nvSpPr>
        <p:spPr>
          <a:xfrm rot="16200000">
            <a:off x="2878836" y="3946881"/>
            <a:ext cx="155448" cy="118872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rot="5400000">
            <a:off x="2819400" y="4791077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eft Brace 27"/>
          <p:cNvSpPr/>
          <p:nvPr/>
        </p:nvSpPr>
        <p:spPr>
          <a:xfrm rot="16200000">
            <a:off x="3503676" y="4595073"/>
            <a:ext cx="155448" cy="13716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3444240" y="5497662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181600" y="1905000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81600" y="2694296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181600" y="350520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81600" y="4218296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181600" y="4904096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4" grpId="0" animBg="1"/>
      <p:bldP spid="26" grpId="0" animBg="1"/>
      <p:bldP spid="28" grpId="0" animBg="1"/>
      <p:bldP spid="30" grpId="0"/>
      <p:bldP spid="31" grpId="0"/>
      <p:bldP spid="32" grpId="0"/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accent1"/>
                </a:solidFill>
              </a:rPr>
              <a:t>Evaluate the expression </a:t>
            </a:r>
            <a:r>
              <a:rPr lang="en-US" i="0" dirty="0">
                <a:solidFill>
                  <a:srgbClr val="0000FF"/>
                </a:solidFill>
              </a:rPr>
              <a:t>30 ÷ 10 · 2</a:t>
            </a:r>
            <a:r>
              <a:rPr lang="en-US" i="0" baseline="30000" dirty="0">
                <a:solidFill>
                  <a:srgbClr val="0000FF"/>
                </a:solidFill>
              </a:rPr>
              <a:t>3 </a:t>
            </a:r>
            <a:r>
              <a:rPr lang="en-US" i="0" dirty="0">
                <a:solidFill>
                  <a:srgbClr val="0000FF"/>
                </a:solidFill>
              </a:rPr>
              <a:t>+</a:t>
            </a:r>
            <a:r>
              <a:rPr lang="en-US" i="0" baseline="3000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3(6 − 2).</a:t>
            </a:r>
            <a:r>
              <a:rPr lang="en-US" i="0" dirty="0">
                <a:solidFill>
                  <a:schemeClr val="accent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accent1"/>
                </a:solidFill>
              </a:rPr>
              <a:t>Solution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2057400" y="1905000"/>
          <a:ext cx="3479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3" imgW="3479760" imgH="431640" progId="Equation.DSMT4">
                  <p:embed/>
                </p:oleObj>
              </mc:Choice>
              <mc:Fallback>
                <p:oleObj name="Equation" r:id="rId3" imgW="34797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3479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2057400" y="2707640"/>
          <a:ext cx="3238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5" imgW="3238200" imgH="431640" progId="Equation.DSMT4">
                  <p:embed/>
                </p:oleObj>
              </mc:Choice>
              <mc:Fallback>
                <p:oleObj name="Equation" r:id="rId5" imgW="323820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707640"/>
                        <a:ext cx="3238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2057400" y="3510280"/>
          <a:ext cx="3111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7" imgW="3111480" imgH="368280" progId="Equation.DSMT4">
                  <p:embed/>
                </p:oleObj>
              </mc:Choice>
              <mc:Fallback>
                <p:oleObj name="Equation" r:id="rId7" imgW="311148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10280"/>
                        <a:ext cx="3111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250733"/>
              </p:ext>
            </p:extLst>
          </p:nvPr>
        </p:nvGraphicFramePr>
        <p:xfrm>
          <a:off x="2057400" y="4249420"/>
          <a:ext cx="255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9" imgW="2552400" imgH="368280" progId="Equation.DSMT4">
                  <p:embed/>
                </p:oleObj>
              </mc:Choice>
              <mc:Fallback>
                <p:oleObj name="Equation" r:id="rId9" imgW="255240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249420"/>
                        <a:ext cx="255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107175"/>
              </p:ext>
            </p:extLst>
          </p:nvPr>
        </p:nvGraphicFramePr>
        <p:xfrm>
          <a:off x="2057400" y="5025994"/>
          <a:ext cx="248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11" imgW="2489040" imgH="279360" progId="Equation.DSMT4">
                  <p:embed/>
                </p:oleObj>
              </mc:Choice>
              <mc:Fallback>
                <p:oleObj name="Equation" r:id="rId11" imgW="24890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25994"/>
                        <a:ext cx="248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Evaluating Expressions</a:t>
            </a:r>
          </a:p>
        </p:txBody>
      </p:sp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622609"/>
              </p:ext>
            </p:extLst>
          </p:nvPr>
        </p:nvGraphicFramePr>
        <p:xfrm>
          <a:off x="2022086" y="5754951"/>
          <a:ext cx="189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3" imgW="1892160" imgH="380880" progId="Equation.DSMT4">
                  <p:embed/>
                </p:oleObj>
              </mc:Choice>
              <mc:Fallback>
                <p:oleObj name="Equation" r:id="rId13" imgW="18921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086" y="5754951"/>
                        <a:ext cx="189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Left Brace 20"/>
          <p:cNvSpPr/>
          <p:nvPr/>
        </p:nvSpPr>
        <p:spPr>
          <a:xfrm rot="16200000">
            <a:off x="5038761" y="1952245"/>
            <a:ext cx="155448" cy="8229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4979325" y="2574766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eft Brace 22"/>
          <p:cNvSpPr/>
          <p:nvPr/>
        </p:nvSpPr>
        <p:spPr>
          <a:xfrm rot="16200000">
            <a:off x="3579876" y="2970555"/>
            <a:ext cx="155448" cy="27432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3520440" y="3318756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eft Brace 24"/>
          <p:cNvSpPr/>
          <p:nvPr/>
        </p:nvSpPr>
        <p:spPr>
          <a:xfrm rot="16200000">
            <a:off x="2891306" y="3384804"/>
            <a:ext cx="155448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2831870" y="4098765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eft Brace 26"/>
          <p:cNvSpPr/>
          <p:nvPr/>
        </p:nvSpPr>
        <p:spPr>
          <a:xfrm rot="16200000">
            <a:off x="3079726" y="4336615"/>
            <a:ext cx="155448" cy="5486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3021084" y="4887583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Brace 28"/>
          <p:cNvSpPr/>
          <p:nvPr/>
        </p:nvSpPr>
        <p:spPr>
          <a:xfrm rot="16200000">
            <a:off x="4245702" y="4297680"/>
            <a:ext cx="155448" cy="6400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4200311" y="4887583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eft Brace 30"/>
          <p:cNvSpPr/>
          <p:nvPr/>
        </p:nvSpPr>
        <p:spPr>
          <a:xfrm rot="16200000">
            <a:off x="3628366" y="4540294"/>
            <a:ext cx="155448" cy="164592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3569724" y="5613398"/>
            <a:ext cx="27432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597027" y="198120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597027" y="2743200"/>
            <a:ext cx="18019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power.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597027" y="3505200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597027" y="4191000"/>
            <a:ext cx="35053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in each part separated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by +.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597027" y="495300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7" grpId="0" animBg="1"/>
      <p:bldP spid="29" grpId="0" animBg="1"/>
      <p:bldP spid="31" grpId="0" animBg="1"/>
      <p:bldP spid="33" grpId="0"/>
      <p:bldP spid="34" grpId="0"/>
      <p:bldP spid="35" grpId="0"/>
      <p:bldP spid="3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Understand the terms </a:t>
            </a:r>
            <a:r>
              <a:rPr lang="en-US" b="1" dirty="0"/>
              <a:t>exponent, base, and power</a:t>
            </a:r>
            <a:r>
              <a:rPr lang="en-US" dirty="0"/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Follow the </a:t>
            </a:r>
            <a:r>
              <a:rPr lang="en-US" b="1" dirty="0"/>
              <a:t>rules for order of operations</a:t>
            </a:r>
            <a:r>
              <a:rPr lang="en-US" dirty="0"/>
              <a:t> to evaluate numerical expressions.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Evaluating Expressions </a:t>
            </a:r>
            <a:br>
              <a:rPr lang="en-US" dirty="0"/>
            </a:br>
            <a:r>
              <a:rPr lang="en-US" dirty="0"/>
              <a:t>with a Calculator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your TI-84 Plus calculator to evaluate the following expression.  </a:t>
            </a:r>
            <a:r>
              <a:rPr lang="en-US" dirty="0">
                <a:solidFill>
                  <a:srgbClr val="0000FF"/>
                </a:solidFill>
              </a:rPr>
              <a:t>1 + 2(5</a:t>
            </a:r>
            <a:r>
              <a:rPr lang="en-US" baseline="3000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</a:rPr>
              <a:t>1)</a:t>
            </a:r>
            <a:r>
              <a:rPr lang="en-US">
                <a:solidFill>
                  <a:srgbClr val="0000FF"/>
                </a:solidFill>
                <a:latin typeface="Symbol" pitchFamily="18" charset="2"/>
              </a:rPr>
              <a:t> - </a:t>
            </a:r>
            <a:r>
              <a:rPr lang="en-US">
                <a:solidFill>
                  <a:srgbClr val="0000FF"/>
                </a:solidFill>
              </a:rPr>
              <a:t>4 </a:t>
            </a:r>
            <a:r>
              <a:rPr lang="en-US" dirty="0">
                <a:solidFill>
                  <a:srgbClr val="0000FF"/>
                </a:solidFill>
              </a:rPr>
              <a:t>+ 3 ⋅ 2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endParaRPr lang="en-US" dirty="0"/>
          </a:p>
          <a:p>
            <a:r>
              <a:rPr lang="en-US" b="1" dirty="0"/>
              <a:t>Solution: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3556" name="Picture 3" descr="R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743195"/>
            <a:ext cx="3200400" cy="264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14800" y="28194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/>
              <a:t>Now use pencil and paper to evaluate the expression. You should get the same answer because the calculator is programmed to use the rules for order of operations.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Whole Numbers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whole numbers </a:t>
            </a:r>
            <a:r>
              <a:rPr lang="en-US" dirty="0">
                <a:solidFill>
                  <a:srgbClr val="000000"/>
                </a:solidFill>
              </a:rPr>
              <a:t>are the natural (or counting) numbers and the number 0. </a:t>
            </a:r>
          </a:p>
          <a:p>
            <a:pPr>
              <a:defRPr/>
            </a:pPr>
            <a:r>
              <a:rPr lang="en-US" b="1" spc="-30" dirty="0">
                <a:solidFill>
                  <a:srgbClr val="C00000"/>
                </a:solidFill>
              </a:rPr>
              <a:t>Natural numbers </a:t>
            </a:r>
            <a:r>
              <a:rPr lang="en-US" spc="-30" dirty="0">
                <a:solidFill>
                  <a:srgbClr val="000000"/>
                </a:solidFill>
              </a:rPr>
              <a:t>= </a:t>
            </a:r>
            <a:r>
              <a:rPr lang="en-US" spc="-3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ℕ</a:t>
            </a:r>
            <a:r>
              <a:rPr lang="en-US" spc="-30" dirty="0">
                <a:solidFill>
                  <a:srgbClr val="000000"/>
                </a:solidFill>
                <a:latin typeface="Euclid Math Two" pitchFamily="18" charset="2"/>
              </a:rPr>
              <a:t> </a:t>
            </a:r>
            <a:r>
              <a:rPr lang="en-US" spc="-30" dirty="0">
                <a:solidFill>
                  <a:srgbClr val="000000"/>
                </a:solidFill>
              </a:rPr>
              <a:t>= { 1, 2, 3, 4, 5, 6, 7, 8, 9, 10, 11,… } </a:t>
            </a:r>
          </a:p>
          <a:p>
            <a:pPr>
              <a:tabLst>
                <a:tab pos="2514600" algn="l"/>
              </a:tabLst>
              <a:defRPr/>
            </a:pPr>
            <a:r>
              <a:rPr lang="en-US" b="1" spc="-30" dirty="0">
                <a:solidFill>
                  <a:srgbClr val="C00000"/>
                </a:solidFill>
              </a:rPr>
              <a:t>Whole numbers	</a:t>
            </a:r>
            <a:r>
              <a:rPr lang="en-US" spc="-30">
                <a:solidFill>
                  <a:srgbClr val="000000"/>
                </a:solidFill>
              </a:rPr>
              <a:t>= </a:t>
            </a:r>
            <a:r>
              <a:rPr lang="en-US" spc="-3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𝕎</a:t>
            </a:r>
            <a:r>
              <a:rPr lang="en-US" spc="-3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2514600" algn="l"/>
              </a:tabLst>
              <a:defRPr/>
            </a:pPr>
            <a:r>
              <a:rPr lang="en-US" spc="-30" dirty="0">
                <a:solidFill>
                  <a:srgbClr val="000000"/>
                </a:solidFill>
              </a:rPr>
              <a:t>	= { 0, 1, 2, 3, 4, 5, 6, 7, 8, 9, 10, 11,…}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Note that 0 is a whole number but not a natural number.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Exponents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5138" algn="l"/>
                <a:tab pos="5035550" algn="l"/>
              </a:tabLst>
            </a:pPr>
            <a:r>
              <a:rPr lang="en-US" b="1" dirty="0"/>
              <a:t>With Repeated Multiplication 	With Exponents</a:t>
            </a:r>
          </a:p>
          <a:p>
            <a:pPr>
              <a:lnSpc>
                <a:spcPct val="150000"/>
              </a:lnSpc>
              <a:tabLst>
                <a:tab pos="465138" algn="l"/>
                <a:tab pos="5035550" algn="l"/>
              </a:tabLst>
            </a:pPr>
            <a:r>
              <a:rPr lang="en-US" dirty="0"/>
              <a:t>		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65138" algn="l"/>
                <a:tab pos="5035550" algn="l"/>
              </a:tabLst>
            </a:pP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65138" algn="l"/>
                <a:tab pos="5035550" algn="l"/>
              </a:tabLst>
            </a:pP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65138" algn="l"/>
                <a:tab pos="5035550" algn="l"/>
              </a:tabLst>
            </a:pP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03159" y="19812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25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530352" y="1981200"/>
            <a:ext cx="1346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a.	</a:t>
            </a:r>
            <a:r>
              <a:rPr lang="en-US" sz="2800" dirty="0">
                <a:solidFill>
                  <a:srgbClr val="0000FF"/>
                </a:solidFill>
              </a:rPr>
              <a:t>5 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 </a:t>
            </a:r>
            <a:r>
              <a:rPr lang="en-US" sz="2800" dirty="0">
                <a:solidFill>
                  <a:srgbClr val="0000FF"/>
                </a:solidFill>
              </a:rPr>
              <a:t>5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562600" y="1981200"/>
            <a:ext cx="652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019800" y="19812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25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6019800" y="27432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562600" y="2743200"/>
            <a:ext cx="489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133600" y="27432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530352" y="2743200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b.	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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 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6019800" y="3505200"/>
            <a:ext cx="994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125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5562600" y="3505200"/>
            <a:ext cx="4892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133600" y="3505200"/>
            <a:ext cx="994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125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530352" y="3505200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c.	</a:t>
            </a:r>
            <a:r>
              <a:rPr lang="en-US" sz="2800" dirty="0">
                <a:solidFill>
                  <a:srgbClr val="0000FF"/>
                </a:solidFill>
              </a:rPr>
              <a:t>5 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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  </a:t>
            </a:r>
            <a:r>
              <a:rPr lang="en-US" sz="2800" dirty="0">
                <a:solidFill>
                  <a:srgbClr val="0000FF"/>
                </a:solidFill>
              </a:rPr>
              <a:t>5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6172200" y="4267200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5562600" y="4267200"/>
            <a:ext cx="6719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baseline="30000" dirty="0">
                <a:solidFill>
                  <a:srgbClr val="0000FF"/>
                </a:solidFill>
              </a:rPr>
              <a:t>4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3352800" y="4267200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530352" y="4267200"/>
            <a:ext cx="29498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d.	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 </a:t>
            </a: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  </a:t>
            </a: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dirty="0">
                <a:solidFill>
                  <a:srgbClr val="0000FF"/>
                </a:solidFill>
                <a:sym typeface="Symbol" pitchFamily="18" charset="2"/>
              </a:rPr>
              <a:t> 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>
                <a:solidFill>
                  <a:srgbClr val="C00000"/>
                </a:solidFill>
              </a:rPr>
              <a:t>Variables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introduced here so that rules and definitions can be stated in a general form. Variables will be used in the examples and exercises beginning with Chapter 1.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Variable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symbol (generally a letter of the alphabet) that is used to represent an unknown number or any one of several numbers.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Exponent and Base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whole number </a:t>
            </a:r>
            <a:r>
              <a:rPr lang="en-US" b="1" i="1" dirty="0">
                <a:solidFill>
                  <a:srgbClr val="0000FF"/>
                </a:solidFill>
              </a:rPr>
              <a:t>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exponent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if it is used to tell how many times another whole number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used as a factor. The repeated factor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base</a:t>
            </a:r>
            <a:r>
              <a:rPr lang="en-US" dirty="0">
                <a:solidFill>
                  <a:srgbClr val="000000"/>
                </a:solidFill>
              </a:rPr>
              <a:t> of the exponent. Symbolically,</a:t>
            </a:r>
          </a:p>
          <a:p>
            <a:endParaRPr lang="en-US" b="1" i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162300" y="3657600"/>
          <a:ext cx="2819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819160" imgH="799920" progId="Equation.DSMT4">
                  <p:embed/>
                </p:oleObj>
              </mc:Choice>
              <mc:Fallback>
                <p:oleObj name="Equation" r:id="rId3" imgW="2819160" imgH="799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657600"/>
                        <a:ext cx="2819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609600" y="2478087"/>
            <a:ext cx="3657600" cy="20574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09600" y="2401887"/>
            <a:ext cx="3581400" cy="20574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TextBox 4"/>
          <p:cNvSpPr txBox="1">
            <a:spLocks noChangeArrowheads="1"/>
          </p:cNvSpPr>
          <p:nvPr/>
        </p:nvSpPr>
        <p:spPr bwMode="auto">
          <a:xfrm>
            <a:off x="533400" y="2362200"/>
            <a:ext cx="3886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Do not </a:t>
            </a:r>
            <a:r>
              <a:rPr lang="en-US" sz="2800" dirty="0">
                <a:solidFill>
                  <a:srgbClr val="000000"/>
                </a:solidFill>
              </a:rPr>
              <a:t>multiply the base and the exponent.</a:t>
            </a:r>
          </a:p>
        </p:txBody>
      </p:sp>
      <p:sp>
        <p:nvSpPr>
          <p:cNvPr id="20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205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>
                <a:solidFill>
                  <a:srgbClr val="FF0000"/>
                </a:solidFill>
              </a:rPr>
              <a:t>COMMON ERROR: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685800" y="3378200"/>
          <a:ext cx="1511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1511280" imgH="965160" progId="Equation.DSMT4">
                  <p:embed/>
                </p:oleObj>
              </mc:Choice>
              <mc:Fallback>
                <p:oleObj name="Equation" r:id="rId3" imgW="151128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78200"/>
                        <a:ext cx="1511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Box 8"/>
          <p:cNvSpPr txBox="1">
            <a:spLocks noChangeArrowheads="1"/>
          </p:cNvSpPr>
          <p:nvPr/>
        </p:nvSpPr>
        <p:spPr bwMode="auto">
          <a:xfrm>
            <a:off x="2338388" y="3392488"/>
            <a:ext cx="14033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2000" b="1" dirty="0">
                <a:solidFill>
                  <a:srgbClr val="FF0000"/>
                </a:solidFill>
              </a:rPr>
              <a:t>INCORRECT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INCORRECT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724400" y="2463800"/>
            <a:ext cx="3733800" cy="1828800"/>
          </a:xfrm>
          <a:prstGeom prst="ellipse">
            <a:avLst/>
          </a:prstGeom>
          <a:noFill/>
          <a:ln w="190500">
            <a:solidFill>
              <a:srgbClr val="AFA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59" name="TextBox 5"/>
          <p:cNvSpPr txBox="1">
            <a:spLocks noChangeArrowheads="1"/>
          </p:cNvSpPr>
          <p:nvPr/>
        </p:nvSpPr>
        <p:spPr bwMode="auto">
          <a:xfrm>
            <a:off x="4953000" y="2401887"/>
            <a:ext cx="3276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Do </a:t>
            </a:r>
            <a:r>
              <a:rPr lang="en-US" sz="2800" dirty="0">
                <a:solidFill>
                  <a:srgbClr val="000000"/>
                </a:solidFill>
              </a:rPr>
              <a:t>multiply the base by itself.</a:t>
            </a:r>
          </a:p>
        </p:txBody>
      </p:sp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5029200" y="3378200"/>
          <a:ext cx="1689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1688760" imgH="965160" progId="Equation.DSMT4">
                  <p:embed/>
                </p:oleObj>
              </mc:Choice>
              <mc:Fallback>
                <p:oleObj name="Equation" r:id="rId5" imgW="168876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378200"/>
                        <a:ext cx="1689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Box 9"/>
          <p:cNvSpPr txBox="1">
            <a:spLocks noChangeArrowheads="1"/>
          </p:cNvSpPr>
          <p:nvPr/>
        </p:nvSpPr>
        <p:spPr bwMode="auto">
          <a:xfrm>
            <a:off x="6823075" y="3378200"/>
            <a:ext cx="116615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2000" b="1" dirty="0">
                <a:solidFill>
                  <a:srgbClr val="0000FF"/>
                </a:solidFill>
              </a:rPr>
              <a:t>CORRECT</a:t>
            </a:r>
          </a:p>
          <a:p>
            <a:r>
              <a:rPr lang="en-US" sz="2000" b="1" dirty="0">
                <a:solidFill>
                  <a:srgbClr val="0000FF"/>
                </a:solidFill>
              </a:rPr>
              <a:t>CORRECT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Translating 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defRPr/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64</a:t>
            </a:r>
            <a:endParaRPr lang="en-US" b="1" dirty="0"/>
          </a:p>
          <a:p>
            <a:pPr marL="463550" indent="-463550">
              <a:defRPr/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 = 125</a:t>
            </a:r>
          </a:p>
          <a:p>
            <a:pPr marL="463550" indent="-463550">
              <a:defRPr/>
            </a:pPr>
            <a:endParaRPr lang="en-US" b="1" dirty="0"/>
          </a:p>
          <a:p>
            <a:pPr>
              <a:spcBef>
                <a:spcPts val="1800"/>
              </a:spcBef>
              <a:defRPr/>
            </a:pPr>
            <a:r>
              <a:rPr lang="en-US" dirty="0"/>
              <a:t>Expressions with exponents other than 2 or 3 are read as the base “to the _____ power.” </a:t>
            </a:r>
          </a:p>
          <a:p>
            <a:pPr>
              <a:spcBef>
                <a:spcPts val="1800"/>
              </a:spcBef>
              <a:defRPr/>
            </a:pPr>
            <a:r>
              <a:rPr lang="en-US" dirty="0"/>
              <a:t>For example,</a:t>
            </a:r>
          </a:p>
          <a:p>
            <a:pPr>
              <a:spcBef>
                <a:spcPts val="1800"/>
              </a:spcBef>
              <a:defRPr/>
            </a:pP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baseline="30000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FF"/>
                </a:solidFill>
              </a:rPr>
              <a:t> = 32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44700" y="1270000"/>
            <a:ext cx="6662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eight squared is equal to sixty-four</a:t>
            </a:r>
            <a:r>
              <a:rPr lang="en-US" sz="2800" dirty="0"/>
              <a:t>.”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914400" y="1778000"/>
            <a:ext cx="77724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                is read “</a:t>
            </a:r>
            <a:r>
              <a:rPr lang="en-US" sz="2800" dirty="0">
                <a:solidFill>
                  <a:srgbClr val="FF0000"/>
                </a:solidFill>
              </a:rPr>
              <a:t>five cubed is equal to one hundred twenty-five</a:t>
            </a:r>
            <a:r>
              <a:rPr lang="en-US" sz="2800" dirty="0"/>
              <a:t>.”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600200" y="4697104"/>
            <a:ext cx="713232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two to the fifth power is equal to thirty­two</a:t>
            </a:r>
            <a:r>
              <a:rPr lang="en-US" sz="2800" dirty="0"/>
              <a:t>.”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632</Words>
  <Application>Microsoft Office PowerPoint</Application>
  <PresentationFormat>On-screen Show (4:3)</PresentationFormat>
  <Paragraphs>131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Calibri</vt:lpstr>
      <vt:lpstr>Cambria Math</vt:lpstr>
      <vt:lpstr>Arial</vt:lpstr>
      <vt:lpstr>Symbol</vt:lpstr>
      <vt:lpstr>Courier New</vt:lpstr>
      <vt:lpstr>Euclid Math Two</vt:lpstr>
      <vt:lpstr>Office Theme</vt:lpstr>
      <vt:lpstr>Equation</vt:lpstr>
      <vt:lpstr>Section R.1</vt:lpstr>
      <vt:lpstr>Objectives</vt:lpstr>
      <vt:lpstr>Exponents</vt:lpstr>
      <vt:lpstr>Example 1: Writing Exponents</vt:lpstr>
      <vt:lpstr>Exponents</vt:lpstr>
      <vt:lpstr>Exponents</vt:lpstr>
      <vt:lpstr>Exponents</vt:lpstr>
      <vt:lpstr>Exponents</vt:lpstr>
      <vt:lpstr>Example 2: Translating Exponents</vt:lpstr>
      <vt:lpstr>Example 3: Evaluating Exponents with a Calculator</vt:lpstr>
      <vt:lpstr>Example 3: Evaluating Exponents with a Calculator (cont.)</vt:lpstr>
      <vt:lpstr>Example 3: Evaluating Exponents with a Calculator (cont.)</vt:lpstr>
      <vt:lpstr>Example 3: Evaluating Exponents with a Calculator (cont.)</vt:lpstr>
      <vt:lpstr>Rules for Order of Operations</vt:lpstr>
      <vt:lpstr>Rules for Order of Operations</vt:lpstr>
      <vt:lpstr>Rules for Order of Operations</vt:lpstr>
      <vt:lpstr>Example 4: Order of Operations</vt:lpstr>
      <vt:lpstr>Example 5: Evaluating Expressions </vt:lpstr>
      <vt:lpstr>Example 6: Evaluating Expressions</vt:lpstr>
      <vt:lpstr>Example 7: Evaluating Expressions  with a Calculator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nagesh</cp:lastModifiedBy>
  <cp:revision>46</cp:revision>
  <dcterms:created xsi:type="dcterms:W3CDTF">2013-04-26T14:43:13Z</dcterms:created>
  <dcterms:modified xsi:type="dcterms:W3CDTF">2018-08-30T04:34:09Z</dcterms:modified>
</cp:coreProperties>
</file>