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9" r:id="rId3"/>
    <p:sldId id="260" r:id="rId4"/>
    <p:sldId id="27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1095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8D2C31-E073-4E0D-AB3D-89EC191ACEFF}"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95A7-6458-4399-86C2-048870897054}" type="slidenum">
              <a:rPr lang="en-US" smtClean="0"/>
              <a:pPr/>
              <a:t>‹#›</a:t>
            </a:fld>
            <a:endParaRPr lang="en-US"/>
          </a:p>
        </p:txBody>
      </p:sp>
    </p:spTree>
    <p:extLst>
      <p:ext uri="{BB962C8B-B14F-4D97-AF65-F5344CB8AC3E}">
        <p14:creationId xmlns:p14="http://schemas.microsoft.com/office/powerpoint/2010/main" val="1595870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8996"/>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4.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14.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Prime Numbers, Factoring, and LCM</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r>
              <a:rPr lang="en-US" smtClean="0"/>
              <a:t>Example 3: Prime Factorization</a:t>
            </a:r>
          </a:p>
        </p:txBody>
      </p:sp>
      <p:sp>
        <p:nvSpPr>
          <p:cNvPr id="1029" name="Content Placeholder 2"/>
          <p:cNvSpPr>
            <a:spLocks noGrp="1"/>
          </p:cNvSpPr>
          <p:nvPr>
            <p:ph idx="1"/>
          </p:nvPr>
        </p:nvSpPr>
        <p:spPr/>
        <p:txBody>
          <a:bodyPr/>
          <a:lstStyle/>
          <a:p>
            <a:r>
              <a:rPr lang="en-US" dirty="0" smtClean="0"/>
              <a:t>Find the prime factorization of </a:t>
            </a:r>
            <a:r>
              <a:rPr lang="en-US" dirty="0" smtClean="0">
                <a:solidFill>
                  <a:srgbClr val="0000FF"/>
                </a:solidFill>
              </a:rPr>
              <a:t>90</a:t>
            </a:r>
            <a:r>
              <a:rPr lang="en-US" dirty="0" smtClean="0"/>
              <a:t>.</a:t>
            </a:r>
          </a:p>
          <a:p>
            <a:r>
              <a:rPr lang="en-US" b="1" dirty="0" smtClean="0"/>
              <a:t>Solution: </a:t>
            </a:r>
            <a:endParaRPr lang="en-US" dirty="0" smtClean="0"/>
          </a:p>
        </p:txBody>
      </p:sp>
      <p:graphicFrame>
        <p:nvGraphicFramePr>
          <p:cNvPr id="1026" name="Object 2"/>
          <p:cNvGraphicFramePr>
            <a:graphicFrameLocks noChangeAspect="1"/>
          </p:cNvGraphicFramePr>
          <p:nvPr/>
        </p:nvGraphicFramePr>
        <p:xfrm>
          <a:off x="672950" y="2438400"/>
          <a:ext cx="2184550" cy="380929"/>
        </p:xfrm>
        <a:graphic>
          <a:graphicData uri="http://schemas.openxmlformats.org/presentationml/2006/ole">
            <mc:AlternateContent xmlns:mc="http://schemas.openxmlformats.org/markup-compatibility/2006">
              <mc:Choice xmlns:v="urn:schemas-microsoft-com:vml" Requires="v">
                <p:oleObj spid="_x0000_s1028" name="Equation" r:id="rId3" imgW="2184120" imgH="380880" progId="Equation.DSMT4">
                  <p:embed/>
                </p:oleObj>
              </mc:Choice>
              <mc:Fallback>
                <p:oleObj name="Equation" r:id="rId3" imgW="218412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950" y="2438400"/>
                        <a:ext cx="2184550" cy="380929"/>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1027" name="Object 3"/>
          <p:cNvGraphicFramePr>
            <a:graphicFrameLocks noChangeAspect="1"/>
          </p:cNvGraphicFramePr>
          <p:nvPr/>
        </p:nvGraphicFramePr>
        <p:xfrm>
          <a:off x="1155556" y="3937071"/>
          <a:ext cx="2108344" cy="380929"/>
        </p:xfrm>
        <a:graphic>
          <a:graphicData uri="http://schemas.openxmlformats.org/presentationml/2006/ole">
            <mc:AlternateContent xmlns:mc="http://schemas.openxmlformats.org/markup-compatibility/2006">
              <mc:Choice xmlns:v="urn:schemas-microsoft-com:vml" Requires="v">
                <p:oleObj spid="_x0000_s1029" name="Equation" r:id="rId5" imgW="2108160" imgH="380880" progId="Equation.DSMT4">
                  <p:embed/>
                </p:oleObj>
              </mc:Choice>
              <mc:Fallback>
                <p:oleObj name="Equation" r:id="rId5" imgW="2108160" imgH="3808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5556" y="3937071"/>
                        <a:ext cx="2108344" cy="380929"/>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1031" name="TextBox 5"/>
          <p:cNvSpPr txBox="1">
            <a:spLocks noChangeArrowheads="1"/>
          </p:cNvSpPr>
          <p:nvPr/>
        </p:nvSpPr>
        <p:spPr bwMode="auto">
          <a:xfrm>
            <a:off x="3429000" y="2438400"/>
            <a:ext cx="4841631" cy="708025"/>
          </a:xfrm>
          <a:prstGeom prst="rect">
            <a:avLst/>
          </a:prstGeom>
          <a:noFill/>
          <a:ln w="9525">
            <a:noFill/>
            <a:miter lim="800000"/>
            <a:headEnd/>
            <a:tailEnd/>
          </a:ln>
        </p:spPr>
        <p:txBody>
          <a:bodyPr wrap="square">
            <a:spAutoFit/>
          </a:bodyPr>
          <a:lstStyle/>
          <a:p>
            <a:r>
              <a:rPr lang="en-US" sz="2000" dirty="0">
                <a:solidFill>
                  <a:srgbClr val="008080"/>
                </a:solidFill>
              </a:rPr>
              <a:t>Since the units digit is 0, we know that 10 is a factor.</a:t>
            </a:r>
          </a:p>
        </p:txBody>
      </p:sp>
      <p:sp>
        <p:nvSpPr>
          <p:cNvPr id="1032" name="TextBox 6"/>
          <p:cNvSpPr txBox="1">
            <a:spLocks noChangeArrowheads="1"/>
          </p:cNvSpPr>
          <p:nvPr/>
        </p:nvSpPr>
        <p:spPr bwMode="auto">
          <a:xfrm>
            <a:off x="3429000" y="3886200"/>
            <a:ext cx="5334000" cy="707886"/>
          </a:xfrm>
          <a:prstGeom prst="rect">
            <a:avLst/>
          </a:prstGeom>
          <a:noFill/>
          <a:ln w="9525">
            <a:noFill/>
            <a:miter lim="800000"/>
            <a:headEnd/>
            <a:tailEnd/>
          </a:ln>
        </p:spPr>
        <p:txBody>
          <a:bodyPr wrap="square">
            <a:spAutoFit/>
          </a:bodyPr>
          <a:lstStyle/>
          <a:p>
            <a:r>
              <a:rPr lang="en-US" sz="2000">
                <a:solidFill>
                  <a:srgbClr val="008080"/>
                </a:solidFill>
              </a:rPr>
              <a:t>9 and 10 can both be factored so that each factor is a prime number. This is the prime factorization.</a:t>
            </a:r>
          </a:p>
        </p:txBody>
      </p:sp>
      <p:grpSp>
        <p:nvGrpSpPr>
          <p:cNvPr id="3" name="Group 21"/>
          <p:cNvGrpSpPr>
            <a:grpSpLocks/>
          </p:cNvGrpSpPr>
          <p:nvPr/>
        </p:nvGrpSpPr>
        <p:grpSpPr bwMode="auto">
          <a:xfrm>
            <a:off x="1524000" y="2794000"/>
            <a:ext cx="1524000" cy="1066800"/>
            <a:chOff x="1524000" y="3657600"/>
            <a:chExt cx="1524000" cy="1066800"/>
          </a:xfrm>
        </p:grpSpPr>
        <p:cxnSp>
          <p:nvCxnSpPr>
            <p:cNvPr id="9" name="Straight Connector 8"/>
            <p:cNvCxnSpPr/>
            <p:nvPr/>
          </p:nvCxnSpPr>
          <p:spPr>
            <a:xfrm rot="5400000">
              <a:off x="1104900" y="4076700"/>
              <a:ext cx="1066800" cy="2286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1409700" y="4076700"/>
              <a:ext cx="1066800" cy="2286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095500" y="4152900"/>
              <a:ext cx="10668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2362200" y="4038600"/>
              <a:ext cx="10668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p:bldP spid="103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itle 1"/>
          <p:cNvSpPr>
            <a:spLocks noGrp="1"/>
          </p:cNvSpPr>
          <p:nvPr>
            <p:ph type="title"/>
          </p:nvPr>
        </p:nvSpPr>
        <p:spPr/>
        <p:txBody>
          <a:bodyPr/>
          <a:lstStyle/>
          <a:p>
            <a:r>
              <a:rPr lang="en-US" smtClean="0"/>
              <a:t>Example 3: Prime Factorization (cont.)</a:t>
            </a:r>
          </a:p>
        </p:txBody>
      </p:sp>
      <p:sp>
        <p:nvSpPr>
          <p:cNvPr id="20" name="Content Placeholder 19"/>
          <p:cNvSpPr>
            <a:spLocks noGrp="1"/>
          </p:cNvSpPr>
          <p:nvPr>
            <p:ph idx="1"/>
          </p:nvPr>
        </p:nvSpPr>
        <p:spPr/>
        <p:txBody>
          <a:bodyPr/>
          <a:lstStyle/>
          <a:p>
            <a:r>
              <a:rPr lang="en-US" dirty="0" smtClean="0"/>
              <a:t>Or</a:t>
            </a:r>
          </a:p>
          <a:p>
            <a:endParaRPr lang="en-US" dirty="0" smtClean="0"/>
          </a:p>
          <a:p>
            <a:endParaRPr lang="en-US" dirty="0" smtClean="0"/>
          </a:p>
          <a:p>
            <a:endParaRPr lang="en-US" dirty="0" smtClean="0"/>
          </a:p>
          <a:p>
            <a:endParaRPr lang="en-US" dirty="0" smtClean="0"/>
          </a:p>
          <a:p>
            <a:endParaRPr lang="en-US" dirty="0" smtClean="0"/>
          </a:p>
          <a:p>
            <a:r>
              <a:rPr lang="en-US" dirty="0" smtClean="0"/>
              <a:t>Note that the final prime factorization was the same in both factor trees even though the first pair of factors was different.</a:t>
            </a:r>
          </a:p>
          <a:p>
            <a:endParaRPr lang="en-US" dirty="0"/>
          </a:p>
        </p:txBody>
      </p:sp>
      <p:sp>
        <p:nvSpPr>
          <p:cNvPr id="2054" name="TextBox 5"/>
          <p:cNvSpPr txBox="1">
            <a:spLocks noChangeArrowheads="1"/>
          </p:cNvSpPr>
          <p:nvPr/>
        </p:nvSpPr>
        <p:spPr bwMode="auto">
          <a:xfrm>
            <a:off x="4983163" y="1905000"/>
            <a:ext cx="3048000" cy="400050"/>
          </a:xfrm>
          <a:prstGeom prst="rect">
            <a:avLst/>
          </a:prstGeom>
          <a:noFill/>
          <a:ln w="9525">
            <a:noFill/>
            <a:miter lim="800000"/>
            <a:headEnd/>
            <a:tailEnd/>
          </a:ln>
        </p:spPr>
        <p:txBody>
          <a:bodyPr>
            <a:spAutoFit/>
          </a:bodyPr>
          <a:lstStyle/>
          <a:p>
            <a:r>
              <a:rPr lang="en-US" sz="2000" dirty="0">
                <a:solidFill>
                  <a:srgbClr val="008080"/>
                </a:solidFill>
              </a:rPr>
              <a:t>3 is prime, but 30 is not.</a:t>
            </a:r>
          </a:p>
        </p:txBody>
      </p:sp>
      <p:sp>
        <p:nvSpPr>
          <p:cNvPr id="2055" name="TextBox 6"/>
          <p:cNvSpPr txBox="1">
            <a:spLocks noChangeArrowheads="1"/>
          </p:cNvSpPr>
          <p:nvPr/>
        </p:nvSpPr>
        <p:spPr bwMode="auto">
          <a:xfrm>
            <a:off x="4983163" y="2743200"/>
            <a:ext cx="3124200" cy="400050"/>
          </a:xfrm>
          <a:prstGeom prst="rect">
            <a:avLst/>
          </a:prstGeom>
          <a:noFill/>
          <a:ln w="9525">
            <a:noFill/>
            <a:miter lim="800000"/>
            <a:headEnd/>
            <a:tailEnd/>
          </a:ln>
        </p:spPr>
        <p:txBody>
          <a:bodyPr>
            <a:spAutoFit/>
          </a:bodyPr>
          <a:lstStyle/>
          <a:p>
            <a:r>
              <a:rPr lang="en-US" sz="2000">
                <a:solidFill>
                  <a:srgbClr val="008080"/>
                </a:solidFill>
              </a:rPr>
              <a:t>10 is not prime.</a:t>
            </a:r>
          </a:p>
        </p:txBody>
      </p:sp>
      <p:sp>
        <p:nvSpPr>
          <p:cNvPr id="2056" name="TextBox 13"/>
          <p:cNvSpPr txBox="1">
            <a:spLocks noChangeArrowheads="1"/>
          </p:cNvSpPr>
          <p:nvPr/>
        </p:nvSpPr>
        <p:spPr bwMode="auto">
          <a:xfrm>
            <a:off x="4983163" y="3790950"/>
            <a:ext cx="2355850" cy="400050"/>
          </a:xfrm>
          <a:prstGeom prst="rect">
            <a:avLst/>
          </a:prstGeom>
          <a:noFill/>
          <a:ln w="9525">
            <a:noFill/>
            <a:miter lim="800000"/>
            <a:headEnd/>
            <a:tailEnd/>
          </a:ln>
        </p:spPr>
        <p:txBody>
          <a:bodyPr wrap="none">
            <a:spAutoFit/>
          </a:bodyPr>
          <a:lstStyle/>
          <a:p>
            <a:r>
              <a:rPr lang="en-US" sz="2000">
                <a:solidFill>
                  <a:srgbClr val="008080"/>
                </a:solidFill>
              </a:rPr>
              <a:t>All factors are prime.</a:t>
            </a:r>
          </a:p>
        </p:txBody>
      </p:sp>
      <p:graphicFrame>
        <p:nvGraphicFramePr>
          <p:cNvPr id="2050" name="Object 2"/>
          <p:cNvGraphicFramePr>
            <a:graphicFrameLocks noChangeAspect="1"/>
          </p:cNvGraphicFramePr>
          <p:nvPr/>
        </p:nvGraphicFramePr>
        <p:xfrm>
          <a:off x="1182688" y="1981200"/>
          <a:ext cx="2184483" cy="381000"/>
        </p:xfrm>
        <a:graphic>
          <a:graphicData uri="http://schemas.openxmlformats.org/presentationml/2006/ole">
            <mc:AlternateContent xmlns:mc="http://schemas.openxmlformats.org/markup-compatibility/2006">
              <mc:Choice xmlns:v="urn:schemas-microsoft-com:vml" Requires="v">
                <p:oleObj spid="_x0000_s2053" name="Equation" r:id="rId3" imgW="2184120" imgH="380880" progId="Equation.DSMT4">
                  <p:embed/>
                </p:oleObj>
              </mc:Choice>
              <mc:Fallback>
                <p:oleObj name="Equation" r:id="rId3" imgW="218412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2688" y="1981200"/>
                        <a:ext cx="2184483"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1" name="Object 3"/>
          <p:cNvGraphicFramePr>
            <a:graphicFrameLocks noChangeAspect="1"/>
          </p:cNvGraphicFramePr>
          <p:nvPr/>
        </p:nvGraphicFramePr>
        <p:xfrm>
          <a:off x="1701693" y="3846513"/>
          <a:ext cx="2819507" cy="381000"/>
        </p:xfrm>
        <a:graphic>
          <a:graphicData uri="http://schemas.openxmlformats.org/presentationml/2006/ole">
            <mc:AlternateContent xmlns:mc="http://schemas.openxmlformats.org/markup-compatibility/2006">
              <mc:Choice xmlns:v="urn:schemas-microsoft-com:vml" Requires="v">
                <p:oleObj spid="_x0000_s2054" name="Equation" r:id="rId5" imgW="2819160" imgH="380880" progId="Equation.DSMT4">
                  <p:embed/>
                </p:oleObj>
              </mc:Choice>
              <mc:Fallback>
                <p:oleObj name="Equation" r:id="rId5" imgW="2819160" imgH="3808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693" y="3846513"/>
                        <a:ext cx="2819507"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noChangeAspect="1"/>
          </p:cNvGraphicFramePr>
          <p:nvPr/>
        </p:nvGraphicFramePr>
        <p:xfrm>
          <a:off x="1702722" y="2844114"/>
          <a:ext cx="2476594" cy="381000"/>
        </p:xfrm>
        <a:graphic>
          <a:graphicData uri="http://schemas.openxmlformats.org/presentationml/2006/ole">
            <mc:AlternateContent xmlns:mc="http://schemas.openxmlformats.org/markup-compatibility/2006">
              <mc:Choice xmlns:v="urn:schemas-microsoft-com:vml" Requires="v">
                <p:oleObj spid="_x0000_s2055" name="Equation" r:id="rId7" imgW="2476440" imgH="380880" progId="Equation.DSMT4">
                  <p:embed/>
                </p:oleObj>
              </mc:Choice>
              <mc:Fallback>
                <p:oleObj name="Equation" r:id="rId7" imgW="2476440" imgH="3808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2722" y="2844114"/>
                        <a:ext cx="2476594"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cxnSp>
        <p:nvCxnSpPr>
          <p:cNvPr id="18" name="Straight Connector 17"/>
          <p:cNvCxnSpPr/>
          <p:nvPr/>
        </p:nvCxnSpPr>
        <p:spPr bwMode="auto">
          <a:xfrm rot="5400000">
            <a:off x="2056607" y="2515394"/>
            <a:ext cx="4572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auto">
          <a:xfrm rot="5400000">
            <a:off x="2018507" y="3467894"/>
            <a:ext cx="533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rot="5400000">
            <a:off x="2856707" y="2553494"/>
            <a:ext cx="533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a:off x="3352800" y="2286000"/>
            <a:ext cx="609600" cy="533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rot="5400000">
            <a:off x="2819400" y="3429000"/>
            <a:ext cx="5334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auto">
          <a:xfrm rot="16200000" flipH="1">
            <a:off x="3200400" y="3276600"/>
            <a:ext cx="6096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auto">
          <a:xfrm rot="16200000" flipH="1">
            <a:off x="3962400" y="3352800"/>
            <a:ext cx="6096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5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5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P spid="205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p:txBody>
          <a:bodyPr/>
          <a:lstStyle/>
          <a:p>
            <a:r>
              <a:rPr lang="en-US" smtClean="0"/>
              <a:t>Example 3: Prime Factorization (cont.)</a:t>
            </a:r>
          </a:p>
        </p:txBody>
      </p:sp>
      <p:sp>
        <p:nvSpPr>
          <p:cNvPr id="6" name="Content Placeholder 5"/>
          <p:cNvSpPr>
            <a:spLocks noGrp="1"/>
          </p:cNvSpPr>
          <p:nvPr>
            <p:ph idx="1"/>
          </p:nvPr>
        </p:nvSpPr>
        <p:spPr/>
        <p:txBody>
          <a:bodyPr/>
          <a:lstStyle/>
          <a:p>
            <a:r>
              <a:rPr lang="en-US" dirty="0" smtClean="0"/>
              <a:t>Since multiplication is commutative, the order of the factors is not important. What is important is that </a:t>
            </a:r>
            <a:r>
              <a:rPr lang="en-US" b="1" dirty="0" smtClean="0"/>
              <a:t>all the factors are prime</a:t>
            </a:r>
            <a:r>
              <a:rPr lang="en-US" dirty="0" smtClean="0"/>
              <a:t>. Writing the factors in order, we can write</a:t>
            </a:r>
          </a:p>
          <a:p>
            <a:endParaRPr lang="en-US" b="1" dirty="0" smtClean="0"/>
          </a:p>
          <a:p>
            <a:pPr>
              <a:lnSpc>
                <a:spcPct val="200000"/>
              </a:lnSpc>
            </a:pPr>
            <a:r>
              <a:rPr lang="en-US" dirty="0" smtClean="0"/>
              <a:t>or, with exponents,</a:t>
            </a:r>
          </a:p>
          <a:p>
            <a:endParaRPr lang="en-US" dirty="0"/>
          </a:p>
        </p:txBody>
      </p:sp>
      <p:graphicFrame>
        <p:nvGraphicFramePr>
          <p:cNvPr id="3074" name="Object 5"/>
          <p:cNvGraphicFramePr>
            <a:graphicFrameLocks noChangeAspect="1"/>
          </p:cNvGraphicFramePr>
          <p:nvPr/>
        </p:nvGraphicFramePr>
        <p:xfrm>
          <a:off x="1752600" y="3352800"/>
          <a:ext cx="1866900" cy="292100"/>
        </p:xfrm>
        <a:graphic>
          <a:graphicData uri="http://schemas.openxmlformats.org/presentationml/2006/ole">
            <mc:AlternateContent xmlns:mc="http://schemas.openxmlformats.org/markup-compatibility/2006">
              <mc:Choice xmlns:v="urn:schemas-microsoft-com:vml" Requires="v">
                <p:oleObj spid="_x0000_s3076" name="Equation" r:id="rId3" imgW="1866600" imgH="291960" progId="Equation.DSMT4">
                  <p:embed/>
                </p:oleObj>
              </mc:Choice>
              <mc:Fallback>
                <p:oleObj name="Equation" r:id="rId3" imgW="1866600" imgH="2919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352800"/>
                        <a:ext cx="1866900" cy="292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3075" name="Object 6"/>
          <p:cNvGraphicFramePr>
            <a:graphicFrameLocks noChangeAspect="1"/>
          </p:cNvGraphicFramePr>
          <p:nvPr/>
        </p:nvGraphicFramePr>
        <p:xfrm>
          <a:off x="1752600" y="4724400"/>
          <a:ext cx="1765300" cy="381000"/>
        </p:xfrm>
        <a:graphic>
          <a:graphicData uri="http://schemas.openxmlformats.org/presentationml/2006/ole">
            <mc:AlternateContent xmlns:mc="http://schemas.openxmlformats.org/markup-compatibility/2006">
              <mc:Choice xmlns:v="urn:schemas-microsoft-com:vml" Requires="v">
                <p:oleObj spid="_x0000_s3077" name="Equation" r:id="rId5" imgW="1765080" imgH="380880" progId="Equation.DSMT4">
                  <p:embed/>
                </p:oleObj>
              </mc:Choice>
              <mc:Fallback>
                <p:oleObj name="Equation" r:id="rId5" imgW="1765080" imgH="3808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724400"/>
                        <a:ext cx="17653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smtClean="0"/>
              <a:t>Example 4: Prime Factorization</a:t>
            </a:r>
          </a:p>
        </p:txBody>
      </p:sp>
      <p:sp>
        <p:nvSpPr>
          <p:cNvPr id="4101" name="Content Placeholder 2"/>
          <p:cNvSpPr>
            <a:spLocks noGrp="1"/>
          </p:cNvSpPr>
          <p:nvPr>
            <p:ph idx="1"/>
          </p:nvPr>
        </p:nvSpPr>
        <p:spPr/>
        <p:txBody>
          <a:bodyPr/>
          <a:lstStyle/>
          <a:p>
            <a:r>
              <a:rPr lang="en-US" dirty="0" smtClean="0"/>
              <a:t>Find the prime factorizations of each number:</a:t>
            </a:r>
          </a:p>
          <a:p>
            <a:r>
              <a:rPr lang="en-US" b="1" dirty="0" smtClean="0"/>
              <a:t>a.  </a:t>
            </a:r>
            <a:r>
              <a:rPr lang="en-US" dirty="0" smtClean="0">
                <a:solidFill>
                  <a:srgbClr val="0000FF"/>
                </a:solidFill>
              </a:rPr>
              <a:t>65</a:t>
            </a:r>
            <a:r>
              <a:rPr lang="en-US" dirty="0" smtClean="0"/>
              <a:t>			</a:t>
            </a:r>
            <a:r>
              <a:rPr lang="en-US" b="1" dirty="0" smtClean="0"/>
              <a:t>b.  </a:t>
            </a:r>
            <a:r>
              <a:rPr lang="en-US" dirty="0" smtClean="0">
                <a:solidFill>
                  <a:srgbClr val="0000FF"/>
                </a:solidFill>
              </a:rPr>
              <a:t>72</a:t>
            </a:r>
            <a:r>
              <a:rPr lang="en-US" dirty="0" smtClean="0"/>
              <a:t>			</a:t>
            </a:r>
            <a:r>
              <a:rPr lang="en-US" b="1" dirty="0" smtClean="0"/>
              <a:t>c.  </a:t>
            </a:r>
            <a:r>
              <a:rPr lang="en-US" dirty="0" smtClean="0">
                <a:solidFill>
                  <a:srgbClr val="0000FF"/>
                </a:solidFill>
              </a:rPr>
              <a:t>294</a:t>
            </a:r>
          </a:p>
          <a:p>
            <a:r>
              <a:rPr lang="en-US" b="1" dirty="0" smtClean="0"/>
              <a:t>Solutions:</a:t>
            </a:r>
            <a:endParaRPr lang="en-US" dirty="0" smtClean="0"/>
          </a:p>
        </p:txBody>
      </p:sp>
      <p:graphicFrame>
        <p:nvGraphicFramePr>
          <p:cNvPr id="4098" name="Object 2"/>
          <p:cNvGraphicFramePr>
            <a:graphicFrameLocks noChangeAspect="1"/>
          </p:cNvGraphicFramePr>
          <p:nvPr/>
        </p:nvGraphicFramePr>
        <p:xfrm>
          <a:off x="530352" y="2940050"/>
          <a:ext cx="863600" cy="292100"/>
        </p:xfrm>
        <a:graphic>
          <a:graphicData uri="http://schemas.openxmlformats.org/presentationml/2006/ole">
            <mc:AlternateContent xmlns:mc="http://schemas.openxmlformats.org/markup-compatibility/2006">
              <mc:Choice xmlns:v="urn:schemas-microsoft-com:vml" Requires="v">
                <p:oleObj spid="_x0000_s4106" name="Equation" r:id="rId3" imgW="863280" imgH="291960" progId="Equation.DSMT4">
                  <p:embed/>
                </p:oleObj>
              </mc:Choice>
              <mc:Fallback>
                <p:oleObj name="Equation" r:id="rId3" imgW="863280" imgH="2919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940050"/>
                        <a:ext cx="863600" cy="292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4102" name="TextBox 4"/>
          <p:cNvSpPr txBox="1">
            <a:spLocks noChangeArrowheads="1"/>
          </p:cNvSpPr>
          <p:nvPr/>
        </p:nvSpPr>
        <p:spPr bwMode="auto">
          <a:xfrm>
            <a:off x="3581400" y="2819400"/>
            <a:ext cx="4937760" cy="1016000"/>
          </a:xfrm>
          <a:prstGeom prst="rect">
            <a:avLst/>
          </a:prstGeom>
          <a:noFill/>
          <a:ln w="9525">
            <a:noFill/>
            <a:miter lim="800000"/>
            <a:headEnd/>
            <a:tailEnd/>
          </a:ln>
        </p:spPr>
        <p:txBody>
          <a:bodyPr>
            <a:spAutoFit/>
          </a:bodyPr>
          <a:lstStyle/>
          <a:p>
            <a:r>
              <a:rPr lang="en-US" sz="2000" dirty="0">
                <a:solidFill>
                  <a:srgbClr val="008080"/>
                </a:solidFill>
              </a:rPr>
              <a:t>5 is a factor because the units digit is 5. Since both 5 and 13 are prime, 5 ⋅ 13 is the prime factorization.</a:t>
            </a:r>
          </a:p>
        </p:txBody>
      </p:sp>
      <p:cxnSp>
        <p:nvCxnSpPr>
          <p:cNvPr id="10" name="Straight Connector 9"/>
          <p:cNvCxnSpPr/>
          <p:nvPr/>
        </p:nvCxnSpPr>
        <p:spPr bwMode="auto">
          <a:xfrm rot="5400000">
            <a:off x="1826728" y="4042569"/>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auto">
          <a:xfrm rot="5400000">
            <a:off x="1823884" y="4795044"/>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auto">
          <a:xfrm>
            <a:off x="2590800" y="3851275"/>
            <a:ext cx="457200" cy="41592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auto">
          <a:xfrm>
            <a:off x="2667000" y="3810000"/>
            <a:ext cx="8382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auto">
          <a:xfrm rot="16200000" flipH="1">
            <a:off x="2619375" y="4565650"/>
            <a:ext cx="4572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auto">
          <a:xfrm rot="16200000" flipH="1">
            <a:off x="3086100" y="4575175"/>
            <a:ext cx="4572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rot="16200000" flipH="1">
            <a:off x="3619500" y="4575175"/>
            <a:ext cx="4572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auto">
          <a:xfrm rot="5400000">
            <a:off x="2362994" y="4783931"/>
            <a:ext cx="3810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4"/>
          <p:cNvGraphicFramePr>
            <a:graphicFrameLocks noChangeAspect="1"/>
          </p:cNvGraphicFramePr>
          <p:nvPr/>
        </p:nvGraphicFramePr>
        <p:xfrm>
          <a:off x="1569720" y="2941638"/>
          <a:ext cx="1676400" cy="381000"/>
        </p:xfrm>
        <a:graphic>
          <a:graphicData uri="http://schemas.openxmlformats.org/presentationml/2006/ole">
            <mc:AlternateContent xmlns:mc="http://schemas.openxmlformats.org/markup-compatibility/2006">
              <mc:Choice xmlns:v="urn:schemas-microsoft-com:vml" Requires="v">
                <p:oleObj spid="_x0000_s4107" name="Equation" r:id="rId5" imgW="1676160" imgH="380880" progId="Equation.DSMT4">
                  <p:embed/>
                </p:oleObj>
              </mc:Choice>
              <mc:Fallback>
                <p:oleObj name="Equation" r:id="rId5" imgW="167616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9720" y="2941638"/>
                        <a:ext cx="1676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530352" y="3505200"/>
          <a:ext cx="863600" cy="304800"/>
        </p:xfrm>
        <a:graphic>
          <a:graphicData uri="http://schemas.openxmlformats.org/presentationml/2006/ole">
            <mc:AlternateContent xmlns:mc="http://schemas.openxmlformats.org/markup-compatibility/2006">
              <mc:Choice xmlns:v="urn:schemas-microsoft-com:vml" Requires="v">
                <p:oleObj spid="_x0000_s4108" name="Equation" r:id="rId7" imgW="863280" imgH="304560" progId="Equation.DSMT4">
                  <p:embed/>
                </p:oleObj>
              </mc:Choice>
              <mc:Fallback>
                <p:oleObj name="Equation" r:id="rId7" imgW="86328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5052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p:cNvGraphicFramePr>
            <a:graphicFrameLocks noChangeAspect="1"/>
          </p:cNvGraphicFramePr>
          <p:nvPr/>
        </p:nvGraphicFramePr>
        <p:xfrm>
          <a:off x="1574800" y="4267200"/>
          <a:ext cx="2120900" cy="381000"/>
        </p:xfrm>
        <a:graphic>
          <a:graphicData uri="http://schemas.openxmlformats.org/presentationml/2006/ole">
            <mc:AlternateContent xmlns:mc="http://schemas.openxmlformats.org/markup-compatibility/2006">
              <mc:Choice xmlns:v="urn:schemas-microsoft-com:vml" Requires="v">
                <p:oleObj spid="_x0000_s4109" name="Equation" r:id="rId9" imgW="2120760" imgH="380880" progId="Equation.DSMT4">
                  <p:embed/>
                </p:oleObj>
              </mc:Choice>
              <mc:Fallback>
                <p:oleObj name="Equation" r:id="rId9" imgW="212076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4800" y="426720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1574800" y="4983480"/>
          <a:ext cx="2616200" cy="381000"/>
        </p:xfrm>
        <a:graphic>
          <a:graphicData uri="http://schemas.openxmlformats.org/presentationml/2006/ole">
            <mc:AlternateContent xmlns:mc="http://schemas.openxmlformats.org/markup-compatibility/2006">
              <mc:Choice xmlns:v="urn:schemas-microsoft-com:vml" Requires="v">
                <p:oleObj spid="_x0000_s4110" name="Equation" r:id="rId11" imgW="2616120" imgH="380880" progId="Equation.DSMT4">
                  <p:embed/>
                </p:oleObj>
              </mc:Choice>
              <mc:Fallback>
                <p:oleObj name="Equation" r:id="rId11" imgW="2616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4800" y="4983480"/>
                        <a:ext cx="2616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1574800" y="5397500"/>
          <a:ext cx="1320800" cy="469900"/>
        </p:xfrm>
        <a:graphic>
          <a:graphicData uri="http://schemas.openxmlformats.org/presentationml/2006/ole">
            <mc:AlternateContent xmlns:mc="http://schemas.openxmlformats.org/markup-compatibility/2006">
              <mc:Choice xmlns:v="urn:schemas-microsoft-com:vml" Requires="v">
                <p:oleObj spid="_x0000_s4111" name="Equation" r:id="rId13" imgW="1320480" imgH="469800" progId="Equation.DSMT4">
                  <p:embed/>
                </p:oleObj>
              </mc:Choice>
              <mc:Fallback>
                <p:oleObj name="Equation" r:id="rId13" imgW="132048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74800" y="539750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1574800" y="3505200"/>
          <a:ext cx="1092200" cy="381000"/>
        </p:xfrm>
        <a:graphic>
          <a:graphicData uri="http://schemas.openxmlformats.org/presentationml/2006/ole">
            <mc:AlternateContent xmlns:mc="http://schemas.openxmlformats.org/markup-compatibility/2006">
              <mc:Choice xmlns:v="urn:schemas-microsoft-com:vml" Requires="v">
                <p:oleObj spid="_x0000_s4112" name="Equation" r:id="rId15" imgW="1091880" imgH="380880" progId="Equation.DSMT4">
                  <p:embed/>
                </p:oleObj>
              </mc:Choice>
              <mc:Fallback>
                <p:oleObj name="Equation" r:id="rId15" imgW="109188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74800" y="3505200"/>
                        <a:ext cx="109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10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smtClean="0"/>
              <a:t>Example 4: Prime Factorization (cont.)</a:t>
            </a:r>
          </a:p>
        </p:txBody>
      </p:sp>
      <p:sp>
        <p:nvSpPr>
          <p:cNvPr id="5124" name="TextBox 8"/>
          <p:cNvSpPr txBox="1">
            <a:spLocks noChangeArrowheads="1"/>
          </p:cNvSpPr>
          <p:nvPr/>
        </p:nvSpPr>
        <p:spPr bwMode="auto">
          <a:xfrm>
            <a:off x="4846638" y="1338580"/>
            <a:ext cx="3886200" cy="708025"/>
          </a:xfrm>
          <a:prstGeom prst="rect">
            <a:avLst/>
          </a:prstGeom>
          <a:noFill/>
          <a:ln w="9525">
            <a:noFill/>
            <a:miter lim="800000"/>
            <a:headEnd/>
            <a:tailEnd/>
          </a:ln>
        </p:spPr>
        <p:txBody>
          <a:bodyPr>
            <a:spAutoFit/>
          </a:bodyPr>
          <a:lstStyle/>
          <a:p>
            <a:r>
              <a:rPr lang="en-US" sz="2000">
                <a:solidFill>
                  <a:srgbClr val="008080"/>
                </a:solidFill>
              </a:rPr>
              <a:t>2 is a factor because the units digits is even.</a:t>
            </a:r>
          </a:p>
        </p:txBody>
      </p:sp>
      <p:sp>
        <p:nvSpPr>
          <p:cNvPr id="5125" name="TextBox 9"/>
          <p:cNvSpPr txBox="1">
            <a:spLocks noChangeArrowheads="1"/>
          </p:cNvSpPr>
          <p:nvPr/>
        </p:nvSpPr>
        <p:spPr bwMode="auto">
          <a:xfrm>
            <a:off x="4846638" y="2329180"/>
            <a:ext cx="4068762" cy="708025"/>
          </a:xfrm>
          <a:prstGeom prst="rect">
            <a:avLst/>
          </a:prstGeom>
          <a:noFill/>
          <a:ln w="9525">
            <a:noFill/>
            <a:miter lim="800000"/>
            <a:headEnd/>
            <a:tailEnd/>
          </a:ln>
        </p:spPr>
        <p:txBody>
          <a:bodyPr>
            <a:spAutoFit/>
          </a:bodyPr>
          <a:lstStyle/>
          <a:p>
            <a:r>
              <a:rPr lang="en-US" sz="2000">
                <a:solidFill>
                  <a:srgbClr val="008080"/>
                </a:solidFill>
              </a:rPr>
              <a:t>3 is a factor of 147 because the sum of the digits is divisible by 3.</a:t>
            </a:r>
          </a:p>
        </p:txBody>
      </p:sp>
      <p:sp>
        <p:nvSpPr>
          <p:cNvPr id="5126" name="TextBox 10"/>
          <p:cNvSpPr txBox="1">
            <a:spLocks noChangeArrowheads="1"/>
          </p:cNvSpPr>
          <p:nvPr/>
        </p:nvSpPr>
        <p:spPr bwMode="auto">
          <a:xfrm>
            <a:off x="4846638" y="4162425"/>
            <a:ext cx="1909762" cy="400050"/>
          </a:xfrm>
          <a:prstGeom prst="rect">
            <a:avLst/>
          </a:prstGeom>
          <a:noFill/>
          <a:ln w="9525">
            <a:noFill/>
            <a:miter lim="800000"/>
            <a:headEnd/>
            <a:tailEnd/>
          </a:ln>
        </p:spPr>
        <p:txBody>
          <a:bodyPr wrap="none">
            <a:spAutoFit/>
          </a:bodyPr>
          <a:lstStyle/>
          <a:p>
            <a:r>
              <a:rPr lang="en-US" sz="2000">
                <a:solidFill>
                  <a:srgbClr val="008080"/>
                </a:solidFill>
              </a:rPr>
              <a:t>Using exponents</a:t>
            </a:r>
          </a:p>
        </p:txBody>
      </p:sp>
      <p:cxnSp>
        <p:nvCxnSpPr>
          <p:cNvPr id="13" name="Straight Connector 12"/>
          <p:cNvCxnSpPr/>
          <p:nvPr/>
        </p:nvCxnSpPr>
        <p:spPr bwMode="auto">
          <a:xfrm rot="5400000">
            <a:off x="1878807" y="21902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rot="5400000">
            <a:off x="2743200" y="2075180"/>
            <a:ext cx="609600" cy="152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rot="16200000" flipH="1">
            <a:off x="3162300" y="196088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auto">
          <a:xfrm rot="5400000">
            <a:off x="1943100" y="3230880"/>
            <a:ext cx="611188"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auto">
          <a:xfrm rot="5400000">
            <a:off x="2577307" y="32570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rot="5400000">
            <a:off x="3390900" y="3180080"/>
            <a:ext cx="6096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rot="16200000" flipH="1">
            <a:off x="3733800" y="2989580"/>
            <a:ext cx="6096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3"/>
          <p:cNvGraphicFramePr>
            <a:graphicFrameLocks noChangeAspect="1"/>
          </p:cNvGraphicFramePr>
          <p:nvPr/>
        </p:nvGraphicFramePr>
        <p:xfrm>
          <a:off x="1798320" y="4127500"/>
          <a:ext cx="1320800" cy="469900"/>
        </p:xfrm>
        <a:graphic>
          <a:graphicData uri="http://schemas.openxmlformats.org/presentationml/2006/ole">
            <mc:AlternateContent xmlns:mc="http://schemas.openxmlformats.org/markup-compatibility/2006">
              <mc:Choice xmlns:v="urn:schemas-microsoft-com:vml" Requires="v">
                <p:oleObj spid="_x0000_s5128" name="Equation" r:id="rId3" imgW="1320480" imgH="469800" progId="Equation.DSMT4">
                  <p:embed/>
                </p:oleObj>
              </mc:Choice>
              <mc:Fallback>
                <p:oleObj name="Equation" r:id="rId3" imgW="13204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8320" y="412750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1798320" y="3662680"/>
          <a:ext cx="2628900" cy="381000"/>
        </p:xfrm>
        <a:graphic>
          <a:graphicData uri="http://schemas.openxmlformats.org/presentationml/2006/ole">
            <mc:AlternateContent xmlns:mc="http://schemas.openxmlformats.org/markup-compatibility/2006">
              <mc:Choice xmlns:v="urn:schemas-microsoft-com:vml" Requires="v">
                <p:oleObj spid="_x0000_s5129" name="Equation" r:id="rId5" imgW="2628720" imgH="380880" progId="Equation.DSMT4">
                  <p:embed/>
                </p:oleObj>
              </mc:Choice>
              <mc:Fallback>
                <p:oleObj name="Equation" r:id="rId5" imgW="26287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8320" y="3662680"/>
                        <a:ext cx="262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nvGraphicFramePr>
        <p:xfrm>
          <a:off x="1798320" y="2608580"/>
          <a:ext cx="2120900" cy="381000"/>
        </p:xfrm>
        <a:graphic>
          <a:graphicData uri="http://schemas.openxmlformats.org/presentationml/2006/ole">
            <mc:AlternateContent xmlns:mc="http://schemas.openxmlformats.org/markup-compatibility/2006">
              <mc:Choice xmlns:v="urn:schemas-microsoft-com:vml" Requires="v">
                <p:oleObj spid="_x0000_s5130" name="Equation" r:id="rId7" imgW="2120760" imgH="380880" progId="Equation.DSMT4">
                  <p:embed/>
                </p:oleObj>
              </mc:Choice>
              <mc:Fallback>
                <p:oleObj name="Equation" r:id="rId7" imgW="212076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8320" y="260858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p:cNvGraphicFramePr>
            <a:graphicFrameLocks noChangeAspect="1"/>
          </p:cNvGraphicFramePr>
          <p:nvPr/>
        </p:nvGraphicFramePr>
        <p:xfrm>
          <a:off x="1798320" y="1511300"/>
          <a:ext cx="1701800" cy="381000"/>
        </p:xfrm>
        <a:graphic>
          <a:graphicData uri="http://schemas.openxmlformats.org/presentationml/2006/ole">
            <mc:AlternateContent xmlns:mc="http://schemas.openxmlformats.org/markup-compatibility/2006">
              <mc:Choice xmlns:v="urn:schemas-microsoft-com:vml" Requires="v">
                <p:oleObj spid="_x0000_s5131" name="Equation" r:id="rId9" imgW="1701720" imgH="380880" progId="Equation.DSMT4">
                  <p:embed/>
                </p:oleObj>
              </mc:Choice>
              <mc:Fallback>
                <p:oleObj name="Equation" r:id="rId9" imgW="17017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98320" y="1511300"/>
                        <a:ext cx="170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640080" y="1496060"/>
          <a:ext cx="1054100" cy="292100"/>
        </p:xfrm>
        <a:graphic>
          <a:graphicData uri="http://schemas.openxmlformats.org/presentationml/2006/ole">
            <mc:AlternateContent xmlns:mc="http://schemas.openxmlformats.org/markup-compatibility/2006">
              <mc:Choice xmlns:v="urn:schemas-microsoft-com:vml" Requires="v">
                <p:oleObj spid="_x0000_s5132" name="Equation" r:id="rId11" imgW="1054080" imgH="291960" progId="Equation.DSMT4">
                  <p:embed/>
                </p:oleObj>
              </mc:Choice>
              <mc:Fallback>
                <p:oleObj name="Equation" r:id="rId11" imgW="10540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080" y="149606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smtClean="0"/>
              <a:t>Example 4: Prime Factorization (cont.)</a:t>
            </a:r>
          </a:p>
        </p:txBody>
      </p:sp>
      <p:sp>
        <p:nvSpPr>
          <p:cNvPr id="10" name="Content Placeholder 9"/>
          <p:cNvSpPr>
            <a:spLocks noGrp="1"/>
          </p:cNvSpPr>
          <p:nvPr>
            <p:ph idx="1"/>
          </p:nvPr>
        </p:nvSpPr>
        <p:spPr/>
        <p:txBody>
          <a:bodyPr/>
          <a:lstStyle/>
          <a:p>
            <a:r>
              <a:rPr lang="en-US" dirty="0" smtClean="0"/>
              <a:t>If we begin with the product </a:t>
            </a:r>
            <a:r>
              <a:rPr lang="en-US" dirty="0" smtClean="0">
                <a:solidFill>
                  <a:srgbClr val="0000FF"/>
                </a:solidFill>
              </a:rPr>
              <a:t>294</a:t>
            </a:r>
            <a:r>
              <a:rPr lang="en-US" dirty="0" smtClean="0"/>
              <a:t> </a:t>
            </a:r>
            <a:r>
              <a:rPr lang="en-US" dirty="0" smtClean="0">
                <a:solidFill>
                  <a:srgbClr val="000099"/>
                </a:solidFill>
              </a:rPr>
              <a:t>= 6 </a:t>
            </a:r>
            <a:r>
              <a:rPr lang="en-US" dirty="0" smtClean="0">
                <a:solidFill>
                  <a:srgbClr val="000099"/>
                </a:solidFill>
                <a:sym typeface="Symbol" pitchFamily="18" charset="2"/>
              </a:rPr>
              <a:t> </a:t>
            </a:r>
            <a:r>
              <a:rPr lang="en-US" dirty="0" smtClean="0">
                <a:solidFill>
                  <a:srgbClr val="000099"/>
                </a:solidFill>
              </a:rPr>
              <a:t>49</a:t>
            </a:r>
            <a:r>
              <a:rPr lang="en-US" dirty="0" smtClean="0"/>
              <a:t>, we see that the prime factorization is the same.</a:t>
            </a:r>
          </a:p>
          <a:p>
            <a:endParaRPr lang="en-US" dirty="0"/>
          </a:p>
        </p:txBody>
      </p:sp>
      <p:grpSp>
        <p:nvGrpSpPr>
          <p:cNvPr id="2" name="Group 19"/>
          <p:cNvGrpSpPr>
            <a:grpSpLocks/>
          </p:cNvGrpSpPr>
          <p:nvPr/>
        </p:nvGrpSpPr>
        <p:grpSpPr bwMode="auto">
          <a:xfrm>
            <a:off x="3733800" y="2971800"/>
            <a:ext cx="2362200" cy="685800"/>
            <a:chOff x="1828800" y="3657600"/>
            <a:chExt cx="2362200" cy="685800"/>
          </a:xfrm>
        </p:grpSpPr>
        <p:cxnSp>
          <p:nvCxnSpPr>
            <p:cNvPr id="13" name="Straight Connector 12"/>
            <p:cNvCxnSpPr/>
            <p:nvPr/>
          </p:nvCxnSpPr>
          <p:spPr>
            <a:xfrm rot="5400000">
              <a:off x="1638300" y="3848100"/>
              <a:ext cx="6858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981200" y="3810000"/>
              <a:ext cx="6858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314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3695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graphicFrame>
        <p:nvGraphicFramePr>
          <p:cNvPr id="3" name="Object 3"/>
          <p:cNvGraphicFramePr>
            <a:graphicFrameLocks noChangeAspect="1"/>
          </p:cNvGraphicFramePr>
          <p:nvPr/>
        </p:nvGraphicFramePr>
        <p:xfrm>
          <a:off x="3230880" y="4160520"/>
          <a:ext cx="1320800" cy="469900"/>
        </p:xfrm>
        <a:graphic>
          <a:graphicData uri="http://schemas.openxmlformats.org/presentationml/2006/ole">
            <mc:AlternateContent xmlns:mc="http://schemas.openxmlformats.org/markup-compatibility/2006">
              <mc:Choice xmlns:v="urn:schemas-microsoft-com:vml" Requires="v">
                <p:oleObj spid="_x0000_s6150" name="Equation" r:id="rId3" imgW="1320480" imgH="469800" progId="Equation.DSMT4">
                  <p:embed/>
                </p:oleObj>
              </mc:Choice>
              <mc:Fallback>
                <p:oleObj name="Equation" r:id="rId3" imgW="13204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0880" y="416052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30880" y="3657600"/>
          <a:ext cx="2971800" cy="381000"/>
        </p:xfrm>
        <a:graphic>
          <a:graphicData uri="http://schemas.openxmlformats.org/presentationml/2006/ole">
            <mc:AlternateContent xmlns:mc="http://schemas.openxmlformats.org/markup-compatibility/2006">
              <mc:Choice xmlns:v="urn:schemas-microsoft-com:vml" Requires="v">
                <p:oleObj spid="_x0000_s6151" name="Equation" r:id="rId5" imgW="2971800" imgH="380880" progId="Equation.DSMT4">
                  <p:embed/>
                </p:oleObj>
              </mc:Choice>
              <mc:Fallback>
                <p:oleObj name="Equation" r:id="rId5" imgW="297180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0880" y="3657600"/>
                        <a:ext cx="297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14600" y="2621280"/>
          <a:ext cx="3416300" cy="381000"/>
        </p:xfrm>
        <a:graphic>
          <a:graphicData uri="http://schemas.openxmlformats.org/presentationml/2006/ole">
            <mc:AlternateContent xmlns:mc="http://schemas.openxmlformats.org/markup-compatibility/2006">
              <mc:Choice xmlns:v="urn:schemas-microsoft-com:vml" Requires="v">
                <p:oleObj spid="_x0000_s6152" name="Equation" r:id="rId7" imgW="3416040" imgH="380880" progId="Equation.DSMT4">
                  <p:embed/>
                </p:oleObj>
              </mc:Choice>
              <mc:Fallback>
                <p:oleObj name="Equation" r:id="rId7" imgW="34160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262128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Least Common Multiple (LCM)</a:t>
            </a:r>
          </a:p>
        </p:txBody>
      </p:sp>
      <p:sp>
        <p:nvSpPr>
          <p:cNvPr id="3" name="Content Placeholder 2"/>
          <p:cNvSpPr>
            <a:spLocks noGrp="1"/>
          </p:cNvSpPr>
          <p:nvPr>
            <p:ph idx="1"/>
          </p:nvPr>
        </p:nvSpPr>
        <p:spPr>
          <a:xfrm>
            <a:off x="457200" y="1280160"/>
            <a:ext cx="8229600" cy="3368040"/>
          </a:xfrm>
          <a:solidFill>
            <a:srgbClr val="FFFFCC"/>
          </a:solidFill>
          <a:ln w="28575">
            <a:solidFill>
              <a:srgbClr val="000000"/>
            </a:solidFill>
          </a:ln>
        </p:spPr>
        <p:txBody>
          <a:bodyPr wrap="square">
            <a:spAutoFit/>
          </a:bodyPr>
          <a:lstStyle/>
          <a:p>
            <a:pPr algn="ctr">
              <a:defRPr/>
            </a:pPr>
            <a:r>
              <a:rPr lang="en-US" b="1" dirty="0" smtClean="0">
                <a:solidFill>
                  <a:srgbClr val="000000"/>
                </a:solidFill>
              </a:rPr>
              <a:t>To Find the LCM of a Set of Counting Numbers</a:t>
            </a:r>
          </a:p>
          <a:p>
            <a:pPr marL="463550" indent="-463550">
              <a:defRPr/>
            </a:pPr>
            <a:r>
              <a:rPr lang="en-US" b="1" dirty="0" smtClean="0">
                <a:solidFill>
                  <a:srgbClr val="000000"/>
                </a:solidFill>
              </a:rPr>
              <a:t>1.	</a:t>
            </a:r>
            <a:r>
              <a:rPr lang="en-US" dirty="0" smtClean="0">
                <a:solidFill>
                  <a:srgbClr val="000000"/>
                </a:solidFill>
              </a:rPr>
              <a:t>Find the prime factorization of each number. </a:t>
            </a:r>
          </a:p>
          <a:p>
            <a:pPr marL="463550" indent="-463550">
              <a:defRPr/>
            </a:pPr>
            <a:r>
              <a:rPr lang="en-US" b="1" dirty="0" smtClean="0">
                <a:solidFill>
                  <a:srgbClr val="000000"/>
                </a:solidFill>
              </a:rPr>
              <a:t>2.	</a:t>
            </a:r>
            <a:r>
              <a:rPr lang="en-US" dirty="0" smtClean="0">
                <a:solidFill>
                  <a:srgbClr val="000000"/>
                </a:solidFill>
              </a:rPr>
              <a:t>List the prime factors that appear in any one of the prime factorizations. </a:t>
            </a:r>
          </a:p>
          <a:p>
            <a:pPr marL="463550" indent="-463550">
              <a:defRPr/>
            </a:pPr>
            <a:r>
              <a:rPr lang="en-US" b="1" dirty="0" smtClean="0">
                <a:solidFill>
                  <a:srgbClr val="000000"/>
                </a:solidFill>
              </a:rPr>
              <a:t>3.	</a:t>
            </a:r>
            <a:r>
              <a:rPr lang="en-US" dirty="0" smtClean="0">
                <a:solidFill>
                  <a:srgbClr val="000000"/>
                </a:solidFill>
              </a:rPr>
              <a:t>Find the product of these primes using each prime the greatest number of times it appears in any one of the prime factorizations.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Example 5: Least Common Multiple (LCM)</a:t>
            </a:r>
          </a:p>
        </p:txBody>
      </p:sp>
      <p:sp>
        <p:nvSpPr>
          <p:cNvPr id="19459" name="Content Placeholder 2"/>
          <p:cNvSpPr>
            <a:spLocks noGrp="1"/>
          </p:cNvSpPr>
          <p:nvPr>
            <p:ph idx="1"/>
          </p:nvPr>
        </p:nvSpPr>
        <p:spPr/>
        <p:txBody>
          <a:bodyPr/>
          <a:lstStyle/>
          <a:p>
            <a:pPr>
              <a:tabLst>
                <a:tab pos="465138" algn="l"/>
              </a:tabLst>
            </a:pPr>
            <a:r>
              <a:rPr lang="en-US" dirty="0" smtClean="0"/>
              <a:t>Find the least common multiple (LCM) of </a:t>
            </a:r>
            <a:r>
              <a:rPr lang="en-US" dirty="0" smtClean="0">
                <a:solidFill>
                  <a:srgbClr val="0000FF"/>
                </a:solidFill>
              </a:rPr>
              <a:t>8</a:t>
            </a:r>
            <a:r>
              <a:rPr lang="en-US" dirty="0" smtClean="0"/>
              <a:t>, </a:t>
            </a:r>
            <a:r>
              <a:rPr lang="en-US" dirty="0" smtClean="0">
                <a:solidFill>
                  <a:srgbClr val="0000FF"/>
                </a:solidFill>
              </a:rPr>
              <a:t>10</a:t>
            </a:r>
            <a:r>
              <a:rPr lang="en-US" dirty="0" smtClean="0"/>
              <a:t>, and </a:t>
            </a:r>
            <a:r>
              <a:rPr lang="en-US" dirty="0" smtClean="0">
                <a:solidFill>
                  <a:srgbClr val="0000FF"/>
                </a:solidFill>
              </a:rPr>
              <a:t>30</a:t>
            </a:r>
            <a:r>
              <a:rPr lang="en-US" dirty="0" smtClean="0"/>
              <a:t>.</a:t>
            </a:r>
          </a:p>
          <a:p>
            <a:pPr>
              <a:tabLst>
                <a:tab pos="465138" algn="l"/>
              </a:tabLst>
            </a:pPr>
            <a:r>
              <a:rPr lang="en-US" b="1" dirty="0" smtClean="0"/>
              <a:t>Solution:</a:t>
            </a:r>
          </a:p>
          <a:p>
            <a:pPr>
              <a:tabLst>
                <a:tab pos="465138" algn="l"/>
              </a:tabLst>
            </a:pPr>
            <a:r>
              <a:rPr lang="en-US" b="1" dirty="0" smtClean="0"/>
              <a:t>a.	</a:t>
            </a:r>
            <a:r>
              <a:rPr lang="en-US" dirty="0" smtClean="0"/>
              <a:t>Prime factorizations:</a:t>
            </a:r>
          </a:p>
          <a:p>
            <a:pPr>
              <a:tabLst>
                <a:tab pos="465138" algn="l"/>
              </a:tabLst>
            </a:pPr>
            <a:r>
              <a:rPr lang="en-US" dirty="0" smtClean="0">
                <a:solidFill>
                  <a:srgbClr val="0000FF"/>
                </a:solidFill>
              </a:rPr>
              <a:t>	8</a:t>
            </a:r>
            <a:r>
              <a:rPr lang="en-US" dirty="0" smtClean="0"/>
              <a:t>  =  </a:t>
            </a:r>
            <a:r>
              <a:rPr lang="en-US" dirty="0" smtClean="0">
                <a:solidFill>
                  <a:srgbClr val="FF00FF"/>
                </a:solidFill>
              </a:rPr>
              <a:t>2 ⋅ 2 ⋅ 2</a:t>
            </a:r>
            <a:r>
              <a:rPr lang="en-US" dirty="0" smtClean="0"/>
              <a:t>	</a:t>
            </a:r>
            <a:r>
              <a:rPr lang="en-US" sz="2000" dirty="0" smtClean="0">
                <a:solidFill>
                  <a:srgbClr val="008080"/>
                </a:solidFill>
              </a:rPr>
              <a:t>three 2’s</a:t>
            </a:r>
            <a:r>
              <a:rPr lang="en-US" dirty="0" smtClean="0"/>
              <a:t> </a:t>
            </a:r>
          </a:p>
          <a:p>
            <a:pPr>
              <a:tabLst>
                <a:tab pos="465138" algn="l"/>
              </a:tabLst>
            </a:pPr>
            <a:r>
              <a:rPr lang="en-US" dirty="0" smtClean="0">
                <a:solidFill>
                  <a:srgbClr val="0000FF"/>
                </a:solidFill>
              </a:rPr>
              <a:t>	10</a:t>
            </a:r>
            <a:r>
              <a:rPr lang="en-US" dirty="0" smtClean="0"/>
              <a:t>  =  </a:t>
            </a:r>
            <a:r>
              <a:rPr lang="en-US" dirty="0" smtClean="0">
                <a:solidFill>
                  <a:srgbClr val="FF00FF"/>
                </a:solidFill>
              </a:rPr>
              <a:t>2 ⋅ 5 </a:t>
            </a:r>
            <a:r>
              <a:rPr lang="en-US" dirty="0" smtClean="0"/>
              <a:t>	</a:t>
            </a:r>
            <a:r>
              <a:rPr lang="en-US" sz="2000" dirty="0" smtClean="0">
                <a:solidFill>
                  <a:srgbClr val="008080"/>
                </a:solidFill>
              </a:rPr>
              <a:t>one 2, one 5</a:t>
            </a:r>
            <a:r>
              <a:rPr lang="en-US" dirty="0" smtClean="0"/>
              <a:t> </a:t>
            </a:r>
          </a:p>
          <a:p>
            <a:pPr>
              <a:tabLst>
                <a:tab pos="465138" algn="l"/>
              </a:tabLst>
            </a:pPr>
            <a:r>
              <a:rPr lang="en-US" dirty="0" smtClean="0">
                <a:solidFill>
                  <a:srgbClr val="0000FF"/>
                </a:solidFill>
              </a:rPr>
              <a:t>	30</a:t>
            </a:r>
            <a:r>
              <a:rPr lang="en-US" dirty="0" smtClean="0"/>
              <a:t>  =  </a:t>
            </a:r>
            <a:r>
              <a:rPr lang="en-US" dirty="0" smtClean="0">
                <a:solidFill>
                  <a:srgbClr val="FF00FF"/>
                </a:solidFill>
              </a:rPr>
              <a:t>2 ⋅ 3 ⋅ 5 </a:t>
            </a:r>
            <a:r>
              <a:rPr lang="en-US" dirty="0" smtClean="0"/>
              <a:t>	</a:t>
            </a:r>
            <a:r>
              <a:rPr lang="en-US" sz="2000" dirty="0" smtClean="0">
                <a:solidFill>
                  <a:srgbClr val="008080"/>
                </a:solidFill>
              </a:rPr>
              <a:t>one 2, one 3, one 5</a:t>
            </a:r>
          </a:p>
          <a:p>
            <a:pPr>
              <a:lnSpc>
                <a:spcPct val="150000"/>
              </a:lnSpc>
              <a:tabLst>
                <a:tab pos="465138" algn="l"/>
              </a:tabLst>
            </a:pPr>
            <a:r>
              <a:rPr lang="en-US" b="1" dirty="0" smtClean="0"/>
              <a:t>b.	</a:t>
            </a:r>
            <a:r>
              <a:rPr lang="en-US" dirty="0" smtClean="0"/>
              <a:t>Prime factors that are present are </a:t>
            </a:r>
            <a:r>
              <a:rPr lang="en-US" dirty="0" smtClean="0">
                <a:solidFill>
                  <a:srgbClr val="FF00FF"/>
                </a:solidFill>
              </a:rPr>
              <a:t>2</a:t>
            </a:r>
            <a:r>
              <a:rPr lang="en-US" dirty="0" smtClean="0"/>
              <a:t>, </a:t>
            </a:r>
            <a:r>
              <a:rPr lang="en-US" dirty="0" smtClean="0">
                <a:solidFill>
                  <a:srgbClr val="FF00FF"/>
                </a:solidFill>
              </a:rPr>
              <a:t>3</a:t>
            </a:r>
            <a:r>
              <a:rPr lang="en-US" dirty="0" smtClean="0"/>
              <a:t>, and </a:t>
            </a:r>
            <a:r>
              <a:rPr lang="en-US" dirty="0" smtClean="0">
                <a:solidFill>
                  <a:srgbClr val="FF00FF"/>
                </a:solidFill>
              </a:rPr>
              <a:t>5</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a:lnSpc>
                <a:spcPts val="3000"/>
              </a:lnSpc>
            </a:pPr>
            <a:r>
              <a:rPr lang="en-US" smtClean="0"/>
              <a:t>Example 5: Least Common Multiple (LCM) (cont.)</a:t>
            </a:r>
          </a:p>
        </p:txBody>
      </p:sp>
      <p:sp>
        <p:nvSpPr>
          <p:cNvPr id="3" name="Content Placeholder 2"/>
          <p:cNvSpPr>
            <a:spLocks noGrp="1"/>
          </p:cNvSpPr>
          <p:nvPr>
            <p:ph idx="1"/>
          </p:nvPr>
        </p:nvSpPr>
        <p:spPr>
          <a:xfrm>
            <a:off x="457200" y="1280160"/>
            <a:ext cx="8229600" cy="4487382"/>
          </a:xfrm>
        </p:spPr>
        <p:txBody>
          <a:bodyPr>
            <a:spAutoFit/>
          </a:bodyPr>
          <a:lstStyle/>
          <a:p>
            <a:pPr marL="463550" indent="-463550">
              <a:defRPr/>
            </a:pPr>
            <a:r>
              <a:rPr lang="en-US" b="1" dirty="0" smtClean="0"/>
              <a:t>c.	</a:t>
            </a:r>
            <a:r>
              <a:rPr lang="en-US" dirty="0" smtClean="0"/>
              <a:t>The </a:t>
            </a:r>
            <a:r>
              <a:rPr lang="en-US" b="1" dirty="0" smtClean="0"/>
              <a:t>most</a:t>
            </a:r>
            <a:r>
              <a:rPr lang="en-US" dirty="0" smtClean="0"/>
              <a:t> number of times each prime factor is used in </a:t>
            </a:r>
            <a:r>
              <a:rPr lang="en-US" b="1" dirty="0" smtClean="0"/>
              <a:t>any one </a:t>
            </a:r>
            <a:r>
              <a:rPr lang="en-US" dirty="0" smtClean="0"/>
              <a:t>factorization:</a:t>
            </a:r>
          </a:p>
          <a:p>
            <a:pPr>
              <a:tabLst>
                <a:tab pos="463550" algn="l"/>
                <a:tab pos="2743200" algn="l"/>
              </a:tabLst>
              <a:defRPr/>
            </a:pPr>
            <a:r>
              <a:rPr lang="en-US" dirty="0" smtClean="0"/>
              <a:t>	Three 2’s	(in </a:t>
            </a:r>
            <a:r>
              <a:rPr lang="en-US" dirty="0" smtClean="0">
                <a:solidFill>
                  <a:srgbClr val="0000FF"/>
                </a:solidFill>
              </a:rPr>
              <a:t>8</a:t>
            </a:r>
            <a:r>
              <a:rPr lang="en-US" dirty="0" smtClean="0"/>
              <a:t>) </a:t>
            </a:r>
          </a:p>
          <a:p>
            <a:pPr>
              <a:tabLst>
                <a:tab pos="463550" algn="l"/>
                <a:tab pos="2743200" algn="l"/>
              </a:tabLst>
              <a:defRPr/>
            </a:pPr>
            <a:r>
              <a:rPr lang="en-US" dirty="0" smtClean="0"/>
              <a:t>	One 3 	(in </a:t>
            </a:r>
            <a:r>
              <a:rPr lang="en-US" dirty="0" smtClean="0">
                <a:solidFill>
                  <a:srgbClr val="0000FF"/>
                </a:solidFill>
              </a:rPr>
              <a:t>30</a:t>
            </a:r>
            <a:r>
              <a:rPr lang="en-US" dirty="0" smtClean="0"/>
              <a:t>) </a:t>
            </a:r>
          </a:p>
          <a:p>
            <a:pPr>
              <a:tabLst>
                <a:tab pos="463550" algn="l"/>
                <a:tab pos="2743200" algn="l"/>
              </a:tabLst>
              <a:defRPr/>
            </a:pPr>
            <a:r>
              <a:rPr lang="en-US" dirty="0" smtClean="0"/>
              <a:t>	One 5 	(in </a:t>
            </a:r>
            <a:r>
              <a:rPr lang="en-US" dirty="0" smtClean="0">
                <a:solidFill>
                  <a:srgbClr val="0000FF"/>
                </a:solidFill>
              </a:rPr>
              <a:t>10</a:t>
            </a:r>
            <a:r>
              <a:rPr lang="en-US" dirty="0" smtClean="0"/>
              <a:t> and in </a:t>
            </a:r>
            <a:r>
              <a:rPr lang="en-US" dirty="0" smtClean="0">
                <a:solidFill>
                  <a:srgbClr val="0000FF"/>
                </a:solidFill>
              </a:rPr>
              <a:t>30</a:t>
            </a:r>
            <a:r>
              <a:rPr lang="en-US" dirty="0" smtClean="0"/>
              <a:t>)</a:t>
            </a:r>
          </a:p>
          <a:p>
            <a:pPr>
              <a:tabLst>
                <a:tab pos="463550" algn="l"/>
              </a:tabLst>
              <a:defRPr/>
            </a:pPr>
            <a:r>
              <a:rPr lang="en-US" b="1" dirty="0" smtClean="0"/>
              <a:t>d.	</a:t>
            </a:r>
            <a:r>
              <a:rPr lang="en-US" dirty="0" smtClean="0"/>
              <a:t>Find the product of these primes.</a:t>
            </a:r>
          </a:p>
          <a:p>
            <a:pPr>
              <a:tabLst>
                <a:tab pos="463550" algn="l"/>
              </a:tabLst>
              <a:defRPr/>
            </a:pPr>
            <a:r>
              <a:rPr lang="en-US" dirty="0" smtClean="0"/>
              <a:t>	LCM </a:t>
            </a:r>
            <a:r>
              <a:rPr lang="en-US" dirty="0" smtClean="0">
                <a:solidFill>
                  <a:srgbClr val="000099"/>
                </a:solidFill>
              </a:rPr>
              <a:t>= 2 ⋅ 2 ⋅ 2 ⋅ 3 ⋅ 5</a:t>
            </a:r>
            <a:endParaRPr lang="en-US" dirty="0" smtClean="0">
              <a:solidFill>
                <a:srgbClr val="FF0000"/>
              </a:solidFill>
            </a:endParaRPr>
          </a:p>
          <a:p>
            <a:pPr>
              <a:tabLst>
                <a:tab pos="463550" algn="l"/>
              </a:tabLst>
              <a:defRPr/>
            </a:pPr>
            <a:r>
              <a:rPr lang="en-US" dirty="0" smtClean="0">
                <a:solidFill>
                  <a:srgbClr val="FF0000"/>
                </a:solidFill>
              </a:rPr>
              <a:t>	120</a:t>
            </a:r>
            <a:r>
              <a:rPr lang="en-US" dirty="0" smtClean="0"/>
              <a:t> is the LCM and therefore the smallest number 	divisible by </a:t>
            </a:r>
            <a:r>
              <a:rPr lang="en-US" dirty="0" smtClean="0">
                <a:solidFill>
                  <a:srgbClr val="0000FF"/>
                </a:solidFill>
              </a:rPr>
              <a:t>8</a:t>
            </a:r>
            <a:r>
              <a:rPr lang="en-US" dirty="0" smtClean="0"/>
              <a:t>, </a:t>
            </a:r>
            <a:r>
              <a:rPr lang="en-US" dirty="0" smtClean="0">
                <a:solidFill>
                  <a:srgbClr val="0000FF"/>
                </a:solidFill>
              </a:rPr>
              <a:t>10</a:t>
            </a:r>
            <a:r>
              <a:rPr lang="en-US" dirty="0" smtClean="0"/>
              <a:t>, and </a:t>
            </a:r>
            <a:r>
              <a:rPr lang="en-US" dirty="0" smtClean="0">
                <a:solidFill>
                  <a:srgbClr val="0000FF"/>
                </a:solidFill>
              </a:rPr>
              <a:t>30</a:t>
            </a:r>
            <a:r>
              <a:rPr lang="en-US" dirty="0" smtClean="0"/>
              <a:t>.</a:t>
            </a:r>
          </a:p>
        </p:txBody>
      </p:sp>
      <p:sp>
        <p:nvSpPr>
          <p:cNvPr id="4" name="Rectangle 3"/>
          <p:cNvSpPr/>
          <p:nvPr/>
        </p:nvSpPr>
        <p:spPr>
          <a:xfrm>
            <a:off x="3949700" y="4267200"/>
            <a:ext cx="1645002" cy="523220"/>
          </a:xfrm>
          <a:prstGeom prst="rect">
            <a:avLst/>
          </a:prstGeom>
        </p:spPr>
        <p:txBody>
          <a:bodyPr wrap="none">
            <a:spAutoFit/>
          </a:bodyPr>
          <a:lstStyle/>
          <a:p>
            <a:r>
              <a:rPr lang="en-US" sz="2800" dirty="0" smtClean="0">
                <a:solidFill>
                  <a:srgbClr val="000099"/>
                </a:solidFill>
              </a:rPr>
              <a:t>= 2</a:t>
            </a:r>
            <a:r>
              <a:rPr lang="en-US" sz="2800" baseline="30000" dirty="0" smtClean="0">
                <a:solidFill>
                  <a:srgbClr val="000099"/>
                </a:solidFill>
              </a:rPr>
              <a:t>3</a:t>
            </a:r>
            <a:r>
              <a:rPr lang="en-US" sz="2800" dirty="0" smtClean="0">
                <a:solidFill>
                  <a:srgbClr val="000099"/>
                </a:solidFill>
              </a:rPr>
              <a:t> ⋅ 3 ⋅ 5</a:t>
            </a:r>
            <a:endParaRPr lang="en-US" sz="2800" dirty="0"/>
          </a:p>
        </p:txBody>
      </p:sp>
      <p:sp>
        <p:nvSpPr>
          <p:cNvPr id="5" name="Rectangle 4"/>
          <p:cNvSpPr/>
          <p:nvPr/>
        </p:nvSpPr>
        <p:spPr>
          <a:xfrm>
            <a:off x="5486400" y="4267200"/>
            <a:ext cx="994183" cy="523220"/>
          </a:xfrm>
          <a:prstGeom prst="rect">
            <a:avLst/>
          </a:prstGeom>
        </p:spPr>
        <p:txBody>
          <a:bodyPr wrap="none">
            <a:spAutoFit/>
          </a:bodyPr>
          <a:lstStyle/>
          <a:p>
            <a:r>
              <a:rPr lang="en-US" sz="2800" dirty="0" smtClean="0">
                <a:solidFill>
                  <a:srgbClr val="000099"/>
                </a:solidFill>
              </a:rPr>
              <a:t>= </a:t>
            </a:r>
            <a:r>
              <a:rPr lang="en-US" sz="2800" dirty="0" smtClean="0">
                <a:solidFill>
                  <a:srgbClr val="FF0000"/>
                </a:solidFill>
              </a:rPr>
              <a:t>120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Example 6: Least Common Multiple (LCM)</a:t>
            </a:r>
          </a:p>
        </p:txBody>
      </p:sp>
      <p:sp>
        <p:nvSpPr>
          <p:cNvPr id="21507" name="Content Placeholder 2"/>
          <p:cNvSpPr>
            <a:spLocks noGrp="1"/>
          </p:cNvSpPr>
          <p:nvPr>
            <p:ph idx="1"/>
          </p:nvPr>
        </p:nvSpPr>
        <p:spPr/>
        <p:txBody>
          <a:bodyPr/>
          <a:lstStyle/>
          <a:p>
            <a:pPr>
              <a:tabLst>
                <a:tab pos="465138" algn="l"/>
              </a:tabLst>
            </a:pPr>
            <a:r>
              <a:rPr lang="en-US" dirty="0" smtClean="0"/>
              <a:t>Find the LCM of </a:t>
            </a:r>
            <a:r>
              <a:rPr lang="en-US" dirty="0" smtClean="0">
                <a:solidFill>
                  <a:srgbClr val="0000FF"/>
                </a:solidFill>
              </a:rPr>
              <a:t>27</a:t>
            </a:r>
            <a:r>
              <a:rPr lang="en-US" dirty="0" smtClean="0"/>
              <a:t>, </a:t>
            </a:r>
            <a:r>
              <a:rPr lang="en-US" dirty="0" smtClean="0">
                <a:solidFill>
                  <a:srgbClr val="0000FF"/>
                </a:solidFill>
              </a:rPr>
              <a:t>30</a:t>
            </a:r>
            <a:r>
              <a:rPr lang="en-US" dirty="0" smtClean="0"/>
              <a:t>, </a:t>
            </a:r>
            <a:r>
              <a:rPr lang="en-US" dirty="0" smtClean="0">
                <a:solidFill>
                  <a:srgbClr val="0000FF"/>
                </a:solidFill>
              </a:rPr>
              <a:t>35</a:t>
            </a:r>
            <a:r>
              <a:rPr lang="en-US" dirty="0" smtClean="0"/>
              <a:t>, and </a:t>
            </a:r>
            <a:r>
              <a:rPr lang="en-US" dirty="0" smtClean="0">
                <a:solidFill>
                  <a:srgbClr val="0000FF"/>
                </a:solidFill>
              </a:rPr>
              <a:t>42</a:t>
            </a:r>
            <a:r>
              <a:rPr lang="en-US" dirty="0" smtClean="0"/>
              <a:t>.</a:t>
            </a:r>
          </a:p>
          <a:p>
            <a:pPr>
              <a:tabLst>
                <a:tab pos="465138" algn="l"/>
              </a:tabLst>
            </a:pPr>
            <a:r>
              <a:rPr lang="en-US" b="1" dirty="0" smtClean="0"/>
              <a:t>Solution:</a:t>
            </a:r>
          </a:p>
          <a:p>
            <a:pPr>
              <a:tabLst>
                <a:tab pos="465138" algn="l"/>
              </a:tabLst>
            </a:pPr>
            <a:r>
              <a:rPr lang="en-US" b="1" dirty="0" smtClean="0"/>
              <a:t>a.	</a:t>
            </a:r>
            <a:r>
              <a:rPr lang="en-US" dirty="0" smtClean="0"/>
              <a:t>Prime factorizations:</a:t>
            </a:r>
          </a:p>
          <a:p>
            <a:pPr>
              <a:tabLst>
                <a:tab pos="465138" algn="l"/>
                <a:tab pos="2971800" algn="l"/>
              </a:tabLst>
            </a:pPr>
            <a:r>
              <a:rPr lang="en-US" dirty="0" smtClean="0"/>
              <a:t>	</a:t>
            </a:r>
            <a:r>
              <a:rPr lang="en-US" dirty="0" smtClean="0">
                <a:solidFill>
                  <a:srgbClr val="0000FF"/>
                </a:solidFill>
              </a:rPr>
              <a:t>27</a:t>
            </a:r>
            <a:r>
              <a:rPr lang="en-US" dirty="0" smtClean="0"/>
              <a:t> = </a:t>
            </a:r>
            <a:r>
              <a:rPr lang="en-US" dirty="0" smtClean="0">
                <a:solidFill>
                  <a:srgbClr val="FF00FF"/>
                </a:solidFill>
              </a:rPr>
              <a:t>3 ⋅ 3 ⋅ 3	</a:t>
            </a:r>
            <a:r>
              <a:rPr lang="en-US" dirty="0" smtClean="0"/>
              <a:t>three 3’s </a:t>
            </a:r>
          </a:p>
          <a:p>
            <a:pPr>
              <a:tabLst>
                <a:tab pos="465138" algn="l"/>
                <a:tab pos="2971800" algn="l"/>
              </a:tabLst>
            </a:pPr>
            <a:r>
              <a:rPr lang="en-US" dirty="0" smtClean="0"/>
              <a:t>	</a:t>
            </a:r>
            <a:r>
              <a:rPr lang="en-US" dirty="0" smtClean="0">
                <a:solidFill>
                  <a:srgbClr val="0000FF"/>
                </a:solidFill>
              </a:rPr>
              <a:t>30</a:t>
            </a:r>
            <a:r>
              <a:rPr lang="en-US" dirty="0" smtClean="0"/>
              <a:t> = </a:t>
            </a:r>
            <a:r>
              <a:rPr lang="en-US" dirty="0" smtClean="0">
                <a:solidFill>
                  <a:srgbClr val="FF00FF"/>
                </a:solidFill>
              </a:rPr>
              <a:t>2 ⋅ 3 ⋅ 5	</a:t>
            </a:r>
            <a:r>
              <a:rPr lang="en-US" dirty="0" smtClean="0"/>
              <a:t>one 2, one 3, one 5 </a:t>
            </a:r>
          </a:p>
          <a:p>
            <a:pPr>
              <a:tabLst>
                <a:tab pos="465138" algn="l"/>
                <a:tab pos="2971800" algn="l"/>
              </a:tabLst>
            </a:pPr>
            <a:r>
              <a:rPr lang="en-US" dirty="0" smtClean="0"/>
              <a:t>	</a:t>
            </a:r>
            <a:r>
              <a:rPr lang="en-US" dirty="0" smtClean="0">
                <a:solidFill>
                  <a:srgbClr val="0000FF"/>
                </a:solidFill>
              </a:rPr>
              <a:t>35</a:t>
            </a:r>
            <a:r>
              <a:rPr lang="en-US" dirty="0" smtClean="0"/>
              <a:t> = </a:t>
            </a:r>
            <a:r>
              <a:rPr lang="en-US" dirty="0" smtClean="0">
                <a:solidFill>
                  <a:srgbClr val="FF00FF"/>
                </a:solidFill>
              </a:rPr>
              <a:t>5 ⋅ 7	</a:t>
            </a:r>
            <a:r>
              <a:rPr lang="en-US" dirty="0" smtClean="0"/>
              <a:t>one 5, one 7 </a:t>
            </a:r>
          </a:p>
          <a:p>
            <a:pPr>
              <a:tabLst>
                <a:tab pos="465138" algn="l"/>
                <a:tab pos="2971800" algn="l"/>
              </a:tabLst>
            </a:pPr>
            <a:r>
              <a:rPr lang="en-US" dirty="0" smtClean="0"/>
              <a:t>	</a:t>
            </a:r>
            <a:r>
              <a:rPr lang="en-US" dirty="0" smtClean="0">
                <a:solidFill>
                  <a:srgbClr val="0000FF"/>
                </a:solidFill>
              </a:rPr>
              <a:t>42</a:t>
            </a:r>
            <a:r>
              <a:rPr lang="en-US" dirty="0" smtClean="0"/>
              <a:t> = </a:t>
            </a:r>
            <a:r>
              <a:rPr lang="en-US" dirty="0" smtClean="0">
                <a:solidFill>
                  <a:srgbClr val="FF00FF"/>
                </a:solidFill>
              </a:rPr>
              <a:t>2 ⋅ 3 ⋅ 7	</a:t>
            </a:r>
            <a:r>
              <a:rPr lang="en-US" dirty="0" smtClean="0"/>
              <a:t>one 2, one 3, one 7</a:t>
            </a:r>
          </a:p>
          <a:p>
            <a:pPr>
              <a:lnSpc>
                <a:spcPct val="150000"/>
              </a:lnSpc>
              <a:tabLst>
                <a:tab pos="465138" algn="l"/>
              </a:tabLst>
            </a:pPr>
            <a:r>
              <a:rPr lang="en-US" b="1" dirty="0" smtClean="0"/>
              <a:t>b.	</a:t>
            </a:r>
            <a:r>
              <a:rPr lang="en-US" dirty="0" smtClean="0"/>
              <a:t>Prime factors present are </a:t>
            </a:r>
            <a:r>
              <a:rPr lang="en-US" dirty="0" smtClean="0">
                <a:solidFill>
                  <a:srgbClr val="FF00FF"/>
                </a:solidFill>
              </a:rPr>
              <a:t>2, 3, 5</a:t>
            </a:r>
            <a:r>
              <a:rPr lang="en-US" dirty="0" smtClean="0"/>
              <a:t>, and </a:t>
            </a:r>
            <a:r>
              <a:rPr lang="en-US" dirty="0" smtClean="0">
                <a:solidFill>
                  <a:srgbClr val="FF00FF"/>
                </a:solidFill>
              </a:rPr>
              <a:t>7</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Objectives</a:t>
            </a:r>
          </a:p>
        </p:txBody>
      </p:sp>
      <p:sp>
        <p:nvSpPr>
          <p:cNvPr id="11267" name="Content Placeholder 2"/>
          <p:cNvSpPr>
            <a:spLocks noGrp="1"/>
          </p:cNvSpPr>
          <p:nvPr>
            <p:ph idx="1"/>
          </p:nvPr>
        </p:nvSpPr>
        <p:spPr>
          <a:xfrm>
            <a:off x="457200" y="1280160"/>
            <a:ext cx="8229600" cy="3453253"/>
          </a:xfrm>
        </p:spPr>
        <p:txBody>
          <a:bodyPr>
            <a:spAutoFit/>
          </a:bodyPr>
          <a:lstStyle/>
          <a:p>
            <a:pPr marL="338138" indent="-338138">
              <a:buFont typeface="Courier New" pitchFamily="49" charset="0"/>
              <a:buChar char="o"/>
            </a:pPr>
            <a:r>
              <a:rPr lang="en-US" dirty="0" smtClean="0"/>
              <a:t>Understand the terms </a:t>
            </a:r>
            <a:r>
              <a:rPr lang="en-US" b="1" dirty="0" smtClean="0"/>
              <a:t>prime number </a:t>
            </a:r>
            <a:r>
              <a:rPr lang="en-US" dirty="0" smtClean="0"/>
              <a:t>and </a:t>
            </a:r>
            <a:r>
              <a:rPr lang="en-US" b="1" dirty="0" smtClean="0"/>
              <a:t>composite number</a:t>
            </a:r>
            <a:r>
              <a:rPr lang="en-US" dirty="0" smtClean="0"/>
              <a:t>.</a:t>
            </a:r>
          </a:p>
          <a:p>
            <a:pPr marL="338138" indent="-338138">
              <a:buFont typeface="Courier New" pitchFamily="49" charset="0"/>
              <a:buChar char="o"/>
            </a:pPr>
            <a:r>
              <a:rPr lang="en-US" dirty="0" smtClean="0"/>
              <a:t>Recognize the prime numbers less than 50.</a:t>
            </a:r>
          </a:p>
          <a:p>
            <a:pPr marL="338138" indent="-338138">
              <a:buFont typeface="Courier New" pitchFamily="49" charset="0"/>
              <a:buChar char="o"/>
            </a:pPr>
            <a:r>
              <a:rPr lang="en-US" dirty="0" smtClean="0"/>
              <a:t>Determine whether or not a number is prime.</a:t>
            </a:r>
          </a:p>
          <a:p>
            <a:pPr marL="338138" indent="-338138">
              <a:buFont typeface="Courier New" pitchFamily="49" charset="0"/>
              <a:buChar char="o"/>
            </a:pPr>
            <a:r>
              <a:rPr lang="en-US" dirty="0" smtClean="0"/>
              <a:t>Find the </a:t>
            </a:r>
            <a:r>
              <a:rPr lang="en-US" b="1" dirty="0" smtClean="0"/>
              <a:t>prime factorization</a:t>
            </a:r>
            <a:r>
              <a:rPr lang="en-US" dirty="0" smtClean="0"/>
              <a:t> of a composite number.</a:t>
            </a:r>
          </a:p>
          <a:p>
            <a:pPr marL="338138" indent="-338138">
              <a:buFont typeface="Courier New" pitchFamily="49" charset="0"/>
              <a:buChar char="o"/>
            </a:pPr>
            <a:r>
              <a:rPr lang="en-US" dirty="0" smtClean="0"/>
              <a:t>Find the </a:t>
            </a:r>
            <a:r>
              <a:rPr lang="en-US" b="1" dirty="0" smtClean="0"/>
              <a:t>LCM</a:t>
            </a:r>
            <a:r>
              <a:rPr lang="en-US" dirty="0" smtClean="0"/>
              <a:t> (least common multiple) of a set of counting numbers.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a:lnSpc>
                <a:spcPts val="3000"/>
              </a:lnSpc>
            </a:pPr>
            <a:r>
              <a:rPr lang="en-US" smtClean="0"/>
              <a:t>Example 6: Least Common Multiple (LCM) (cont.)</a:t>
            </a:r>
          </a:p>
        </p:txBody>
      </p:sp>
      <p:sp>
        <p:nvSpPr>
          <p:cNvPr id="22531" name="Content Placeholder 2"/>
          <p:cNvSpPr>
            <a:spLocks noGrp="1"/>
          </p:cNvSpPr>
          <p:nvPr>
            <p:ph idx="1"/>
          </p:nvPr>
        </p:nvSpPr>
        <p:spPr/>
        <p:txBody>
          <a:bodyPr/>
          <a:lstStyle/>
          <a:p>
            <a:pPr marL="463550" indent="-463550">
              <a:tabLst>
                <a:tab pos="463550" algn="l"/>
              </a:tabLst>
            </a:pPr>
            <a:r>
              <a:rPr lang="en-US" b="1" dirty="0" smtClean="0"/>
              <a:t>c.	</a:t>
            </a:r>
            <a:r>
              <a:rPr lang="en-US" dirty="0" smtClean="0"/>
              <a:t>The most number of times each prime factor is used in any one factorization: </a:t>
            </a:r>
          </a:p>
          <a:p>
            <a:pPr marL="463550" indent="-463550">
              <a:tabLst>
                <a:tab pos="463550" algn="l"/>
                <a:tab pos="2743200" algn="l"/>
              </a:tabLst>
            </a:pPr>
            <a:r>
              <a:rPr lang="en-US" dirty="0" smtClean="0"/>
              <a:t>	One 2	(in 30 and in 42) </a:t>
            </a:r>
          </a:p>
          <a:p>
            <a:pPr marL="463550" indent="-463550">
              <a:tabLst>
                <a:tab pos="463550" algn="l"/>
                <a:tab pos="2743200" algn="l"/>
              </a:tabLst>
            </a:pPr>
            <a:r>
              <a:rPr lang="en-US" dirty="0" smtClean="0"/>
              <a:t>	Three 3’s	(in 27) </a:t>
            </a:r>
          </a:p>
          <a:p>
            <a:pPr marL="463550" indent="-463550">
              <a:tabLst>
                <a:tab pos="463550" algn="l"/>
                <a:tab pos="2743200" algn="l"/>
              </a:tabLst>
            </a:pPr>
            <a:r>
              <a:rPr lang="en-US" dirty="0" smtClean="0"/>
              <a:t>	One 5	(in 30 and in 35) </a:t>
            </a:r>
          </a:p>
          <a:p>
            <a:pPr marL="463550" indent="-463550">
              <a:tabLst>
                <a:tab pos="463550" algn="l"/>
                <a:tab pos="2743200" algn="l"/>
              </a:tabLst>
            </a:pPr>
            <a:r>
              <a:rPr lang="en-US" dirty="0" smtClean="0"/>
              <a:t>	One 7	(in 35 and in 42)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a:lnSpc>
                <a:spcPts val="3000"/>
              </a:lnSpc>
            </a:pPr>
            <a:r>
              <a:rPr lang="en-US" smtClean="0"/>
              <a:t>Example 6: Least Common Multiple (LCM) (cont.)</a:t>
            </a:r>
          </a:p>
        </p:txBody>
      </p:sp>
      <p:sp>
        <p:nvSpPr>
          <p:cNvPr id="3" name="Content Placeholder 2"/>
          <p:cNvSpPr>
            <a:spLocks noGrp="1"/>
          </p:cNvSpPr>
          <p:nvPr>
            <p:ph idx="1"/>
          </p:nvPr>
        </p:nvSpPr>
        <p:spPr/>
        <p:txBody>
          <a:bodyPr/>
          <a:lstStyle/>
          <a:p>
            <a:pPr marL="463550" indent="-463550">
              <a:tabLst>
                <a:tab pos="457200" algn="l"/>
                <a:tab pos="1260475" algn="l"/>
              </a:tabLst>
              <a:defRPr/>
            </a:pPr>
            <a:r>
              <a:rPr lang="en-US" b="1" dirty="0" smtClean="0"/>
              <a:t>d.	</a:t>
            </a:r>
            <a:r>
              <a:rPr lang="en-US" dirty="0" smtClean="0"/>
              <a:t>Find the product of these primes.</a:t>
            </a:r>
          </a:p>
          <a:p>
            <a:pPr>
              <a:tabLst>
                <a:tab pos="457200" algn="l"/>
                <a:tab pos="1260475" algn="l"/>
              </a:tabLst>
              <a:defRPr/>
            </a:pPr>
            <a:r>
              <a:rPr lang="en-US" dirty="0" smtClean="0"/>
              <a:t>	LCM	</a:t>
            </a:r>
            <a:r>
              <a:rPr lang="en-US" dirty="0" smtClean="0">
                <a:solidFill>
                  <a:srgbClr val="000099"/>
                </a:solidFill>
              </a:rPr>
              <a:t>= 2 ⋅ 3 ⋅ 3 ⋅ 3 ⋅ 5 ⋅ 7 </a:t>
            </a:r>
          </a:p>
          <a:p>
            <a:pPr>
              <a:tabLst>
                <a:tab pos="457200" algn="l"/>
                <a:tab pos="1260475" algn="l"/>
              </a:tabLst>
              <a:defRPr/>
            </a:pPr>
            <a:r>
              <a:rPr lang="en-US" dirty="0" smtClean="0">
                <a:solidFill>
                  <a:srgbClr val="000099"/>
                </a:solidFill>
              </a:rPr>
              <a:t>		= 2 ⋅ 3</a:t>
            </a:r>
            <a:r>
              <a:rPr lang="en-US" baseline="30000" dirty="0" smtClean="0">
                <a:solidFill>
                  <a:srgbClr val="000099"/>
                </a:solidFill>
              </a:rPr>
              <a:t>3</a:t>
            </a:r>
            <a:r>
              <a:rPr lang="en-US" dirty="0" smtClean="0">
                <a:solidFill>
                  <a:srgbClr val="000099"/>
                </a:solidFill>
              </a:rPr>
              <a:t> ⋅ 5 ⋅ 7 </a:t>
            </a:r>
          </a:p>
          <a:p>
            <a:pPr>
              <a:tabLst>
                <a:tab pos="457200" algn="l"/>
                <a:tab pos="1260475" algn="l"/>
              </a:tabLst>
              <a:defRPr/>
            </a:pPr>
            <a:r>
              <a:rPr lang="en-US" dirty="0" smtClean="0">
                <a:solidFill>
                  <a:srgbClr val="000099"/>
                </a:solidFill>
              </a:rPr>
              <a:t>		= </a:t>
            </a:r>
            <a:r>
              <a:rPr lang="en-US" dirty="0" smtClean="0">
                <a:solidFill>
                  <a:srgbClr val="FF0000"/>
                </a:solidFill>
              </a:rPr>
              <a:t>1890</a:t>
            </a:r>
          </a:p>
          <a:p>
            <a:pPr>
              <a:tabLst>
                <a:tab pos="457200" algn="l"/>
                <a:tab pos="1260475" algn="l"/>
              </a:tabLst>
              <a:defRPr/>
            </a:pPr>
            <a:r>
              <a:rPr lang="en-US" dirty="0" smtClean="0">
                <a:solidFill>
                  <a:srgbClr val="FF0000"/>
                </a:solidFill>
              </a:rPr>
              <a:t>1890</a:t>
            </a:r>
            <a:r>
              <a:rPr lang="en-US" dirty="0" smtClean="0"/>
              <a:t> is the smallest number divisible by all four of the numbers </a:t>
            </a:r>
            <a:r>
              <a:rPr lang="en-US" dirty="0" smtClean="0">
                <a:solidFill>
                  <a:srgbClr val="0000FF"/>
                </a:solidFill>
              </a:rPr>
              <a:t>27, 30, 35,</a:t>
            </a:r>
            <a:r>
              <a:rPr lang="en-US" dirty="0" smtClean="0"/>
              <a:t> and </a:t>
            </a:r>
            <a:r>
              <a:rPr lang="en-US" dirty="0" smtClean="0">
                <a:solidFill>
                  <a:srgbClr val="0000FF"/>
                </a:solidFill>
              </a:rPr>
              <a:t>42</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Least Common Multiple (LCM)</a:t>
            </a:r>
          </a:p>
        </p:txBody>
      </p:sp>
      <p:sp>
        <p:nvSpPr>
          <p:cNvPr id="24579" name="Content Placeholder 2"/>
          <p:cNvSpPr>
            <a:spLocks noGrp="1"/>
          </p:cNvSpPr>
          <p:nvPr>
            <p:ph idx="1"/>
          </p:nvPr>
        </p:nvSpPr>
        <p:spPr>
          <a:xfrm>
            <a:off x="457200" y="1280160"/>
            <a:ext cx="8229600" cy="4167808"/>
          </a:xfrm>
          <a:solidFill>
            <a:srgbClr val="FFFFCC"/>
          </a:solidFill>
          <a:ln w="28575">
            <a:solidFill>
              <a:srgbClr val="000000"/>
            </a:solidFill>
          </a:ln>
        </p:spPr>
        <p:txBody>
          <a:bodyPr>
            <a:spAutoFit/>
          </a:bodyPr>
          <a:lstStyle/>
          <a:p>
            <a:pPr algn="ctr">
              <a:spcBef>
                <a:spcPts val="672"/>
              </a:spcBef>
            </a:pPr>
            <a:r>
              <a:rPr lang="en-US" b="1" smtClean="0">
                <a:solidFill>
                  <a:srgbClr val="000000"/>
                </a:solidFill>
              </a:rPr>
              <a:t>Tests for Divisibility</a:t>
            </a:r>
          </a:p>
          <a:p>
            <a:pPr>
              <a:spcBef>
                <a:spcPts val="672"/>
              </a:spcBef>
            </a:pPr>
            <a:r>
              <a:rPr lang="en-US" smtClean="0">
                <a:solidFill>
                  <a:srgbClr val="000000"/>
                </a:solidFill>
              </a:rPr>
              <a:t>An integer is divisible</a:t>
            </a:r>
          </a:p>
          <a:p>
            <a:pPr>
              <a:spcBef>
                <a:spcPts val="672"/>
              </a:spcBef>
            </a:pPr>
            <a:r>
              <a:rPr lang="en-US" b="1" smtClean="0">
                <a:solidFill>
                  <a:srgbClr val="C00000"/>
                </a:solidFill>
              </a:rPr>
              <a:t>By 2:  </a:t>
            </a:r>
            <a:r>
              <a:rPr lang="en-US" smtClean="0">
                <a:solidFill>
                  <a:srgbClr val="000000"/>
                </a:solidFill>
              </a:rPr>
              <a:t>if the units digit is 0, 2, 4, 6, or 8.</a:t>
            </a:r>
          </a:p>
          <a:p>
            <a:pPr>
              <a:spcBef>
                <a:spcPts val="672"/>
              </a:spcBef>
            </a:pPr>
            <a:r>
              <a:rPr lang="en-US" b="1" smtClean="0">
                <a:solidFill>
                  <a:srgbClr val="C00000"/>
                </a:solidFill>
              </a:rPr>
              <a:t>By 3:  </a:t>
            </a:r>
            <a:r>
              <a:rPr lang="en-US" smtClean="0">
                <a:solidFill>
                  <a:srgbClr val="000000"/>
                </a:solidFill>
              </a:rPr>
              <a:t>if the sum of the digits is divisible by 3.</a:t>
            </a:r>
          </a:p>
          <a:p>
            <a:pPr>
              <a:spcBef>
                <a:spcPts val="672"/>
              </a:spcBef>
            </a:pPr>
            <a:r>
              <a:rPr lang="en-US" b="1" smtClean="0">
                <a:solidFill>
                  <a:srgbClr val="C00000"/>
                </a:solidFill>
              </a:rPr>
              <a:t>By 5:  </a:t>
            </a:r>
            <a:r>
              <a:rPr lang="en-US" smtClean="0">
                <a:solidFill>
                  <a:srgbClr val="000000"/>
                </a:solidFill>
              </a:rPr>
              <a:t>if the units digit is 0 or 5.</a:t>
            </a:r>
          </a:p>
          <a:p>
            <a:pPr>
              <a:spcBef>
                <a:spcPts val="672"/>
              </a:spcBef>
            </a:pPr>
            <a:r>
              <a:rPr lang="en-US" b="1" smtClean="0">
                <a:solidFill>
                  <a:srgbClr val="C00000"/>
                </a:solidFill>
              </a:rPr>
              <a:t>By 6:  </a:t>
            </a:r>
            <a:r>
              <a:rPr lang="en-US" smtClean="0">
                <a:solidFill>
                  <a:srgbClr val="000000"/>
                </a:solidFill>
              </a:rPr>
              <a:t>if the number is divisible by both 2 and 3.</a:t>
            </a:r>
          </a:p>
          <a:p>
            <a:pPr>
              <a:spcBef>
                <a:spcPts val="672"/>
              </a:spcBef>
            </a:pPr>
            <a:r>
              <a:rPr lang="en-US" b="1" smtClean="0">
                <a:solidFill>
                  <a:srgbClr val="C00000"/>
                </a:solidFill>
              </a:rPr>
              <a:t>By 9:  </a:t>
            </a:r>
            <a:r>
              <a:rPr lang="en-US" smtClean="0">
                <a:solidFill>
                  <a:srgbClr val="000000"/>
                </a:solidFill>
              </a:rPr>
              <a:t>if the sum of the digits is divisible by 9.</a:t>
            </a:r>
          </a:p>
          <a:p>
            <a:pPr>
              <a:spcBef>
                <a:spcPts val="672"/>
              </a:spcBef>
            </a:pPr>
            <a:r>
              <a:rPr lang="en-US" b="1" smtClean="0">
                <a:solidFill>
                  <a:srgbClr val="C00000"/>
                </a:solidFill>
              </a:rPr>
              <a:t>By 10:  </a:t>
            </a:r>
            <a:r>
              <a:rPr lang="en-US" smtClean="0">
                <a:solidFill>
                  <a:srgbClr val="000000"/>
                </a:solidFill>
              </a:rPr>
              <a:t>if the units digit is zero.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Prime Numbers and Composite Numbers</a:t>
            </a:r>
          </a:p>
        </p:txBody>
      </p:sp>
      <p:sp>
        <p:nvSpPr>
          <p:cNvPr id="12291"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Prime Number</a:t>
            </a:r>
          </a:p>
          <a:p>
            <a:r>
              <a:rPr lang="en-US" dirty="0" smtClean="0">
                <a:solidFill>
                  <a:srgbClr val="000000"/>
                </a:solidFill>
              </a:rPr>
              <a:t>A </a:t>
            </a:r>
            <a:r>
              <a:rPr lang="en-US" b="1" dirty="0" smtClean="0">
                <a:solidFill>
                  <a:srgbClr val="C00000"/>
                </a:solidFill>
              </a:rPr>
              <a:t>prime number</a:t>
            </a:r>
            <a:r>
              <a:rPr lang="en-US" b="1" dirty="0" smtClean="0">
                <a:solidFill>
                  <a:srgbClr val="000000"/>
                </a:solidFill>
              </a:rPr>
              <a:t> </a:t>
            </a:r>
            <a:r>
              <a:rPr lang="en-US" dirty="0" smtClean="0">
                <a:solidFill>
                  <a:srgbClr val="000000"/>
                </a:solidFill>
              </a:rPr>
              <a:t>is a counting number greater than 1 that has exactly two different factors (or divisors), namely 1 and itself.</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Prime Numbers and Composite Numbers</a:t>
            </a:r>
          </a:p>
        </p:txBody>
      </p:sp>
      <p:sp>
        <p:nvSpPr>
          <p:cNvPr id="12291"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defRPr/>
            </a:pPr>
            <a:r>
              <a:rPr lang="en-US" b="1" dirty="0" smtClean="0">
                <a:solidFill>
                  <a:srgbClr val="000000"/>
                </a:solidFill>
              </a:rPr>
              <a:t>Composite Number</a:t>
            </a:r>
          </a:p>
          <a:p>
            <a:pPr>
              <a:defRPr/>
            </a:pPr>
            <a:r>
              <a:rPr lang="en-US" dirty="0" smtClean="0">
                <a:solidFill>
                  <a:srgbClr val="000000"/>
                </a:solidFill>
              </a:rPr>
              <a:t>A </a:t>
            </a:r>
            <a:r>
              <a:rPr lang="en-US" b="1" dirty="0" smtClean="0">
                <a:solidFill>
                  <a:srgbClr val="C00000"/>
                </a:solidFill>
              </a:rPr>
              <a:t>composite number</a:t>
            </a:r>
            <a:r>
              <a:rPr lang="en-US" b="1" dirty="0" smtClean="0">
                <a:solidFill>
                  <a:srgbClr val="000000"/>
                </a:solidFill>
              </a:rPr>
              <a:t> </a:t>
            </a:r>
            <a:r>
              <a:rPr lang="en-US" dirty="0" smtClean="0">
                <a:solidFill>
                  <a:srgbClr val="000000"/>
                </a:solidFill>
              </a:rPr>
              <a:t>is a counting number with more than two different factors (or divisors).</a:t>
            </a:r>
            <a:r>
              <a:rPr lang="en-US" b="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Example 1: Prime Numbers</a:t>
            </a:r>
          </a:p>
        </p:txBody>
      </p:sp>
      <p:sp>
        <p:nvSpPr>
          <p:cNvPr id="13315" name="Content Placeholder 2"/>
          <p:cNvSpPr>
            <a:spLocks noGrp="1"/>
          </p:cNvSpPr>
          <p:nvPr>
            <p:ph idx="1"/>
          </p:nvPr>
        </p:nvSpPr>
        <p:spPr/>
        <p:txBody>
          <a:bodyPr/>
          <a:lstStyle/>
          <a:p>
            <a:pPr>
              <a:tabLst>
                <a:tab pos="465138" algn="l"/>
                <a:tab pos="1379538" algn="l"/>
              </a:tabLst>
            </a:pPr>
            <a:r>
              <a:rPr lang="en-US" dirty="0" smtClean="0"/>
              <a:t>Some prime numbers</a:t>
            </a:r>
          </a:p>
          <a:p>
            <a:pPr>
              <a:spcBef>
                <a:spcPts val="1200"/>
              </a:spcBef>
              <a:tabLst>
                <a:tab pos="465138" algn="l"/>
                <a:tab pos="1379538" algn="l"/>
              </a:tabLst>
            </a:pPr>
            <a:r>
              <a:rPr lang="en-US" dirty="0" smtClean="0"/>
              <a:t>	</a:t>
            </a:r>
            <a:r>
              <a:rPr lang="en-US" dirty="0" smtClean="0">
                <a:solidFill>
                  <a:srgbClr val="0000FF"/>
                </a:solidFill>
              </a:rPr>
              <a:t>2</a:t>
            </a:r>
            <a:r>
              <a:rPr lang="en-US" dirty="0" smtClean="0"/>
              <a:t> 	</a:t>
            </a:r>
            <a:endParaRPr lang="en-US" dirty="0" smtClean="0">
              <a:solidFill>
                <a:srgbClr val="FF0000"/>
              </a:solidFill>
            </a:endParaRPr>
          </a:p>
          <a:p>
            <a:pPr>
              <a:spcBef>
                <a:spcPts val="1200"/>
              </a:spcBef>
              <a:tabLst>
                <a:tab pos="465138" algn="l"/>
                <a:tab pos="1379538" algn="l"/>
              </a:tabLst>
            </a:pPr>
            <a:r>
              <a:rPr lang="en-US" dirty="0" smtClean="0"/>
              <a:t>	</a:t>
            </a:r>
            <a:r>
              <a:rPr lang="en-US" dirty="0" smtClean="0">
                <a:solidFill>
                  <a:srgbClr val="0000FF"/>
                </a:solidFill>
              </a:rPr>
              <a:t>3</a:t>
            </a:r>
            <a:r>
              <a:rPr lang="en-US" dirty="0" smtClean="0"/>
              <a:t> 	</a:t>
            </a:r>
            <a:endParaRPr lang="en-US" dirty="0" smtClean="0">
              <a:solidFill>
                <a:srgbClr val="FF0000"/>
              </a:solidFill>
            </a:endParaRPr>
          </a:p>
          <a:p>
            <a:pPr>
              <a:spcBef>
                <a:spcPts val="1200"/>
              </a:spcBef>
              <a:tabLst>
                <a:tab pos="465138" algn="l"/>
                <a:tab pos="1379538" algn="l"/>
              </a:tabLst>
            </a:pPr>
            <a:r>
              <a:rPr lang="en-US" dirty="0" smtClean="0">
                <a:solidFill>
                  <a:srgbClr val="0000FF"/>
                </a:solidFill>
              </a:rPr>
              <a:t>	11 </a:t>
            </a:r>
            <a:r>
              <a:rPr lang="en-US" dirty="0" smtClean="0"/>
              <a:t>	</a:t>
            </a:r>
            <a:endParaRPr lang="en-US" dirty="0" smtClean="0">
              <a:solidFill>
                <a:srgbClr val="FF0000"/>
              </a:solidFill>
            </a:endParaRPr>
          </a:p>
          <a:p>
            <a:pPr>
              <a:spcBef>
                <a:spcPts val="1200"/>
              </a:spcBef>
              <a:tabLst>
                <a:tab pos="465138" algn="l"/>
                <a:tab pos="1379538" algn="l"/>
              </a:tabLst>
            </a:pPr>
            <a:r>
              <a:rPr lang="en-US" dirty="0" smtClean="0"/>
              <a:t>	</a:t>
            </a:r>
            <a:r>
              <a:rPr lang="en-US" dirty="0" smtClean="0">
                <a:solidFill>
                  <a:srgbClr val="0000FF"/>
                </a:solidFill>
              </a:rPr>
              <a:t>29</a:t>
            </a:r>
            <a:r>
              <a:rPr lang="en-US" dirty="0" smtClean="0"/>
              <a:t> 	</a:t>
            </a:r>
            <a:endParaRPr lang="en-US" dirty="0" smtClean="0">
              <a:solidFill>
                <a:srgbClr val="FF0000"/>
              </a:solidFill>
            </a:endParaRPr>
          </a:p>
        </p:txBody>
      </p:sp>
      <p:sp>
        <p:nvSpPr>
          <p:cNvPr id="4" name="Rectangle 3"/>
          <p:cNvSpPr/>
          <p:nvPr/>
        </p:nvSpPr>
        <p:spPr>
          <a:xfrm>
            <a:off x="1828800" y="1870365"/>
            <a:ext cx="6441635" cy="523220"/>
          </a:xfrm>
          <a:prstGeom prst="rect">
            <a:avLst/>
          </a:prstGeom>
        </p:spPr>
        <p:txBody>
          <a:bodyPr wrap="none">
            <a:spAutoFit/>
          </a:bodyPr>
          <a:lstStyle/>
          <a:p>
            <a:r>
              <a:rPr lang="en-US" sz="2800" dirty="0" smtClean="0">
                <a:solidFill>
                  <a:srgbClr val="FF0000"/>
                </a:solidFill>
              </a:rPr>
              <a:t>2 has exactly two different factors, 1 and 2.</a:t>
            </a:r>
            <a:endParaRPr lang="en-US" sz="2800" dirty="0"/>
          </a:p>
        </p:txBody>
      </p:sp>
      <p:sp>
        <p:nvSpPr>
          <p:cNvPr id="5" name="Rectangle 4"/>
          <p:cNvSpPr/>
          <p:nvPr/>
        </p:nvSpPr>
        <p:spPr>
          <a:xfrm>
            <a:off x="1828800" y="2454565"/>
            <a:ext cx="6441635" cy="523220"/>
          </a:xfrm>
          <a:prstGeom prst="rect">
            <a:avLst/>
          </a:prstGeom>
        </p:spPr>
        <p:txBody>
          <a:bodyPr wrap="none">
            <a:spAutoFit/>
          </a:bodyPr>
          <a:lstStyle/>
          <a:p>
            <a:r>
              <a:rPr lang="en-US" sz="2800" dirty="0" smtClean="0">
                <a:solidFill>
                  <a:srgbClr val="FF0000"/>
                </a:solidFill>
              </a:rPr>
              <a:t>3 has exactly two different factors, 1 and 3.</a:t>
            </a:r>
            <a:endParaRPr lang="en-US" sz="2800" dirty="0"/>
          </a:p>
        </p:txBody>
      </p:sp>
      <p:sp>
        <p:nvSpPr>
          <p:cNvPr id="6" name="Rectangle 5"/>
          <p:cNvSpPr/>
          <p:nvPr/>
        </p:nvSpPr>
        <p:spPr>
          <a:xfrm>
            <a:off x="1828800" y="3038765"/>
            <a:ext cx="6807120" cy="523220"/>
          </a:xfrm>
          <a:prstGeom prst="rect">
            <a:avLst/>
          </a:prstGeom>
        </p:spPr>
        <p:txBody>
          <a:bodyPr wrap="none">
            <a:spAutoFit/>
          </a:bodyPr>
          <a:lstStyle/>
          <a:p>
            <a:r>
              <a:rPr lang="en-US" sz="2800" dirty="0" smtClean="0">
                <a:solidFill>
                  <a:srgbClr val="FF0000"/>
                </a:solidFill>
              </a:rPr>
              <a:t>11 has exactly two different factors, 1 and 11.</a:t>
            </a:r>
            <a:endParaRPr lang="en-US" sz="2800" dirty="0"/>
          </a:p>
        </p:txBody>
      </p:sp>
      <p:sp>
        <p:nvSpPr>
          <p:cNvPr id="7" name="Rectangle 6"/>
          <p:cNvSpPr/>
          <p:nvPr/>
        </p:nvSpPr>
        <p:spPr>
          <a:xfrm>
            <a:off x="1828800" y="3609317"/>
            <a:ext cx="6807120" cy="523220"/>
          </a:xfrm>
          <a:prstGeom prst="rect">
            <a:avLst/>
          </a:prstGeom>
        </p:spPr>
        <p:txBody>
          <a:bodyPr wrap="none">
            <a:spAutoFit/>
          </a:bodyPr>
          <a:lstStyle/>
          <a:p>
            <a:pPr>
              <a:spcBef>
                <a:spcPts val="1200"/>
              </a:spcBef>
              <a:tabLst>
                <a:tab pos="465138" algn="l"/>
                <a:tab pos="1379538" algn="l"/>
              </a:tabLst>
            </a:pPr>
            <a:r>
              <a:rPr lang="en-US" sz="2800" dirty="0" smtClean="0">
                <a:solidFill>
                  <a:srgbClr val="FF0000"/>
                </a:solidFill>
              </a:rPr>
              <a:t>29 has exactly two different factors, 1 and 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Example 2: Composite Numbers</a:t>
            </a:r>
          </a:p>
        </p:txBody>
      </p:sp>
      <p:sp>
        <p:nvSpPr>
          <p:cNvPr id="14339" name="Content Placeholder 2"/>
          <p:cNvSpPr>
            <a:spLocks noGrp="1"/>
          </p:cNvSpPr>
          <p:nvPr>
            <p:ph idx="1"/>
          </p:nvPr>
        </p:nvSpPr>
        <p:spPr/>
        <p:txBody>
          <a:bodyPr/>
          <a:lstStyle/>
          <a:p>
            <a:r>
              <a:rPr lang="en-US" dirty="0" smtClean="0"/>
              <a:t>Some composite numbers</a:t>
            </a:r>
          </a:p>
          <a:p>
            <a:pPr>
              <a:spcBef>
                <a:spcPts val="1200"/>
              </a:spcBef>
            </a:pPr>
            <a:r>
              <a:rPr lang="en-US" dirty="0" smtClean="0"/>
              <a:t>	</a:t>
            </a:r>
            <a:r>
              <a:rPr lang="en-US" dirty="0" smtClean="0">
                <a:solidFill>
                  <a:srgbClr val="0000FF"/>
                </a:solidFill>
              </a:rPr>
              <a:t>15</a:t>
            </a:r>
            <a:r>
              <a:rPr lang="en-US" dirty="0" smtClean="0"/>
              <a:t> 	</a:t>
            </a:r>
            <a:endParaRPr lang="en-US" dirty="0" smtClean="0">
              <a:solidFill>
                <a:srgbClr val="FF0000"/>
              </a:solidFill>
            </a:endParaRPr>
          </a:p>
          <a:p>
            <a:pPr>
              <a:spcBef>
                <a:spcPts val="1200"/>
              </a:spcBef>
            </a:pPr>
            <a:r>
              <a:rPr lang="en-US" dirty="0" smtClean="0"/>
              <a:t>	</a:t>
            </a:r>
            <a:r>
              <a:rPr lang="en-US" dirty="0" smtClean="0">
                <a:solidFill>
                  <a:srgbClr val="0000FF"/>
                </a:solidFill>
              </a:rPr>
              <a:t>39</a:t>
            </a:r>
            <a:r>
              <a:rPr lang="en-US" dirty="0" smtClean="0"/>
              <a:t> 	</a:t>
            </a:r>
            <a:endParaRPr lang="en-US" dirty="0" smtClean="0">
              <a:solidFill>
                <a:srgbClr val="FF0000"/>
              </a:solidFill>
            </a:endParaRPr>
          </a:p>
          <a:p>
            <a:pPr>
              <a:spcBef>
                <a:spcPts val="1200"/>
              </a:spcBef>
            </a:pPr>
            <a:r>
              <a:rPr lang="en-US" dirty="0" smtClean="0"/>
              <a:t>	</a:t>
            </a:r>
            <a:r>
              <a:rPr lang="en-US" dirty="0" smtClean="0">
                <a:solidFill>
                  <a:srgbClr val="0000FF"/>
                </a:solidFill>
              </a:rPr>
              <a:t>49 </a:t>
            </a:r>
            <a:r>
              <a:rPr lang="en-US" dirty="0" smtClean="0"/>
              <a:t>	</a:t>
            </a:r>
            <a:endParaRPr lang="en-US" dirty="0" smtClean="0">
              <a:solidFill>
                <a:srgbClr val="FF0000"/>
              </a:solidFill>
            </a:endParaRPr>
          </a:p>
          <a:p>
            <a:pPr>
              <a:spcBef>
                <a:spcPts val="1200"/>
              </a:spcBef>
            </a:pPr>
            <a:r>
              <a:rPr lang="en-US" dirty="0" smtClean="0"/>
              <a:t>	</a:t>
            </a:r>
            <a:r>
              <a:rPr lang="en-US" dirty="0" smtClean="0">
                <a:solidFill>
                  <a:srgbClr val="0000FF"/>
                </a:solidFill>
              </a:rPr>
              <a:t>51</a:t>
            </a:r>
            <a:r>
              <a:rPr lang="en-US" dirty="0" smtClean="0"/>
              <a:t> 	</a:t>
            </a:r>
            <a:endParaRPr lang="en-US" dirty="0" smtClean="0">
              <a:solidFill>
                <a:srgbClr val="FF0000"/>
              </a:solidFill>
            </a:endParaRPr>
          </a:p>
        </p:txBody>
      </p:sp>
      <p:sp>
        <p:nvSpPr>
          <p:cNvPr id="4" name="Rectangle 3"/>
          <p:cNvSpPr/>
          <p:nvPr/>
        </p:nvSpPr>
        <p:spPr>
          <a:xfrm>
            <a:off x="2743200" y="1877290"/>
            <a:ext cx="5204695" cy="523220"/>
          </a:xfrm>
          <a:prstGeom prst="rect">
            <a:avLst/>
          </a:prstGeom>
        </p:spPr>
        <p:txBody>
          <a:bodyPr wrap="none">
            <a:spAutoFit/>
          </a:bodyPr>
          <a:lstStyle/>
          <a:p>
            <a:r>
              <a:rPr lang="en-US" sz="2800" dirty="0" smtClean="0">
                <a:solidFill>
                  <a:srgbClr val="FF0000"/>
                </a:solidFill>
              </a:rPr>
              <a:t>1, 3, 5, and 15 are all factors of 15.</a:t>
            </a:r>
            <a:endParaRPr lang="en-US" sz="2800" dirty="0"/>
          </a:p>
        </p:txBody>
      </p:sp>
      <p:sp>
        <p:nvSpPr>
          <p:cNvPr id="5" name="Rectangle 4"/>
          <p:cNvSpPr/>
          <p:nvPr/>
        </p:nvSpPr>
        <p:spPr>
          <a:xfrm>
            <a:off x="2743200" y="2466108"/>
            <a:ext cx="5387437" cy="523220"/>
          </a:xfrm>
          <a:prstGeom prst="rect">
            <a:avLst/>
          </a:prstGeom>
        </p:spPr>
        <p:txBody>
          <a:bodyPr wrap="none">
            <a:spAutoFit/>
          </a:bodyPr>
          <a:lstStyle/>
          <a:p>
            <a:r>
              <a:rPr lang="en-US" sz="2800" dirty="0" smtClean="0">
                <a:solidFill>
                  <a:srgbClr val="FF0000"/>
                </a:solidFill>
              </a:rPr>
              <a:t>1, 3, 13, and 39 are all factors of 39.</a:t>
            </a:r>
            <a:endParaRPr lang="en-US" sz="2800" dirty="0"/>
          </a:p>
        </p:txBody>
      </p:sp>
      <p:sp>
        <p:nvSpPr>
          <p:cNvPr id="6" name="Rectangle 5"/>
          <p:cNvSpPr/>
          <p:nvPr/>
        </p:nvSpPr>
        <p:spPr>
          <a:xfrm>
            <a:off x="2743200" y="3054926"/>
            <a:ext cx="4850430" cy="523220"/>
          </a:xfrm>
          <a:prstGeom prst="rect">
            <a:avLst/>
          </a:prstGeom>
        </p:spPr>
        <p:txBody>
          <a:bodyPr wrap="none">
            <a:spAutoFit/>
          </a:bodyPr>
          <a:lstStyle/>
          <a:p>
            <a:r>
              <a:rPr lang="en-US" sz="2800" dirty="0" smtClean="0">
                <a:solidFill>
                  <a:srgbClr val="FF0000"/>
                </a:solidFill>
              </a:rPr>
              <a:t>1, 7, and 49 are all factors of 49.</a:t>
            </a:r>
            <a:endParaRPr lang="en-US" sz="2800" dirty="0"/>
          </a:p>
        </p:txBody>
      </p:sp>
      <p:sp>
        <p:nvSpPr>
          <p:cNvPr id="7" name="Rectangle 6"/>
          <p:cNvSpPr/>
          <p:nvPr/>
        </p:nvSpPr>
        <p:spPr>
          <a:xfrm>
            <a:off x="2743200" y="3643745"/>
            <a:ext cx="5387437" cy="523220"/>
          </a:xfrm>
          <a:prstGeom prst="rect">
            <a:avLst/>
          </a:prstGeom>
        </p:spPr>
        <p:txBody>
          <a:bodyPr wrap="none">
            <a:spAutoFit/>
          </a:bodyPr>
          <a:lstStyle/>
          <a:p>
            <a:pPr>
              <a:spcBef>
                <a:spcPts val="1200"/>
              </a:spcBef>
            </a:pPr>
            <a:r>
              <a:rPr lang="en-US" sz="2800" dirty="0" smtClean="0">
                <a:solidFill>
                  <a:srgbClr val="FF0000"/>
                </a:solidFill>
              </a:rPr>
              <a:t>1, 3, 17, and 51 are all factors of 51.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Prime Numbers and Composite Numbers</a:t>
            </a:r>
          </a:p>
        </p:txBody>
      </p:sp>
      <p:sp>
        <p:nvSpPr>
          <p:cNvPr id="15363"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smtClean="0">
                <a:solidFill>
                  <a:srgbClr val="000000"/>
                </a:solidFill>
              </a:rPr>
              <a:t>Even and Odd Whole Numbers</a:t>
            </a:r>
          </a:p>
          <a:p>
            <a:r>
              <a:rPr lang="en-US" dirty="0" smtClean="0">
                <a:solidFill>
                  <a:srgbClr val="000000"/>
                </a:solidFill>
              </a:rPr>
              <a:t>If a whole number is divisible by 2, it is </a:t>
            </a:r>
            <a:r>
              <a:rPr lang="en-US" b="1" dirty="0" smtClean="0">
                <a:solidFill>
                  <a:srgbClr val="C00000"/>
                </a:solidFill>
              </a:rPr>
              <a:t>even</a:t>
            </a:r>
            <a:r>
              <a:rPr lang="en-US" dirty="0" smtClean="0">
                <a:solidFill>
                  <a:srgbClr val="000000"/>
                </a:solidFill>
              </a:rPr>
              <a:t>.</a:t>
            </a:r>
          </a:p>
          <a:p>
            <a:r>
              <a:rPr lang="en-US" dirty="0" smtClean="0">
                <a:solidFill>
                  <a:srgbClr val="000000"/>
                </a:solidFill>
              </a:rPr>
              <a:t>If a whole number is not divisible by 2, it is </a:t>
            </a:r>
            <a:r>
              <a:rPr lang="en-US" b="1" dirty="0" smtClean="0">
                <a:solidFill>
                  <a:srgbClr val="C00000"/>
                </a:solidFill>
              </a:rPr>
              <a:t>odd</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Prime Factorization of Composite Numbers</a:t>
            </a:r>
          </a:p>
        </p:txBody>
      </p:sp>
      <p:sp>
        <p:nvSpPr>
          <p:cNvPr id="10243" name="Content Placeholder 2"/>
          <p:cNvSpPr>
            <a:spLocks noGrp="1"/>
          </p:cNvSpPr>
          <p:nvPr>
            <p:ph idx="1"/>
          </p:nvPr>
        </p:nvSpPr>
        <p:spPr>
          <a:xfrm>
            <a:off x="457200" y="1280160"/>
            <a:ext cx="8229600" cy="3453253"/>
          </a:xfrm>
          <a:solidFill>
            <a:srgbClr val="FFFFCC"/>
          </a:solidFill>
          <a:ln w="28575">
            <a:solidFill>
              <a:srgbClr val="000000"/>
            </a:solidFill>
          </a:ln>
        </p:spPr>
        <p:txBody>
          <a:bodyPr wrap="square">
            <a:spAutoFit/>
          </a:bodyPr>
          <a:lstStyle/>
          <a:p>
            <a:pPr algn="ctr">
              <a:defRPr/>
            </a:pPr>
            <a:r>
              <a:rPr lang="en-US" b="1" dirty="0" smtClean="0">
                <a:solidFill>
                  <a:srgbClr val="000000"/>
                </a:solidFill>
              </a:rPr>
              <a:t>To Find the Prime Factorization of a Composite Number</a:t>
            </a:r>
          </a:p>
          <a:p>
            <a:pPr marL="463550" indent="-463550">
              <a:defRPr/>
            </a:pPr>
            <a:r>
              <a:rPr lang="en-US" b="1" dirty="0" smtClean="0">
                <a:solidFill>
                  <a:srgbClr val="000000"/>
                </a:solidFill>
              </a:rPr>
              <a:t>1.	</a:t>
            </a:r>
            <a:r>
              <a:rPr lang="en-US" dirty="0" smtClean="0">
                <a:solidFill>
                  <a:srgbClr val="000000"/>
                </a:solidFill>
              </a:rPr>
              <a:t>Factor the composite number into any two factors. </a:t>
            </a:r>
          </a:p>
          <a:p>
            <a:pPr marL="463550" indent="-463550">
              <a:defRPr/>
            </a:pPr>
            <a:r>
              <a:rPr lang="en-US" b="1" dirty="0" smtClean="0">
                <a:solidFill>
                  <a:srgbClr val="000000"/>
                </a:solidFill>
              </a:rPr>
              <a:t>2.	</a:t>
            </a:r>
            <a:r>
              <a:rPr lang="en-US" dirty="0" smtClean="0">
                <a:solidFill>
                  <a:srgbClr val="000000"/>
                </a:solidFill>
              </a:rPr>
              <a:t>Factor each factor that is not prime. </a:t>
            </a:r>
          </a:p>
          <a:p>
            <a:pPr marL="463550" indent="-463550">
              <a:defRPr/>
            </a:pPr>
            <a:r>
              <a:rPr lang="en-US" b="1" dirty="0" smtClean="0">
                <a:solidFill>
                  <a:srgbClr val="000000"/>
                </a:solidFill>
              </a:rPr>
              <a:t>3.	</a:t>
            </a:r>
            <a:r>
              <a:rPr lang="en-US" dirty="0" smtClean="0">
                <a:solidFill>
                  <a:srgbClr val="000000"/>
                </a:solidFill>
              </a:rPr>
              <a:t>Continue this process until all factors are prime. </a:t>
            </a:r>
          </a:p>
          <a:p>
            <a:pPr>
              <a:defRPr/>
            </a:pPr>
            <a:r>
              <a:rPr lang="en-US" dirty="0" smtClean="0">
                <a:solidFill>
                  <a:srgbClr val="000000"/>
                </a:solidFill>
              </a:rPr>
              <a:t>The </a:t>
            </a:r>
            <a:r>
              <a:rPr lang="en-US" b="1" dirty="0" smtClean="0">
                <a:solidFill>
                  <a:srgbClr val="C00000"/>
                </a:solidFill>
              </a:rPr>
              <a:t>prime factorization</a:t>
            </a:r>
            <a:r>
              <a:rPr lang="en-US" dirty="0" smtClean="0">
                <a:solidFill>
                  <a:srgbClr val="000000"/>
                </a:solidFill>
              </a:rPr>
              <a:t> is the product of all the prime factors.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Prime Factorization of Composite Numbers</a:t>
            </a:r>
          </a:p>
        </p:txBody>
      </p:sp>
      <p:sp>
        <p:nvSpPr>
          <p:cNvPr id="17411" name="Content Placeholder 2"/>
          <p:cNvSpPr>
            <a:spLocks noGrp="1"/>
          </p:cNvSpPr>
          <p:nvPr>
            <p:ph idx="1"/>
          </p:nvPr>
        </p:nvSpPr>
        <p:spPr>
          <a:xfrm>
            <a:off x="457200" y="1280160"/>
            <a:ext cx="8229600" cy="3711785"/>
          </a:xfrm>
          <a:ln w="28575">
            <a:solidFill>
              <a:srgbClr val="FF0000"/>
            </a:solidFill>
          </a:ln>
        </p:spPr>
        <p:txBody>
          <a:bodyPr wrap="square">
            <a:spAutoFit/>
          </a:bodyPr>
          <a:lstStyle/>
          <a:p>
            <a:pPr algn="ctr"/>
            <a:r>
              <a:rPr lang="en-US" b="1" dirty="0" smtClean="0">
                <a:solidFill>
                  <a:srgbClr val="000000"/>
                </a:solidFill>
              </a:rPr>
              <a:t>Note</a:t>
            </a:r>
          </a:p>
          <a:p>
            <a:r>
              <a:rPr lang="en-US" b="1" dirty="0" smtClean="0">
                <a:solidFill>
                  <a:srgbClr val="FF0000"/>
                </a:solidFill>
              </a:rPr>
              <a:t>Special Note:</a:t>
            </a:r>
          </a:p>
          <a:p>
            <a:r>
              <a:rPr lang="en-US" dirty="0" smtClean="0">
                <a:solidFill>
                  <a:srgbClr val="000000"/>
                </a:solidFill>
              </a:rPr>
              <a:t>You may have studied quick tests for divisibility by 2, 3, 5, 6, 9, and 10 in a previous course in mathematics. For example, a number is divisible by 2, and therefore even, if the units digit is 0, 2, 4, 6, or 8. We will make reference to some of these tests for divisibility in the examples.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844</Words>
  <Application>Microsoft Office PowerPoint</Application>
  <PresentationFormat>On-screen Show (4:3)</PresentationFormat>
  <Paragraphs>132</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Calibri</vt:lpstr>
      <vt:lpstr>Courier New</vt:lpstr>
      <vt:lpstr>Arial</vt:lpstr>
      <vt:lpstr>Symbol</vt:lpstr>
      <vt:lpstr>Office Theme</vt:lpstr>
      <vt:lpstr>Equation</vt:lpstr>
      <vt:lpstr>Section R.2</vt:lpstr>
      <vt:lpstr>Objectives</vt:lpstr>
      <vt:lpstr>Prime Numbers and Composite Numbers</vt:lpstr>
      <vt:lpstr>Prime Numbers and Composite Numbers</vt:lpstr>
      <vt:lpstr>Example 1: Prime Numbers</vt:lpstr>
      <vt:lpstr>Example 2: Composite Numbers</vt:lpstr>
      <vt:lpstr>Prime Numbers and Composite Numbers</vt:lpstr>
      <vt:lpstr>Prime Factorization of Composite Numbers</vt:lpstr>
      <vt:lpstr>Prime Factorization of Composite Numbers</vt:lpstr>
      <vt:lpstr>Example 3: Prime Factorization</vt:lpstr>
      <vt:lpstr>Example 3: Prime Factorization (cont.)</vt:lpstr>
      <vt:lpstr>Example 3: Prime Factorization (cont.)</vt:lpstr>
      <vt:lpstr>Example 4: Prime Factorization</vt:lpstr>
      <vt:lpstr>Example 4: Prime Factorization (cont.)</vt:lpstr>
      <vt:lpstr>Example 4: Prime Factorization (cont.)</vt:lpstr>
      <vt:lpstr>Least Common Multiple (LCM)</vt:lpstr>
      <vt:lpstr>Example 5: Least Common Multiple (LCM)</vt:lpstr>
      <vt:lpstr>Example 5: Least Common Multiple (LCM) (cont.)</vt:lpstr>
      <vt:lpstr>Example 6: Least Common Multiple (LCM)</vt:lpstr>
      <vt:lpstr>Example 6: Least Common Multiple (LCM) (cont.)</vt:lpstr>
      <vt:lpstr>Example 6: Least Common Multiple (LCM) (cont.)</vt:lpstr>
      <vt:lpstr>Least Common Multiple (LCM)</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43</cp:revision>
  <dcterms:created xsi:type="dcterms:W3CDTF">2013-04-26T14:43:13Z</dcterms:created>
  <dcterms:modified xsi:type="dcterms:W3CDTF">2017-08-02T12:49:47Z</dcterms:modified>
</cp:coreProperties>
</file>