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85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4" Type="http://schemas.openxmlformats.org/officeDocument/2006/relationships/image" Target="../media/image10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79725-69CD-4661-A4ED-C7833889C499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51282-913D-4305-A5A8-1C2EBB977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8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87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7.wmf"/><Relationship Id="rId26" Type="http://schemas.openxmlformats.org/officeDocument/2006/relationships/image" Target="../media/image31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30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29.bin"/><Relationship Id="rId21" Type="http://schemas.openxmlformats.org/officeDocument/2006/relationships/oleObject" Target="../embeddings/oleObject38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7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7.wmf"/><Relationship Id="rId22" Type="http://schemas.openxmlformats.org/officeDocument/2006/relationships/image" Target="../media/image4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6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6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7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7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7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6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5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90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2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95.bin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9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0" Type="http://schemas.openxmlformats.org/officeDocument/2006/relationships/image" Target="../media/image96.wmf"/><Relationship Id="rId4" Type="http://schemas.openxmlformats.org/officeDocument/2006/relationships/image" Target="../media/image93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9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99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01.wmf"/><Relationship Id="rId5" Type="http://schemas.openxmlformats.org/officeDocument/2006/relationships/oleObject" Target="../embeddings/oleObject99.bin"/><Relationship Id="rId10" Type="http://schemas.openxmlformats.org/officeDocument/2006/relationships/image" Target="../media/image103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0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oleObject" Target="../embeddings/oleObject4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png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R.3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Fractions (Multiplication and Division)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Multiplying Fractions</a:t>
            </a:r>
          </a:p>
        </p:txBody>
      </p:sp>
      <p:sp>
        <p:nvSpPr>
          <p:cNvPr id="7173" name="Content Placeholder 2"/>
          <p:cNvSpPr>
            <a:spLocks noGrp="1"/>
          </p:cNvSpPr>
          <p:nvPr>
            <p:ph idx="1"/>
          </p:nvPr>
        </p:nvSpPr>
        <p:spPr>
          <a:xfrm>
            <a:off x="457200" y="2223749"/>
            <a:ext cx="8229600" cy="523220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7170" name="Object 6"/>
          <p:cNvGraphicFramePr>
            <a:graphicFrameLocks noChangeAspect="1"/>
          </p:cNvGraphicFramePr>
          <p:nvPr/>
        </p:nvGraphicFramePr>
        <p:xfrm>
          <a:off x="530352" y="128016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1879560" imgH="838080" progId="Equation.DSMT4">
                  <p:embed/>
                </p:oleObj>
              </mc:Choice>
              <mc:Fallback>
                <p:oleObj name="Equation" r:id="rId3" imgW="18795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7"/>
          <p:cNvGraphicFramePr>
            <a:graphicFrameLocks noChangeAspect="1"/>
          </p:cNvGraphicFramePr>
          <p:nvPr/>
        </p:nvGraphicFramePr>
        <p:xfrm>
          <a:off x="530352" y="30480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634680" imgH="838080" progId="Equation.DSMT4">
                  <p:embed/>
                </p:oleObj>
              </mc:Choice>
              <mc:Fallback>
                <p:oleObj name="Equation" r:id="rId5" imgW="63468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480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295400" y="3048000"/>
          <a:ext cx="599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7" imgW="5994360" imgH="838080" progId="Equation.DSMT4">
                  <p:embed/>
                </p:oleObj>
              </mc:Choice>
              <mc:Fallback>
                <p:oleObj name="Equation" r:id="rId7" imgW="5994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48000"/>
                        <a:ext cx="599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4: Multiplying Fractions</a:t>
            </a:r>
          </a:p>
        </p:txBody>
      </p:sp>
      <p:graphicFrame>
        <p:nvGraphicFramePr>
          <p:cNvPr id="8194" name="Object 7"/>
          <p:cNvGraphicFramePr>
            <a:graphicFrameLocks noChangeAspect="1"/>
          </p:cNvGraphicFramePr>
          <p:nvPr/>
        </p:nvGraphicFramePr>
        <p:xfrm>
          <a:off x="530352" y="12954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" imgW="1193760" imgH="838080" progId="Equation.DSMT4">
                  <p:embed/>
                </p:oleObj>
              </mc:Choice>
              <mc:Fallback>
                <p:oleObj name="Equation" r:id="rId3" imgW="119376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752600" y="12954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5" imgW="1066680" imgH="838080" progId="Equation.DSMT4">
                  <p:embed/>
                </p:oleObj>
              </mc:Choice>
              <mc:Fallback>
                <p:oleObj name="Equation" r:id="rId5" imgW="1066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2954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895600" y="12954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7" imgW="1002960" imgH="838080" progId="Equation.DSMT4">
                  <p:embed/>
                </p:oleObj>
              </mc:Choice>
              <mc:Fallback>
                <p:oleObj name="Equation" r:id="rId7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2954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962400" y="12954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9" imgW="698400" imgH="838080" progId="Equation.DSMT4">
                  <p:embed/>
                </p:oleObj>
              </mc:Choice>
              <mc:Fallback>
                <p:oleObj name="Equation" r:id="rId9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2954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30352" y="27432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1" imgW="1054080" imgH="838080" progId="Equation.DSMT4">
                  <p:embed/>
                </p:oleObj>
              </mc:Choice>
              <mc:Fallback>
                <p:oleObj name="Equation" r:id="rId11" imgW="10540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1653822" y="2743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3" imgW="927000" imgH="838080" progId="Equation.DSMT4">
                  <p:embed/>
                </p:oleObj>
              </mc:Choice>
              <mc:Fallback>
                <p:oleObj name="Equation" r:id="rId13" imgW="927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3822" y="2743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2590800" y="27432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5" imgW="863280" imgH="838080" progId="Equation.DSMT4">
                  <p:embed/>
                </p:oleObj>
              </mc:Choice>
              <mc:Fallback>
                <p:oleObj name="Equation" r:id="rId15" imgW="8632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7432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3505200" y="27432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7" imgW="545760" imgH="838080" progId="Equation.DSMT4">
                  <p:embed/>
                </p:oleObj>
              </mc:Choice>
              <mc:Fallback>
                <p:oleObj name="Equation" r:id="rId17" imgW="5457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432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072467" y="3014133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19" imgW="495000" imgH="291960" progId="Equation.DSMT4">
                  <p:embed/>
                </p:oleObj>
              </mc:Choice>
              <mc:Fallback>
                <p:oleObj name="Equation" r:id="rId19" imgW="4950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2467" y="3014133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530352" y="4092222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21" imgW="1447560" imgH="838080" progId="Equation.DSMT4">
                  <p:embed/>
                </p:oleObj>
              </mc:Choice>
              <mc:Fallback>
                <p:oleObj name="Equation" r:id="rId21" imgW="14475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92222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2057400" y="4092222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23" imgW="1295280" imgH="838080" progId="Equation.DSMT4">
                  <p:embed/>
                </p:oleObj>
              </mc:Choice>
              <mc:Fallback>
                <p:oleObj name="Equation" r:id="rId23" imgW="12952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092222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3413478" y="4089399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25" imgW="723600" imgH="838080" progId="Equation.DSMT4">
                  <p:embed/>
                </p:oleObj>
              </mc:Choice>
              <mc:Fallback>
                <p:oleObj name="Equation" r:id="rId25" imgW="72360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478" y="4089399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5: Raising Fractions to Higher Terms</a:t>
            </a:r>
          </a:p>
        </p:txBody>
      </p:sp>
      <p:sp>
        <p:nvSpPr>
          <p:cNvPr id="92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3084513" algn="l"/>
              </a:tabLst>
            </a:pPr>
            <a:r>
              <a:rPr lang="en-US" dirty="0" smtClean="0"/>
              <a:t>Build     to higher terms as indicated: 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3084513" algn="l"/>
              </a:tabLst>
            </a:pPr>
            <a:endParaRPr lang="en-US" dirty="0" smtClean="0"/>
          </a:p>
          <a:p>
            <a:pPr marL="0" indent="0">
              <a:buFont typeface="Courier New" pitchFamily="49" charset="0"/>
              <a:buNone/>
              <a:tabLst>
                <a:tab pos="457200" algn="l"/>
                <a:tab pos="3084513" algn="l"/>
              </a:tabLst>
            </a:pPr>
            <a:r>
              <a:rPr lang="en-US" dirty="0" smtClean="0"/>
              <a:t>(That is, find a fraction that is equal to     with denominator 36.)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3084513" algn="l"/>
              </a:tabLst>
            </a:pPr>
            <a:r>
              <a:rPr lang="en-US" b="1" dirty="0" smtClean="0"/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3084513" algn="l"/>
              </a:tabLst>
            </a:pPr>
            <a:r>
              <a:rPr lang="en-US" dirty="0" smtClean="0"/>
              <a:t>We know that                  so we choose           and proceed as follows: 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  <a:tab pos="3084513" algn="l"/>
              </a:tabLst>
            </a:pPr>
            <a:r>
              <a:rPr lang="en-US" dirty="0" smtClean="0"/>
              <a:t> 		(Thus      and       are two forms of 		the same number.) </a:t>
            </a:r>
          </a:p>
        </p:txBody>
      </p:sp>
      <p:graphicFrame>
        <p:nvGraphicFramePr>
          <p:cNvPr id="9218" name="Object 7"/>
          <p:cNvGraphicFramePr>
            <a:graphicFrameLocks noChangeAspect="1"/>
          </p:cNvGraphicFramePr>
          <p:nvPr/>
        </p:nvGraphicFramePr>
        <p:xfrm>
          <a:off x="1346200" y="1100667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1100667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8"/>
          <p:cNvGraphicFramePr>
            <a:graphicFrameLocks noChangeAspect="1"/>
          </p:cNvGraphicFramePr>
          <p:nvPr/>
        </p:nvGraphicFramePr>
        <p:xfrm>
          <a:off x="5902678" y="1120422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1117440" imgH="838080" progId="Equation.DSMT4">
                  <p:embed/>
                </p:oleObj>
              </mc:Choice>
              <mc:Fallback>
                <p:oleObj name="Equation" r:id="rId5" imgW="111744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2678" y="1120422"/>
                        <a:ext cx="111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9"/>
          <p:cNvGraphicFramePr>
            <a:graphicFrameLocks noChangeAspect="1"/>
          </p:cNvGraphicFramePr>
          <p:nvPr/>
        </p:nvGraphicFramePr>
        <p:xfrm>
          <a:off x="6083300" y="2026356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7" imgW="279360" imgH="838080" progId="Equation.DSMT4">
                  <p:embed/>
                </p:oleObj>
              </mc:Choice>
              <mc:Fallback>
                <p:oleObj name="Equation" r:id="rId7" imgW="27936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3300" y="2026356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0"/>
          <p:cNvGraphicFramePr>
            <a:graphicFrameLocks noChangeAspect="1"/>
          </p:cNvGraphicFramePr>
          <p:nvPr/>
        </p:nvGraphicFramePr>
        <p:xfrm>
          <a:off x="2637367" y="3632200"/>
          <a:ext cx="1333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9" imgW="1333440" imgH="330120" progId="Equation.DSMT4">
                  <p:embed/>
                </p:oleObj>
              </mc:Choice>
              <mc:Fallback>
                <p:oleObj name="Equation" r:id="rId9" imgW="1333440" imgH="3301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7367" y="3632200"/>
                        <a:ext cx="1333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1"/>
          <p:cNvGraphicFramePr>
            <a:graphicFrameLocks noChangeAspect="1"/>
          </p:cNvGraphicFramePr>
          <p:nvPr/>
        </p:nvGraphicFramePr>
        <p:xfrm>
          <a:off x="6053667" y="3352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1" imgW="749160" imgH="838080" progId="Equation.DSMT4">
                  <p:embed/>
                </p:oleObj>
              </mc:Choice>
              <mc:Fallback>
                <p:oleObj name="Equation" r:id="rId11" imgW="7491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3667" y="3352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13"/>
          <p:cNvGraphicFramePr>
            <a:graphicFrameLocks noChangeAspect="1"/>
          </p:cNvGraphicFramePr>
          <p:nvPr/>
        </p:nvGraphicFramePr>
        <p:xfrm>
          <a:off x="4533900" y="4380089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13" imgW="279360" imgH="838080" progId="Equation.DSMT4">
                  <p:embed/>
                </p:oleObj>
              </mc:Choice>
              <mc:Fallback>
                <p:oleObj name="Equation" r:id="rId13" imgW="27936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4380089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14"/>
          <p:cNvGraphicFramePr>
            <a:graphicFrameLocks noChangeAspect="1"/>
          </p:cNvGraphicFramePr>
          <p:nvPr/>
        </p:nvGraphicFramePr>
        <p:xfrm>
          <a:off x="5487988" y="4354689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5" imgW="444240" imgH="838080" progId="Equation.DSMT4">
                  <p:embed/>
                </p:oleObj>
              </mc:Choice>
              <mc:Fallback>
                <p:oleObj name="Equation" r:id="rId15" imgW="44424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7988" y="4354689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1092200" y="46482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7" imgW="279360" imgH="838080" progId="Equation.DSMT4">
                  <p:embed/>
                </p:oleObj>
              </mc:Choice>
              <mc:Fallback>
                <p:oleObj name="Equation" r:id="rId17" imgW="279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46482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/>
          <p:cNvGraphicFramePr>
            <a:graphicFrameLocks noChangeAspect="1"/>
          </p:cNvGraphicFramePr>
          <p:nvPr/>
        </p:nvGraphicFramePr>
        <p:xfrm>
          <a:off x="1425222" y="4648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9" imgW="927000" imgH="838080" progId="Equation.DSMT4">
                  <p:embed/>
                </p:oleObj>
              </mc:Choice>
              <mc:Fallback>
                <p:oleObj name="Equation" r:id="rId19" imgW="9270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222" y="4648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2404533" y="46482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21" imgW="812520" imgH="838080" progId="Equation.DSMT4">
                  <p:embed/>
                </p:oleObj>
              </mc:Choice>
              <mc:Fallback>
                <p:oleObj name="Equation" r:id="rId21" imgW="8125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4533" y="46482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6: Raising Fractions to Higher Terms</a:t>
            </a:r>
          </a:p>
        </p:txBody>
      </p:sp>
      <p:sp>
        <p:nvSpPr>
          <p:cNvPr id="102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Build       to higher terms as indicated: </a:t>
            </a:r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We know that                    so we </a:t>
            </a:r>
            <a:r>
              <a:rPr lang="en-US" smtClean="0"/>
              <a:t>choose           and </a:t>
            </a:r>
            <a:r>
              <a:rPr lang="en-US" dirty="0" smtClean="0"/>
              <a:t>proceed as follows: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0242" name="Object 6"/>
          <p:cNvGraphicFramePr>
            <a:graphicFrameLocks noChangeAspect="1"/>
          </p:cNvGraphicFramePr>
          <p:nvPr/>
        </p:nvGraphicFramePr>
        <p:xfrm>
          <a:off x="1344789" y="114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789" y="11430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7"/>
          <p:cNvGraphicFramePr>
            <a:graphicFrameLocks noChangeAspect="1"/>
          </p:cNvGraphicFramePr>
          <p:nvPr/>
        </p:nvGraphicFramePr>
        <p:xfrm>
          <a:off x="6069189" y="11430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5" imgW="1269720" imgH="838080" progId="Equation.DSMT4">
                  <p:embed/>
                </p:oleObj>
              </mc:Choice>
              <mc:Fallback>
                <p:oleObj name="Equation" r:id="rId5" imgW="126972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9189" y="114300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8"/>
          <p:cNvGraphicFramePr>
            <a:graphicFrameLocks noChangeAspect="1"/>
          </p:cNvGraphicFramePr>
          <p:nvPr/>
        </p:nvGraphicFramePr>
        <p:xfrm>
          <a:off x="2627489" y="2947635"/>
          <a:ext cx="1485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7" imgW="1485720" imgH="330120" progId="Equation.DSMT4">
                  <p:embed/>
                </p:oleObj>
              </mc:Choice>
              <mc:Fallback>
                <p:oleObj name="Equation" r:id="rId7" imgW="1485720" imgH="3301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489" y="2947635"/>
                        <a:ext cx="1485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9"/>
          <p:cNvGraphicFramePr>
            <a:graphicFrameLocks noChangeAspect="1"/>
          </p:cNvGraphicFramePr>
          <p:nvPr/>
        </p:nvGraphicFramePr>
        <p:xfrm>
          <a:off x="6183489" y="2671233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9" imgW="749160" imgH="838080" progId="Equation.DSMT4">
                  <p:embed/>
                </p:oleObj>
              </mc:Choice>
              <mc:Fallback>
                <p:oleObj name="Equation" r:id="rId9" imgW="74916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3489" y="2671233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10"/>
          <p:cNvGraphicFramePr>
            <a:graphicFrameLocks noChangeAspect="1"/>
          </p:cNvGraphicFramePr>
          <p:nvPr/>
        </p:nvGraphicFramePr>
        <p:xfrm>
          <a:off x="2590800" y="40386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11" imgW="431640" imgH="838080" progId="Equation.DSMT4">
                  <p:embed/>
                </p:oleObj>
              </mc:Choice>
              <mc:Fallback>
                <p:oleObj name="Equation" r:id="rId11" imgW="43164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386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3111500" y="40386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13" imgW="1079280" imgH="838080" progId="Equation.DSMT4">
                  <p:embed/>
                </p:oleObj>
              </mc:Choice>
              <mc:Fallback>
                <p:oleObj name="Equation" r:id="rId13" imgW="10792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0386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4272845" y="40386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15" imgW="812520" imgH="838080" progId="Equation.DSMT4">
                  <p:embed/>
                </p:oleObj>
              </mc:Choice>
              <mc:Fallback>
                <p:oleObj name="Equation" r:id="rId15" imgW="8125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2845" y="40386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7: Raising Fractions to Lower Terms</a:t>
            </a:r>
          </a:p>
        </p:txBody>
      </p:sp>
      <p:sp>
        <p:nvSpPr>
          <p:cNvPr id="1126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Reduce       to lowest terms.</a:t>
            </a:r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Find the prime factorization of the numerator and the denominator, then “divide out” the common factors.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1691922" y="114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922" y="11430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614311" y="40386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5" imgW="431640" imgH="838080" progId="Equation.DSMT4">
                  <p:embed/>
                </p:oleObj>
              </mc:Choice>
              <mc:Fallback>
                <p:oleObj name="Equation" r:id="rId5" imgW="431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311" y="40386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125134" y="40386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7" imgW="1460160" imgH="838080" progId="Equation.DSMT4">
                  <p:embed/>
                </p:oleObj>
              </mc:Choice>
              <mc:Fallback>
                <p:oleObj name="Equation" r:id="rId7" imgW="1460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134" y="40386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657600" y="4041423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9" imgW="1282680" imgH="838080" progId="Equation.DSMT4">
                  <p:embed/>
                </p:oleObj>
              </mc:Choice>
              <mc:Fallback>
                <p:oleObj name="Equation" r:id="rId9" imgW="1282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041423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993922" y="403860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11" imgW="1155600" imgH="838080" progId="Equation.DSMT4">
                  <p:embed/>
                </p:oleObj>
              </mc:Choice>
              <mc:Fallback>
                <p:oleObj name="Equation" r:id="rId11" imgW="1155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3922" y="4038600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6203244" y="40386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13" imgW="545760" imgH="838080" progId="Equation.DSMT4">
                  <p:embed/>
                </p:oleObj>
              </mc:Choice>
              <mc:Fallback>
                <p:oleObj name="Equation" r:id="rId13" imgW="5457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244" y="40386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8: Raising Fractions to Lower Terms</a:t>
            </a: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dirty="0" smtClean="0"/>
              <a:t>Reduce        to lowest terms.</a:t>
            </a:r>
          </a:p>
          <a:p>
            <a:pPr marL="0" indent="0">
              <a:lnSpc>
                <a:spcPct val="200000"/>
              </a:lnSpc>
              <a:buFont typeface="Courier New" pitchFamily="49" charset="0"/>
              <a:buNone/>
              <a:defRPr/>
            </a:pPr>
            <a:r>
              <a:rPr lang="en-US" b="1" dirty="0" smtClean="0"/>
              <a:t>Solution: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dirty="0" smtClean="0"/>
              <a:t>a.</a:t>
            </a:r>
            <a:r>
              <a:rPr lang="en-US" dirty="0" smtClean="0"/>
              <a:t>	Using prime factors, we have </a:t>
            </a:r>
          </a:p>
          <a:p>
            <a:pPr marL="514350" indent="-514350">
              <a:buFont typeface="Courier New" pitchFamily="49" charset="0"/>
              <a:buNone/>
              <a:tabLst>
                <a:tab pos="457200" algn="l"/>
              </a:tabLst>
              <a:defRPr/>
            </a:pPr>
            <a:endParaRPr lang="en-US" b="1" dirty="0" smtClean="0"/>
          </a:p>
          <a:p>
            <a:pPr marL="514350" indent="-514350">
              <a:buFont typeface="Courier New" pitchFamily="49" charset="0"/>
              <a:buNone/>
              <a:tabLst>
                <a:tab pos="457200" algn="l"/>
              </a:tabLst>
              <a:defRPr/>
            </a:pPr>
            <a:endParaRPr lang="en-US" b="1" dirty="0" smtClean="0"/>
          </a:p>
          <a:p>
            <a:pPr marL="514350" indent="-514350">
              <a:buFont typeface="Courier New" pitchFamily="49" charset="0"/>
              <a:buAutoNum type="alphaLcPeriod"/>
              <a:tabLst>
                <a:tab pos="457200" algn="l"/>
              </a:tabLst>
              <a:defRPr/>
            </a:pPr>
            <a:endParaRPr lang="en-US" dirty="0" smtClean="0"/>
          </a:p>
          <a:p>
            <a:pPr marL="514350" indent="-514350">
              <a:buFont typeface="Courier New" pitchFamily="49" charset="0"/>
              <a:buNone/>
              <a:tabLst>
                <a:tab pos="457200" algn="l"/>
              </a:tabLst>
              <a:defRPr/>
            </a:pPr>
            <a:endParaRPr lang="en-US" dirty="0" smtClean="0"/>
          </a:p>
        </p:txBody>
      </p:sp>
      <p:graphicFrame>
        <p:nvGraphicFramePr>
          <p:cNvPr id="12290" name="Object 6"/>
          <p:cNvGraphicFramePr>
            <a:graphicFrameLocks noChangeAspect="1"/>
          </p:cNvGraphicFramePr>
          <p:nvPr/>
        </p:nvGraphicFramePr>
        <p:xfrm>
          <a:off x="1701800" y="11430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114300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267200" y="3810000"/>
          <a:ext cx="2832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5" imgW="2831760" imgH="545760" progId="Equation.DSMT4">
                  <p:embed/>
                </p:oleObj>
              </mc:Choice>
              <mc:Fallback>
                <p:oleObj name="Equation" r:id="rId5" imgW="283176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810000"/>
                        <a:ext cx="2832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262944" y="3623733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7" imgW="444240" imgH="838080" progId="Equation.DSMT4">
                  <p:embed/>
                </p:oleObj>
              </mc:Choice>
              <mc:Fallback>
                <p:oleObj name="Equation" r:id="rId7" imgW="444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944" y="3623733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762478" y="3628849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9" imgW="1460160" imgH="838080" progId="Equation.DSMT4">
                  <p:embed/>
                </p:oleObj>
              </mc:Choice>
              <mc:Fallback>
                <p:oleObj name="Equation" r:id="rId9" imgW="1460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478" y="3628849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299178" y="3626556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11" imgW="647640" imgH="838080" progId="Equation.DSMT4">
                  <p:embed/>
                </p:oleObj>
              </mc:Choice>
              <mc:Fallback>
                <p:oleObj name="Equation" r:id="rId11" imgW="647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9178" y="3626556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157590" y="3659011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462389" y="3678767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626078" y="4161367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930878" y="4169833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8: Raising Fractions to Lower Terms (cont.)</a:t>
            </a:r>
          </a:p>
        </p:txBody>
      </p:sp>
      <p:sp>
        <p:nvSpPr>
          <p:cNvPr id="1229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50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dirty="0" smtClean="0"/>
              <a:t>b.</a:t>
            </a:r>
            <a:r>
              <a:rPr lang="en-US" dirty="0" smtClean="0"/>
              <a:t>	Larger common factors can be divided out, but we 	must be sure that we have the largest common 	factor.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  <a:defRPr/>
            </a:pPr>
            <a:endParaRPr lang="en-US" dirty="0" smtClean="0"/>
          </a:p>
          <a:p>
            <a:pPr marL="0" indent="635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  <a:defRPr/>
            </a:pPr>
            <a:endParaRPr lang="en-US" dirty="0" smtClean="0"/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  <a:defRPr/>
            </a:pPr>
            <a:endParaRPr lang="en-US" dirty="0" smtClean="0"/>
          </a:p>
          <a:p>
            <a:pPr marL="514350" indent="-514350">
              <a:buFont typeface="Courier New" pitchFamily="49" charset="0"/>
              <a:buAutoNum type="alphaLcPeriod"/>
              <a:tabLst>
                <a:tab pos="457200" algn="l"/>
              </a:tabLst>
              <a:defRPr/>
            </a:pPr>
            <a:endParaRPr lang="en-US" dirty="0" smtClean="0"/>
          </a:p>
          <a:p>
            <a:pPr marL="514350" indent="-514350">
              <a:buFont typeface="Courier New" pitchFamily="49" charset="0"/>
              <a:buNone/>
              <a:tabLst>
                <a:tab pos="457200" algn="l"/>
              </a:tabLst>
              <a:defRPr/>
            </a:pPr>
            <a:endParaRPr lang="en-US" dirty="0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429000" y="2884311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884311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951288" y="2900363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5" imgW="876240" imgH="838080" progId="Equation.DSMT4">
                  <p:embed/>
                </p:oleObj>
              </mc:Choice>
              <mc:Fallback>
                <p:oleObj name="Equation" r:id="rId5" imgW="876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1288" y="2900363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4940300" y="287443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7" imgW="545760" imgH="838080" progId="Equation.DSMT4">
                  <p:embed/>
                </p:oleObj>
              </mc:Choice>
              <mc:Fallback>
                <p:oleObj name="Equation" r:id="rId7" imgW="545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87443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>
            <a:off x="4497211" y="2939345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528255" y="3438878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9: Multiplying and Reducing Fractions</a:t>
            </a:r>
          </a:p>
        </p:txBody>
      </p:sp>
      <p:sp>
        <p:nvSpPr>
          <p:cNvPr id="1434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Multiply and reduce to lowest terms. </a:t>
            </a:r>
          </a:p>
          <a:p>
            <a:pPr marL="0" indent="0">
              <a:buFont typeface="Courier New" pitchFamily="49" charset="0"/>
              <a:buNone/>
            </a:pPr>
            <a:endParaRPr lang="en-US" smtClean="0"/>
          </a:p>
          <a:p>
            <a:pPr marL="0" indent="0">
              <a:buFont typeface="Courier New" pitchFamily="49" charset="0"/>
              <a:buNone/>
            </a:pPr>
            <a:endParaRPr lang="en-US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667000" y="2122311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965160" imgH="838080" progId="Equation.DSMT4">
                  <p:embed/>
                </p:oleObj>
              </mc:Choice>
              <mc:Fallback>
                <p:oleObj name="Equation" r:id="rId3" imgW="965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22311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733800" y="212725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1790640" imgH="838080" progId="Equation.DSMT4">
                  <p:embed/>
                </p:oleObj>
              </mc:Choice>
              <mc:Fallback>
                <p:oleObj name="Equation" r:id="rId5" imgW="1790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12725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638800" y="2122311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122311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>
            <a:off x="4287308" y="2177345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3971219" y="2177345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594931" y="2688167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5212997" y="2690989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5235575" y="2146301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299656" y="2653171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917700" y="2909711"/>
          <a:ext cx="212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2120760" imgH="838080" progId="Equation.DSMT4">
                  <p:embed/>
                </p:oleObj>
              </mc:Choice>
              <mc:Fallback>
                <p:oleObj name="Equation" r:id="rId3" imgW="2120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909711"/>
                        <a:ext cx="212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10: Multiplying and Reducing Fractions</a:t>
            </a:r>
          </a:p>
        </p:txBody>
      </p:sp>
      <p:sp>
        <p:nvSpPr>
          <p:cNvPr id="1536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Multiply and reduce to lowest terms. </a:t>
            </a:r>
          </a:p>
          <a:p>
            <a:pPr marL="0" indent="0">
              <a:buFont typeface="Courier New" pitchFamily="49" charset="0"/>
              <a:buNone/>
            </a:pPr>
            <a:endParaRPr lang="en-US" smtClean="0"/>
          </a:p>
          <a:p>
            <a:pPr marL="0" indent="0">
              <a:buFont typeface="Courier New" pitchFamily="49" charset="0"/>
              <a:buNone/>
            </a:pPr>
            <a:endParaRPr lang="en-US" smtClean="0"/>
          </a:p>
        </p:txBody>
      </p:sp>
      <p:graphicFrame>
        <p:nvGraphicFramePr>
          <p:cNvPr id="15363" name="Object 8"/>
          <p:cNvGraphicFramePr>
            <a:graphicFrameLocks noChangeAspect="1"/>
          </p:cNvGraphicFramePr>
          <p:nvPr/>
        </p:nvGraphicFramePr>
        <p:xfrm>
          <a:off x="4419600" y="3035300"/>
          <a:ext cx="4076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5" imgW="4076640" imgH="647640" progId="Equation.DSMT4">
                  <p:embed/>
                </p:oleObj>
              </mc:Choice>
              <mc:Fallback>
                <p:oleObj name="Equation" r:id="rId5" imgW="4076640" imgH="6476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035300"/>
                        <a:ext cx="4076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rot="5400000">
            <a:off x="2242255" y="2961923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24934" y="19050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7" imgW="1333440" imgH="838080" progId="Equation.DSMT4">
                  <p:embed/>
                </p:oleObj>
              </mc:Choice>
              <mc:Fallback>
                <p:oleObj name="Equation" r:id="rId7" imgW="1333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934" y="19050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924755" y="1913466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9" imgW="1536480" imgH="838080" progId="Equation.DSMT4">
                  <p:embed/>
                </p:oleObj>
              </mc:Choice>
              <mc:Fallback>
                <p:oleObj name="Equation" r:id="rId9" imgW="15364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755" y="1913466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916289" y="3917774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289" y="3917774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472267" y="4199468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13" imgW="469800" imgH="279360" progId="Equation.DSMT4">
                  <p:embed/>
                </p:oleObj>
              </mc:Choice>
              <mc:Fallback>
                <p:oleObj name="Equation" r:id="rId13" imgW="469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2267" y="4199468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679700" y="2973212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547055" y="3464279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365500" y="3452989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430411" y="2981678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143478" y="3461455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091744" y="2961923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2928056" y="3430411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451578" y="1997075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2095200" imgH="838080" progId="Equation.DSMT4">
                  <p:embed/>
                </p:oleObj>
              </mc:Choice>
              <mc:Fallback>
                <p:oleObj name="Equation" r:id="rId3" imgW="2095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578" y="1997075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11: Multiplying and Reducing Fractions</a:t>
            </a:r>
          </a:p>
        </p:txBody>
      </p:sp>
      <p:sp>
        <p:nvSpPr>
          <p:cNvPr id="1638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mtClean="0"/>
              <a:t>Multiply and reduce to lowest terms. </a:t>
            </a:r>
          </a:p>
          <a:p>
            <a:pPr>
              <a:buFont typeface="Courier New" pitchFamily="49" charset="0"/>
              <a:buNone/>
            </a:pPr>
            <a:endParaRPr lang="en-US" smtClean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3972277" y="2047523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003778" y="200095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5" imgW="1346040" imgH="838080" progId="Equation.DSMT4">
                  <p:embed/>
                </p:oleObj>
              </mc:Choice>
              <mc:Fallback>
                <p:oleObj name="Equation" r:id="rId5" imgW="1346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778" y="2000955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638800" y="1992489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7" imgW="545760" imgH="838080" progId="Equation.DSMT4">
                  <p:embed/>
                </p:oleObj>
              </mc:Choice>
              <mc:Fallback>
                <p:oleObj name="Equation" r:id="rId7" imgW="545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992489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4302478" y="2044700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670301" y="2558344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994856" y="2535766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615745" y="2055989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923367" y="2024945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931833" y="2538589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236633" y="2549878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dirty="0" smtClean="0"/>
              <a:t>	Understand the terms </a:t>
            </a:r>
            <a:r>
              <a:rPr lang="en-US" b="1" dirty="0" smtClean="0"/>
              <a:t>numerator, denominator, 	</a:t>
            </a:r>
            <a:r>
              <a:rPr lang="en-US" dirty="0" smtClean="0"/>
              <a:t>and</a:t>
            </a:r>
            <a:r>
              <a:rPr lang="en-US" b="1" dirty="0" smtClean="0"/>
              <a:t> reciprocal.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dirty="0" smtClean="0"/>
              <a:t>	Raise fractions to higher terms.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dirty="0" smtClean="0"/>
              <a:t>	Reduce fractions to lowest terms.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dirty="0" smtClean="0"/>
              <a:t>	Multiply and divide with fractions.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Dividing with Fractions</a:t>
            </a:r>
          </a:p>
        </p:txBody>
      </p:sp>
      <p:sp>
        <p:nvSpPr>
          <p:cNvPr id="174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42900" indent="-34290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Reciprocal</a:t>
            </a:r>
          </a:p>
          <a:p>
            <a:pPr indent="6350">
              <a:spcBef>
                <a:spcPts val="2400"/>
              </a:spcBef>
              <a:tabLst>
                <a:tab pos="45720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reciprocal</a:t>
            </a:r>
            <a:r>
              <a:rPr lang="en-US" dirty="0" smtClean="0">
                <a:solidFill>
                  <a:srgbClr val="000000"/>
                </a:solidFill>
              </a:rPr>
              <a:t> of               (where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≠ 0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≠ 0) and</a:t>
            </a:r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3086100" y="18288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1028520" imgH="838080" progId="Equation.DSMT4">
                  <p:embed/>
                </p:oleObj>
              </mc:Choice>
              <mc:Fallback>
                <p:oleObj name="Equation" r:id="rId3" imgW="10285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1828800"/>
                        <a:ext cx="1028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571500" y="25781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5" imgW="1282680" imgH="838080" progId="Equation.DSMT4">
                  <p:embed/>
                </p:oleObj>
              </mc:Choice>
              <mc:Fallback>
                <p:oleObj name="Equation" r:id="rId5" imgW="12826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2578100"/>
                        <a:ext cx="1282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Dividing with Fractions</a:t>
            </a:r>
          </a:p>
        </p:txBody>
      </p:sp>
      <p:sp>
        <p:nvSpPr>
          <p:cNvPr id="1843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 eaLnBrk="0" hangingPunct="0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The number 0 has no reciprocal</a:t>
            </a:r>
            <a:r>
              <a:rPr lang="en-US" dirty="0" smtClean="0">
                <a:solidFill>
                  <a:srgbClr val="C00000"/>
                </a:solidFill>
              </a:rPr>
              <a:t>.  </a:t>
            </a:r>
            <a:r>
              <a:rPr lang="en-US" dirty="0" smtClean="0">
                <a:solidFill>
                  <a:srgbClr val="000000"/>
                </a:solidFill>
              </a:rPr>
              <a:t>That is      has no reciprocal because     is undefined.</a:t>
            </a:r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6477000" y="18288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8288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3289300" y="2438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24384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Dividing with Fractions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42900" indent="-34290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Division</a:t>
            </a:r>
          </a:p>
          <a:p>
            <a:pPr>
              <a:defRPr/>
            </a:pPr>
            <a:r>
              <a:rPr lang="en-US" b="1" dirty="0" smtClean="0">
                <a:solidFill>
                  <a:srgbClr val="C00000"/>
                </a:solidFill>
              </a:rPr>
              <a:t>To divide by any nonzero number, multiply by its reciprocal. </a:t>
            </a:r>
          </a:p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In general, </a:t>
            </a:r>
          </a:p>
          <a:p>
            <a:endParaRPr lang="en-US" dirty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209800" y="3124200"/>
          <a:ext cx="472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3" imgW="4724280" imgH="838080" progId="Equation.DSMT4">
                  <p:embed/>
                </p:oleObj>
              </mc:Choice>
              <mc:Fallback>
                <p:oleObj name="Equation" r:id="rId3" imgW="4724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124200"/>
                        <a:ext cx="472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12: Dividing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dirty="0" smtClean="0"/>
          </a:p>
          <a:p>
            <a:pPr>
              <a:buFont typeface="Courier New" pitchFamily="49" charset="0"/>
              <a:buNone/>
              <a:defRPr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  <a:defRPr/>
            </a:pPr>
            <a:r>
              <a:rPr lang="en-US" b="1" dirty="0" smtClean="0"/>
              <a:t>Solution: </a:t>
            </a:r>
          </a:p>
          <a:p>
            <a:pPr marL="0" indent="0">
              <a:buFont typeface="Courier New" pitchFamily="49" charset="0"/>
              <a:buNone/>
              <a:defRPr/>
            </a:pPr>
            <a:r>
              <a:rPr lang="en-US" dirty="0" smtClean="0"/>
              <a:t>The reciprocal of </a:t>
            </a:r>
            <a:r>
              <a:rPr lang="en-US" dirty="0" smtClean="0">
                <a:solidFill>
                  <a:srgbClr val="000099"/>
                </a:solidFill>
              </a:rPr>
              <a:t>4</a:t>
            </a:r>
            <a:r>
              <a:rPr lang="en-US" dirty="0" smtClean="0"/>
              <a:t> is       so we multiply by  </a:t>
            </a:r>
            <a:endParaRPr lang="en-US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530352" y="128016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3" imgW="1803240" imgH="838080" progId="Equation.DSMT4">
                  <p:embed/>
                </p:oleObj>
              </mc:Choice>
              <mc:Fallback>
                <p:oleObj name="Equation" r:id="rId3" imgW="180324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80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3581400" y="2657122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5" imgW="393480" imgH="838080" progId="Equation.DSMT4">
                  <p:embed/>
                </p:oleObj>
              </mc:Choice>
              <mc:Fallback>
                <p:oleObj name="Equation" r:id="rId5" imgW="3934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657122"/>
                        <a:ext cx="39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6667500" y="2644422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7" imgW="393480" imgH="838080" progId="Equation.DSMT4">
                  <p:embed/>
                </p:oleObj>
              </mc:Choice>
              <mc:Fallback>
                <p:oleObj name="Equation" r:id="rId7" imgW="3934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0" y="2644422"/>
                        <a:ext cx="39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1916289" y="3795888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9" imgW="761760" imgH="838080" progId="Equation.DSMT4">
                  <p:embed/>
                </p:oleObj>
              </mc:Choice>
              <mc:Fallback>
                <p:oleObj name="Equation" r:id="rId9" imgW="761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289" y="3795888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2706511" y="3798711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Equation" r:id="rId11" imgW="1091880" imgH="838080" progId="Equation.DSMT4">
                  <p:embed/>
                </p:oleObj>
              </mc:Choice>
              <mc:Fallback>
                <p:oleObj name="Equation" r:id="rId11" imgW="10918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511" y="3798711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3832578" y="3798711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13" imgW="939600" imgH="838080" progId="Equation.DSMT4">
                  <p:embed/>
                </p:oleObj>
              </mc:Choice>
              <mc:Fallback>
                <p:oleObj name="Equation" r:id="rId13" imgW="939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2578" y="3798711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4800600" y="3798711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15" imgW="799920" imgH="838080" progId="Equation.DSMT4">
                  <p:embed/>
                </p:oleObj>
              </mc:Choice>
              <mc:Fallback>
                <p:oleObj name="Equation" r:id="rId15" imgW="7999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798711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4320293" y="33464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3" imgW="1180800" imgH="838080" progId="Equation.DSMT4">
                  <p:embed/>
                </p:oleObj>
              </mc:Choice>
              <mc:Fallback>
                <p:oleObj name="Equation" r:id="rId3" imgW="1180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0293" y="334645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4559300" y="3385256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13: Dividing and Reducing Fractions</a:t>
            </a:r>
          </a:p>
        </p:txBody>
      </p:sp>
      <p:sp>
        <p:nvSpPr>
          <p:cNvPr id="215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Divide and reduce to lowest terms: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The reciprocal of  is                Reduce by factoring.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705475" y="11430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5" imgW="1079280" imgH="838080" progId="Equation.DSMT4">
                  <p:embed/>
                </p:oleObj>
              </mc:Choice>
              <mc:Fallback>
                <p:oleObj name="Equation" r:id="rId5" imgW="1079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475" y="1143000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438878" y="2142066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7" imgW="1079280" imgH="838080" progId="Equation.DSMT4">
                  <p:embed/>
                </p:oleObj>
              </mc:Choice>
              <mc:Fallback>
                <p:oleObj name="Equation" r:id="rId7" imgW="10792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878" y="2142066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5183011" y="3385256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2125134" y="3341511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9" imgW="965160" imgH="838080" progId="Equation.DSMT4">
                  <p:embed/>
                </p:oleObj>
              </mc:Choice>
              <mc:Fallback>
                <p:oleObj name="Equation" r:id="rId9" imgW="965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134" y="3341511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3132666" y="3341511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11" imgW="1091880" imgH="838080" progId="Equation.DSMT4">
                  <p:embed/>
                </p:oleObj>
              </mc:Choice>
              <mc:Fallback>
                <p:oleObj name="Equation" r:id="rId11" imgW="1091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666" y="3341511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5562600" y="3341511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Equation" r:id="rId13" imgW="533160" imgH="838080" progId="Equation.DSMT4">
                  <p:embed/>
                </p:oleObj>
              </mc:Choice>
              <mc:Fallback>
                <p:oleObj name="Equation" r:id="rId13" imgW="533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341511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5183012" y="3907366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855634" y="3896077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1510947" y="4921074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3" imgW="1155600" imgH="838080" progId="Equation.DSMT4">
                  <p:embed/>
                </p:oleObj>
              </mc:Choice>
              <mc:Fallback>
                <p:oleObj name="Equation" r:id="rId3" imgW="1155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947" y="4921074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5194301" y="3032478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5" imgW="1155600" imgH="838080" progId="Equation.DSMT4">
                  <p:embed/>
                </p:oleObj>
              </mc:Choice>
              <mc:Fallback>
                <p:oleObj name="Equation" r:id="rId5" imgW="1155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301" y="3032478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14: Applications: Dividing and Reducing Fractions</a:t>
            </a:r>
          </a:p>
        </p:txBody>
      </p:sp>
      <p:sp>
        <p:nvSpPr>
          <p:cNvPr id="2253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If you had </a:t>
            </a:r>
            <a:r>
              <a:rPr lang="en-US" dirty="0" smtClean="0">
                <a:solidFill>
                  <a:srgbClr val="0000FF"/>
                </a:solidFill>
              </a:rPr>
              <a:t>$30 </a:t>
            </a:r>
            <a:r>
              <a:rPr lang="en-US" dirty="0" smtClean="0"/>
              <a:t>and you spent </a:t>
            </a:r>
            <a:r>
              <a:rPr lang="en-US" dirty="0" smtClean="0">
                <a:solidFill>
                  <a:srgbClr val="0000FF"/>
                </a:solidFill>
              </a:rPr>
              <a:t>$26 </a:t>
            </a:r>
            <a:r>
              <a:rPr lang="en-US" dirty="0" smtClean="0"/>
              <a:t>to buy a computer keyboard, what fraction of your money did you spend for the keyboard? What fraction do you still have?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The fraction you spent is </a:t>
            </a:r>
            <a:endParaRPr lang="en-US" b="1" dirty="0" smtClean="0"/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Since you still have $4, the fraction you still have is 	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5484988" y="3091745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5408788" y="3591278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895122" y="4962878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1720144" y="5484989"/>
            <a:ext cx="347133" cy="2596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4660900" y="303247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7" imgW="444240" imgH="838080" progId="Equation.DSMT4">
                  <p:embed/>
                </p:oleObj>
              </mc:Choice>
              <mc:Fallback>
                <p:oleObj name="Equation" r:id="rId7" imgW="444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032478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6445954" y="3036711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Equation" r:id="rId9" imgW="787320" imgH="838080" progId="Equation.DSMT4">
                  <p:embed/>
                </p:oleObj>
              </mc:Choice>
              <mc:Fallback>
                <p:oleObj name="Equation" r:id="rId9" imgW="787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954" y="3036711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990600" y="4919133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Equation" r:id="rId11" imgW="444240" imgH="838080" progId="Equation.DSMT4">
                  <p:embed/>
                </p:oleObj>
              </mc:Choice>
              <mc:Fallback>
                <p:oleObj name="Equation" r:id="rId11" imgW="4442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919133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2771421" y="4919133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Equation" r:id="rId13" imgW="787320" imgH="838080" progId="Equation.DSMT4">
                  <p:embed/>
                </p:oleObj>
              </mc:Choice>
              <mc:Fallback>
                <p:oleObj name="Equation" r:id="rId13" imgW="7873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421" y="4919133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15: Applications: Dividing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dirty="0" smtClean="0"/>
              <a:t>A truck is towing </a:t>
            </a:r>
            <a:r>
              <a:rPr lang="en-US" dirty="0" smtClean="0">
                <a:solidFill>
                  <a:srgbClr val="0000FF"/>
                </a:solidFill>
              </a:rPr>
              <a:t>3000 pounds</a:t>
            </a:r>
            <a:r>
              <a:rPr lang="en-US" dirty="0" smtClean="0"/>
              <a:t>. This is     of the truck’s towing capacity.</a:t>
            </a:r>
          </a:p>
          <a:p>
            <a:pPr marL="514350" indent="-514350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dirty="0" smtClean="0"/>
              <a:t>a.</a:t>
            </a:r>
            <a:r>
              <a:rPr lang="en-US" dirty="0" smtClean="0"/>
              <a:t>	Can the truck tow more than 3000 pounds?</a:t>
            </a:r>
          </a:p>
          <a:p>
            <a:pPr marL="0" indent="635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dirty="0" smtClean="0"/>
              <a:t>b.</a:t>
            </a:r>
            <a:r>
              <a:rPr lang="en-US" dirty="0" smtClean="0"/>
              <a:t>	If you were to multiply     times 3000, would the 	product be more or less than 3000?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dirty="0" smtClean="0"/>
              <a:t>c.</a:t>
            </a:r>
            <a:r>
              <a:rPr lang="en-US" dirty="0" smtClean="0"/>
              <a:t>	What is the towing capacity of the truck?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  <a:defRPr/>
            </a:pPr>
            <a:endParaRPr lang="en-US" dirty="0" smtClean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6048375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75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4332288" y="27305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Equation" r:id="rId5" imgW="253800" imgH="838080" progId="Equation.DSMT4">
                  <p:embed/>
                </p:oleObj>
              </mc:Choice>
              <mc:Fallback>
                <p:oleObj name="Equation" r:id="rId5" imgW="2538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288" y="2730500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15: Applications: Dividing Fractions (cont.)</a:t>
            </a:r>
          </a:p>
        </p:txBody>
      </p:sp>
      <p:sp>
        <p:nvSpPr>
          <p:cNvPr id="24581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FF0000"/>
                </a:solidFill>
              </a:rPr>
              <a:t>Yes</a:t>
            </a:r>
            <a:r>
              <a:rPr lang="en-US" dirty="0" smtClean="0"/>
              <a:t>, the truck can tow more than 3000 pounds 	because     is less than 1.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The product would be </a:t>
            </a:r>
            <a:r>
              <a:rPr lang="en-US" dirty="0" smtClean="0">
                <a:solidFill>
                  <a:srgbClr val="FF0000"/>
                </a:solidFill>
              </a:rPr>
              <a:t>less than 3000</a:t>
            </a:r>
            <a:r>
              <a:rPr lang="en-US" dirty="0" smtClean="0"/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To find the towing capacity divide: 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dirty="0" smtClean="0"/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dirty="0" smtClean="0"/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	The towing capacity of the truck is </a:t>
            </a:r>
            <a:r>
              <a:rPr lang="en-US" dirty="0" smtClean="0">
                <a:solidFill>
                  <a:srgbClr val="FF0000"/>
                </a:solidFill>
              </a:rPr>
              <a:t>4500 pounds</a:t>
            </a:r>
            <a:r>
              <a:rPr lang="en-US" dirty="0" smtClean="0"/>
              <a:t>.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289705" y="24384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3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705" y="2438400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66800" y="43434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4" name="Equation" r:id="rId5" imgW="1282680" imgH="838080" progId="Equation.DSMT4">
                  <p:embed/>
                </p:oleObj>
              </mc:Choice>
              <mc:Fallback>
                <p:oleObj name="Equation" r:id="rId5" imgW="1282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3434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438400" y="4359275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Equation" r:id="rId7" imgW="1447560" imgH="838080" progId="Equation.DSMT4">
                  <p:embed/>
                </p:oleObj>
              </mc:Choice>
              <mc:Fallback>
                <p:oleObj name="Equation" r:id="rId7" imgW="14475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59275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010660" y="461518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Equation" r:id="rId9" imgW="1091880" imgH="291960" progId="Equation.DSMT4">
                  <p:embed/>
                </p:oleObj>
              </mc:Choice>
              <mc:Fallback>
                <p:oleObj name="Equation" r:id="rId9" imgW="109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660" y="461518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 to Fractions</a:t>
            </a:r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42900" indent="-34290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 Fraction</a:t>
            </a:r>
          </a:p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fraction</a:t>
            </a:r>
            <a:r>
              <a:rPr lang="en-US" dirty="0" smtClean="0">
                <a:solidFill>
                  <a:srgbClr val="000000"/>
                </a:solidFill>
              </a:rPr>
              <a:t> is a number that can be written in the form    </a:t>
            </a:r>
          </a:p>
          <a:p>
            <a:pPr>
              <a:spcBef>
                <a:spcPts val="180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    where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are whole numbers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≠ 0.</a:t>
            </a:r>
            <a:endParaRPr lang="en-US" dirty="0" smtClean="0"/>
          </a:p>
          <a:p>
            <a:pPr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533400" y="2286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860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2984500" y="30480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2958840" imgH="838080" progId="Equation.DSMT4">
                  <p:embed/>
                </p:oleObj>
              </mc:Choice>
              <mc:Fallback>
                <p:oleObj name="Equation" r:id="rId5" imgW="295884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3048000"/>
                        <a:ext cx="295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rot="10800000">
            <a:off x="3302000" y="3753556"/>
            <a:ext cx="5207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3302000" y="3321756"/>
            <a:ext cx="5207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 to Fractions</a:t>
            </a:r>
          </a:p>
        </p:txBody>
      </p:sp>
      <p:sp>
        <p:nvSpPr>
          <p:cNvPr id="2052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 eaLnBrk="0" hangingPunct="0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Special Note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0 does occur in a denominator, we say that the fraction is </a:t>
            </a:r>
            <a:r>
              <a:rPr lang="en-US" b="1" dirty="0" smtClean="0">
                <a:solidFill>
                  <a:srgbClr val="000000"/>
                </a:solidFill>
              </a:rPr>
              <a:t>undefined </a:t>
            </a:r>
            <a:r>
              <a:rPr lang="en-US" dirty="0" smtClean="0">
                <a:solidFill>
                  <a:srgbClr val="000000"/>
                </a:solidFill>
              </a:rPr>
              <a:t>because division by 0 is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undefined. For example,       is undefined.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4114800" y="3189111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419040" imgH="838080" progId="Equation.DSMT4">
                  <p:embed/>
                </p:oleObj>
              </mc:Choice>
              <mc:Fallback>
                <p:oleObj name="Equation" r:id="rId3" imgW="41904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189111"/>
                        <a:ext cx="41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Fractions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    can mean 1 of 2 equal parts.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b="1" dirty="0" smtClean="0"/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b="1" dirty="0" smtClean="0"/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b="1" dirty="0" smtClean="0"/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 smtClean="0"/>
              <a:t>b.	    </a:t>
            </a:r>
            <a:r>
              <a:rPr lang="en-US" dirty="0" smtClean="0"/>
              <a:t>can mean 3 of 4 equal parts.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/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/>
          </a:p>
          <a:p>
            <a:pPr marL="0" indent="6350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/>
          </a:p>
        </p:txBody>
      </p:sp>
      <p:graphicFrame>
        <p:nvGraphicFramePr>
          <p:cNvPr id="3074" name="Object 8"/>
          <p:cNvGraphicFramePr>
            <a:graphicFrameLocks noChangeAspect="1"/>
          </p:cNvGraphicFramePr>
          <p:nvPr/>
        </p:nvGraphicFramePr>
        <p:xfrm>
          <a:off x="968022" y="112042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022" y="1120422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8" name="Picture 8" descr="R.3_Example-1a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12900" y="1905000"/>
            <a:ext cx="38481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5" name="Object 9"/>
          <p:cNvGraphicFramePr>
            <a:graphicFrameLocks noChangeAspect="1"/>
          </p:cNvGraphicFramePr>
          <p:nvPr/>
        </p:nvGraphicFramePr>
        <p:xfrm>
          <a:off x="993422" y="3165122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6" imgW="279360" imgH="838080" progId="Equation.DSMT4">
                  <p:embed/>
                </p:oleObj>
              </mc:Choice>
              <mc:Fallback>
                <p:oleObj name="Equation" r:id="rId6" imgW="27936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422" y="3165122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9" name="Picture 10" descr="R.3_Example-1b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09800" y="4138613"/>
            <a:ext cx="2438400" cy="157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Fractions (cont.)</a:t>
            </a: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 smtClean="0"/>
              <a:t>c.</a:t>
            </a:r>
            <a:r>
              <a:rPr lang="en-US" dirty="0" smtClean="0"/>
              <a:t>	A fraction can be used to indicate division.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 smtClean="0"/>
              <a:t>	For example 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036320" y="25146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320" y="25146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600200" y="2789238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1130040" imgH="291960" progId="Equation.DSMT4">
                  <p:embed/>
                </p:oleObj>
              </mc:Choice>
              <mc:Fallback>
                <p:oleObj name="Equation" r:id="rId5" imgW="11300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789238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834640" y="277368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7" imgW="558720" imgH="291960" progId="Equation.DSMT4">
                  <p:embed/>
                </p:oleObj>
              </mc:Choice>
              <mc:Fallback>
                <p:oleObj name="Equation" r:id="rId7" imgW="5587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4640" y="277368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 to Fractions</a:t>
            </a:r>
          </a:p>
        </p:txBody>
      </p:sp>
      <p:sp>
        <p:nvSpPr>
          <p:cNvPr id="30723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54545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Proper Fraction, Improper Fraction</a:t>
            </a:r>
          </a:p>
          <a:p>
            <a:pPr>
              <a:spcBef>
                <a:spcPts val="120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A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proper fraction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fraction in which the numerator is less than the denominator.  </a:t>
            </a:r>
          </a:p>
          <a:p>
            <a:pPr>
              <a:spcBef>
                <a:spcPts val="120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An </a:t>
            </a:r>
            <a:r>
              <a:rPr lang="en-US" b="1" dirty="0" smtClean="0">
                <a:solidFill>
                  <a:srgbClr val="C00000"/>
                </a:solidFill>
              </a:rPr>
              <a:t>improper fraction </a:t>
            </a:r>
            <a:r>
              <a:rPr lang="en-US" dirty="0" smtClean="0">
                <a:solidFill>
                  <a:srgbClr val="000000"/>
                </a:solidFill>
              </a:rPr>
              <a:t>is a fraction in which the numerator is greater than the denominator.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Multiplying with Fractions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6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342900" indent="-34290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Multiply Fractions</a:t>
            </a:r>
          </a:p>
          <a:p>
            <a:pPr indent="6350">
              <a:spcBef>
                <a:spcPts val="1200"/>
              </a:spcBef>
              <a:tabLst>
                <a:tab pos="4572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Multiply the numerators. </a:t>
            </a:r>
          </a:p>
          <a:p>
            <a:pPr indent="6350">
              <a:tabLst>
                <a:tab pos="457200" algn="l"/>
              </a:tabLs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indent="6350">
              <a:tabLst>
                <a:tab pos="457200" algn="l"/>
              </a:tabLst>
              <a:defRPr/>
            </a:pPr>
            <a:endParaRPr lang="en-US" b="1" dirty="0" smtClean="0">
              <a:solidFill>
                <a:srgbClr val="000000"/>
              </a:solidFill>
            </a:endParaRPr>
          </a:p>
          <a:p>
            <a:pPr indent="6350">
              <a:tabLst>
                <a:tab pos="4572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Multiply the denominators.</a:t>
            </a:r>
            <a:endParaRPr lang="en-US" dirty="0" smtClean="0"/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4495800" y="2308578"/>
          <a:ext cx="398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3987720" imgH="838080" progId="Equation.DSMT4">
                  <p:embed/>
                </p:oleObj>
              </mc:Choice>
              <mc:Fallback>
                <p:oleObj name="Equation" r:id="rId3" imgW="39877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308578"/>
                        <a:ext cx="3987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Multiplying Fractions</a:t>
            </a:r>
          </a:p>
        </p:txBody>
      </p:sp>
      <p:sp>
        <p:nvSpPr>
          <p:cNvPr id="614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Find the product of</a:t>
            </a:r>
          </a:p>
          <a:p>
            <a:pPr marL="0" indent="0">
              <a:buFont typeface="Courier New" pitchFamily="49" charset="0"/>
              <a:buNone/>
            </a:pPr>
            <a:endParaRPr lang="en-US" sz="1000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</a:t>
            </a: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6146" name="Object 6"/>
          <p:cNvGraphicFramePr>
            <a:graphicFrameLocks noChangeAspect="1"/>
          </p:cNvGraphicFramePr>
          <p:nvPr/>
        </p:nvGraphicFramePr>
        <p:xfrm>
          <a:off x="3451578" y="1109133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1371600" imgH="838080" progId="Equation.DSMT4">
                  <p:embed/>
                </p:oleObj>
              </mc:Choice>
              <mc:Fallback>
                <p:oleObj name="Equation" r:id="rId3" imgW="13716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578" y="1109133"/>
                        <a:ext cx="1371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7"/>
          <p:cNvGraphicFramePr>
            <a:graphicFrameLocks noChangeAspect="1"/>
          </p:cNvGraphicFramePr>
          <p:nvPr/>
        </p:nvGraphicFramePr>
        <p:xfrm>
          <a:off x="530352" y="25908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622080" imgH="838080" progId="Equation.DSMT4">
                  <p:embed/>
                </p:oleObj>
              </mc:Choice>
              <mc:Fallback>
                <p:oleObj name="Equation" r:id="rId5" imgW="62208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908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295400" y="2599266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7" imgW="850680" imgH="838080" progId="Equation.DSMT4">
                  <p:embed/>
                </p:oleObj>
              </mc:Choice>
              <mc:Fallback>
                <p:oleObj name="Equation" r:id="rId7" imgW="850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99266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268361" y="2590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9" imgW="698400" imgH="838080" progId="Equation.DSMT4">
                  <p:embed/>
                </p:oleObj>
              </mc:Choice>
              <mc:Fallback>
                <p:oleObj name="Equation" r:id="rId9" imgW="698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361" y="2590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518</Words>
  <Application>Microsoft Office PowerPoint</Application>
  <PresentationFormat>On-screen Show (4:3)</PresentationFormat>
  <Paragraphs>115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Calibri</vt:lpstr>
      <vt:lpstr>Courier New</vt:lpstr>
      <vt:lpstr>Arial</vt:lpstr>
      <vt:lpstr>Office Theme</vt:lpstr>
      <vt:lpstr>Equation</vt:lpstr>
      <vt:lpstr>Section R.3</vt:lpstr>
      <vt:lpstr>Objectives</vt:lpstr>
      <vt:lpstr>Introduction to Fractions</vt:lpstr>
      <vt:lpstr>Introduction to Fractions</vt:lpstr>
      <vt:lpstr>Example 1: Fractions</vt:lpstr>
      <vt:lpstr>Example 1: Fractions (cont.)</vt:lpstr>
      <vt:lpstr>Introduction to Fractions</vt:lpstr>
      <vt:lpstr>Multiplying with Fractions</vt:lpstr>
      <vt:lpstr>Example 2: Multiplying Fractions</vt:lpstr>
      <vt:lpstr>Example 3: Multiplying Fractions</vt:lpstr>
      <vt:lpstr>Example 4: Multiplying Fractions</vt:lpstr>
      <vt:lpstr>Example 5: Raising Fractions to Higher Terms</vt:lpstr>
      <vt:lpstr>Example 6: Raising Fractions to Higher Terms</vt:lpstr>
      <vt:lpstr>Example 7: Raising Fractions to Lower Terms</vt:lpstr>
      <vt:lpstr>Example 8: Raising Fractions to Lower Terms</vt:lpstr>
      <vt:lpstr>Example 8: Raising Fractions to Lower Terms (cont.)</vt:lpstr>
      <vt:lpstr>Example 9: Multiplying and Reducing Fractions</vt:lpstr>
      <vt:lpstr>Example 10: Multiplying and Reducing Fractions</vt:lpstr>
      <vt:lpstr>Example 11: Multiplying and Reducing Fractions</vt:lpstr>
      <vt:lpstr>Dividing with Fractions</vt:lpstr>
      <vt:lpstr>Dividing with Fractions</vt:lpstr>
      <vt:lpstr>Dividing with Fractions</vt:lpstr>
      <vt:lpstr>Example 12: Dividing Fractions</vt:lpstr>
      <vt:lpstr>Example 13: Dividing and Reducing Fractions</vt:lpstr>
      <vt:lpstr>Example 14: Applications: Dividing and Reducing Fractions</vt:lpstr>
      <vt:lpstr>Example 15: Applications: Dividing Fractions</vt:lpstr>
      <vt:lpstr>Example 15: Applications: Dividing Fractions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62</cp:revision>
  <dcterms:created xsi:type="dcterms:W3CDTF">2013-04-26T14:43:13Z</dcterms:created>
  <dcterms:modified xsi:type="dcterms:W3CDTF">2017-08-02T12:50:55Z</dcterms:modified>
</cp:coreProperties>
</file>