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7" r:id="rId28"/>
    <p:sldId id="284" r:id="rId29"/>
    <p:sldId id="285" r:id="rId30"/>
    <p:sldId id="286" r:id="rId31"/>
    <p:sldId id="288" r:id="rId32"/>
    <p:sldId id="289" r:id="rId33"/>
    <p:sldId id="290" r:id="rId34"/>
    <p:sldId id="291" r:id="rId35"/>
    <p:sldId id="292" r:id="rId36"/>
    <p:sldId id="293" r:id="rId37"/>
    <p:sldId id="294" r:id="rId3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1"/>
      <p:bold r:id="rId42"/>
      <p:italic r:id="rId43"/>
      <p:boldItalic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7D9F"/>
    <a:srgbClr val="1F497D"/>
    <a:srgbClr val="000000"/>
    <a:srgbClr val="0000FF"/>
    <a:srgbClr val="008080"/>
    <a:srgbClr val="FFFFCC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80" autoAdjust="0"/>
    <p:restoredTop sz="94660"/>
  </p:normalViewPr>
  <p:slideViewPr>
    <p:cSldViewPr>
      <p:cViewPr varScale="1">
        <p:scale>
          <a:sx n="127" d="100"/>
          <a:sy n="127" d="100"/>
        </p:scale>
        <p:origin x="1542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13" Type="http://schemas.openxmlformats.org/officeDocument/2006/relationships/image" Target="../media/image64.wmf"/><Relationship Id="rId3" Type="http://schemas.openxmlformats.org/officeDocument/2006/relationships/image" Target="../media/image54.wmf"/><Relationship Id="rId7" Type="http://schemas.openxmlformats.org/officeDocument/2006/relationships/image" Target="../media/image58.wmf"/><Relationship Id="rId12" Type="http://schemas.openxmlformats.org/officeDocument/2006/relationships/image" Target="../media/image63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6" Type="http://schemas.openxmlformats.org/officeDocument/2006/relationships/image" Target="../media/image57.wmf"/><Relationship Id="rId11" Type="http://schemas.openxmlformats.org/officeDocument/2006/relationships/image" Target="../media/image62.wmf"/><Relationship Id="rId5" Type="http://schemas.openxmlformats.org/officeDocument/2006/relationships/image" Target="../media/image56.wmf"/><Relationship Id="rId10" Type="http://schemas.openxmlformats.org/officeDocument/2006/relationships/image" Target="../media/image61.wmf"/><Relationship Id="rId4" Type="http://schemas.openxmlformats.org/officeDocument/2006/relationships/image" Target="../media/image55.wmf"/><Relationship Id="rId9" Type="http://schemas.openxmlformats.org/officeDocument/2006/relationships/image" Target="../media/image60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13" Type="http://schemas.openxmlformats.org/officeDocument/2006/relationships/image" Target="../media/image78.wmf"/><Relationship Id="rId3" Type="http://schemas.openxmlformats.org/officeDocument/2006/relationships/image" Target="../media/image68.wmf"/><Relationship Id="rId7" Type="http://schemas.openxmlformats.org/officeDocument/2006/relationships/image" Target="../media/image72.wmf"/><Relationship Id="rId12" Type="http://schemas.openxmlformats.org/officeDocument/2006/relationships/image" Target="../media/image77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6" Type="http://schemas.openxmlformats.org/officeDocument/2006/relationships/image" Target="../media/image71.wmf"/><Relationship Id="rId11" Type="http://schemas.openxmlformats.org/officeDocument/2006/relationships/image" Target="../media/image76.wmf"/><Relationship Id="rId5" Type="http://schemas.openxmlformats.org/officeDocument/2006/relationships/image" Target="../media/image70.wmf"/><Relationship Id="rId10" Type="http://schemas.openxmlformats.org/officeDocument/2006/relationships/image" Target="../media/image75.wmf"/><Relationship Id="rId4" Type="http://schemas.openxmlformats.org/officeDocument/2006/relationships/image" Target="../media/image69.wmf"/><Relationship Id="rId9" Type="http://schemas.openxmlformats.org/officeDocument/2006/relationships/image" Target="../media/image74.wmf"/><Relationship Id="rId14" Type="http://schemas.openxmlformats.org/officeDocument/2006/relationships/image" Target="../media/image79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10" Type="http://schemas.openxmlformats.org/officeDocument/2006/relationships/image" Target="../media/image35.wmf"/><Relationship Id="rId4" Type="http://schemas.openxmlformats.org/officeDocument/2006/relationships/image" Target="../media/image29.wmf"/><Relationship Id="rId9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image" Target="../media/image48.wmf"/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12" Type="http://schemas.openxmlformats.org/officeDocument/2006/relationships/image" Target="../media/image47.wmf"/><Relationship Id="rId2" Type="http://schemas.openxmlformats.org/officeDocument/2006/relationships/image" Target="../media/image37.wmf"/><Relationship Id="rId16" Type="http://schemas.openxmlformats.org/officeDocument/2006/relationships/image" Target="../media/image51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11" Type="http://schemas.openxmlformats.org/officeDocument/2006/relationships/image" Target="../media/image46.wmf"/><Relationship Id="rId5" Type="http://schemas.openxmlformats.org/officeDocument/2006/relationships/image" Target="../media/image40.wmf"/><Relationship Id="rId15" Type="http://schemas.openxmlformats.org/officeDocument/2006/relationships/image" Target="../media/image50.wmf"/><Relationship Id="rId10" Type="http://schemas.openxmlformats.org/officeDocument/2006/relationships/image" Target="../media/image45.wmf"/><Relationship Id="rId4" Type="http://schemas.openxmlformats.org/officeDocument/2006/relationships/image" Target="../media/image39.wmf"/><Relationship Id="rId9" Type="http://schemas.openxmlformats.org/officeDocument/2006/relationships/image" Target="../media/image44.wmf"/><Relationship Id="rId14" Type="http://schemas.openxmlformats.org/officeDocument/2006/relationships/image" Target="../media/image4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9/12/2017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980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15D41-F606-46CE-BF7E-7F57A09DA1A3}" type="datetimeFigureOut">
              <a:rPr lang="en-US" smtClean="0"/>
              <a:pPr/>
              <a:t>9/12/2017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44CFE-3DBC-45ED-B759-1EA5C5A7EC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04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45683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8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3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28.bin"/><Relationship Id="rId18" Type="http://schemas.openxmlformats.org/officeDocument/2006/relationships/image" Target="../media/image33.wmf"/><Relationship Id="rId3" Type="http://schemas.openxmlformats.org/officeDocument/2006/relationships/oleObject" Target="../embeddings/oleObject23.bin"/><Relationship Id="rId21" Type="http://schemas.openxmlformats.org/officeDocument/2006/relationships/oleObject" Target="../embeddings/oleObject32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30.wmf"/><Relationship Id="rId1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2.wmf"/><Relationship Id="rId20" Type="http://schemas.openxmlformats.org/officeDocument/2006/relationships/image" Target="../media/image34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5" Type="http://schemas.openxmlformats.org/officeDocument/2006/relationships/oleObject" Target="../embeddings/oleObject29.bin"/><Relationship Id="rId10" Type="http://schemas.openxmlformats.org/officeDocument/2006/relationships/image" Target="../media/image29.wmf"/><Relationship Id="rId19" Type="http://schemas.openxmlformats.org/officeDocument/2006/relationships/oleObject" Target="../embeddings/oleObject31.bin"/><Relationship Id="rId4" Type="http://schemas.openxmlformats.org/officeDocument/2006/relationships/image" Target="../media/image26.wmf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31.wmf"/><Relationship Id="rId22" Type="http://schemas.openxmlformats.org/officeDocument/2006/relationships/image" Target="../media/image35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8.bin"/><Relationship Id="rId18" Type="http://schemas.openxmlformats.org/officeDocument/2006/relationships/image" Target="../media/image43.wmf"/><Relationship Id="rId26" Type="http://schemas.openxmlformats.org/officeDocument/2006/relationships/image" Target="../media/image47.wmf"/><Relationship Id="rId3" Type="http://schemas.openxmlformats.org/officeDocument/2006/relationships/oleObject" Target="../embeddings/oleObject33.bin"/><Relationship Id="rId21" Type="http://schemas.openxmlformats.org/officeDocument/2006/relationships/oleObject" Target="../embeddings/oleObject42.bin"/><Relationship Id="rId34" Type="http://schemas.openxmlformats.org/officeDocument/2006/relationships/image" Target="../media/image51.wmf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40.wmf"/><Relationship Id="rId17" Type="http://schemas.openxmlformats.org/officeDocument/2006/relationships/oleObject" Target="../embeddings/oleObject40.bin"/><Relationship Id="rId25" Type="http://schemas.openxmlformats.org/officeDocument/2006/relationships/oleObject" Target="../embeddings/oleObject44.bin"/><Relationship Id="rId3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2.wmf"/><Relationship Id="rId20" Type="http://schemas.openxmlformats.org/officeDocument/2006/relationships/image" Target="../media/image44.wmf"/><Relationship Id="rId29" Type="http://schemas.openxmlformats.org/officeDocument/2006/relationships/oleObject" Target="../embeddings/oleObject46.bin"/><Relationship Id="rId1" Type="http://schemas.openxmlformats.org/officeDocument/2006/relationships/vmlDrawing" Target="../drawings/vmlDrawing9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37.bin"/><Relationship Id="rId24" Type="http://schemas.openxmlformats.org/officeDocument/2006/relationships/image" Target="../media/image46.wmf"/><Relationship Id="rId32" Type="http://schemas.openxmlformats.org/officeDocument/2006/relationships/image" Target="../media/image50.wmf"/><Relationship Id="rId5" Type="http://schemas.openxmlformats.org/officeDocument/2006/relationships/oleObject" Target="../embeddings/oleObject34.bin"/><Relationship Id="rId15" Type="http://schemas.openxmlformats.org/officeDocument/2006/relationships/oleObject" Target="../embeddings/oleObject39.bin"/><Relationship Id="rId23" Type="http://schemas.openxmlformats.org/officeDocument/2006/relationships/oleObject" Target="../embeddings/oleObject43.bin"/><Relationship Id="rId28" Type="http://schemas.openxmlformats.org/officeDocument/2006/relationships/image" Target="../media/image48.wmf"/><Relationship Id="rId10" Type="http://schemas.openxmlformats.org/officeDocument/2006/relationships/image" Target="../media/image39.wmf"/><Relationship Id="rId19" Type="http://schemas.openxmlformats.org/officeDocument/2006/relationships/oleObject" Target="../embeddings/oleObject41.bin"/><Relationship Id="rId31" Type="http://schemas.openxmlformats.org/officeDocument/2006/relationships/oleObject" Target="../embeddings/oleObject47.bin"/><Relationship Id="rId4" Type="http://schemas.openxmlformats.org/officeDocument/2006/relationships/image" Target="../media/image36.wmf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41.wmf"/><Relationship Id="rId22" Type="http://schemas.openxmlformats.org/officeDocument/2006/relationships/image" Target="../media/image45.wmf"/><Relationship Id="rId27" Type="http://schemas.openxmlformats.org/officeDocument/2006/relationships/oleObject" Target="../embeddings/oleObject45.bin"/><Relationship Id="rId30" Type="http://schemas.openxmlformats.org/officeDocument/2006/relationships/image" Target="../media/image49.wmf"/><Relationship Id="rId8" Type="http://schemas.openxmlformats.org/officeDocument/2006/relationships/image" Target="../media/image38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oleObject" Target="../embeddings/oleObject54.bin"/><Relationship Id="rId18" Type="http://schemas.openxmlformats.org/officeDocument/2006/relationships/image" Target="../media/image59.wmf"/><Relationship Id="rId26" Type="http://schemas.openxmlformats.org/officeDocument/2006/relationships/image" Target="../media/image63.wmf"/><Relationship Id="rId3" Type="http://schemas.openxmlformats.org/officeDocument/2006/relationships/oleObject" Target="../embeddings/oleObject49.bin"/><Relationship Id="rId21" Type="http://schemas.openxmlformats.org/officeDocument/2006/relationships/oleObject" Target="../embeddings/oleObject58.bin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56.wmf"/><Relationship Id="rId17" Type="http://schemas.openxmlformats.org/officeDocument/2006/relationships/oleObject" Target="../embeddings/oleObject56.bin"/><Relationship Id="rId25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8.wmf"/><Relationship Id="rId20" Type="http://schemas.openxmlformats.org/officeDocument/2006/relationships/image" Target="../media/image60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3.wmf"/><Relationship Id="rId11" Type="http://schemas.openxmlformats.org/officeDocument/2006/relationships/oleObject" Target="../embeddings/oleObject53.bin"/><Relationship Id="rId24" Type="http://schemas.openxmlformats.org/officeDocument/2006/relationships/image" Target="../media/image62.wmf"/><Relationship Id="rId5" Type="http://schemas.openxmlformats.org/officeDocument/2006/relationships/oleObject" Target="../embeddings/oleObject50.bin"/><Relationship Id="rId15" Type="http://schemas.openxmlformats.org/officeDocument/2006/relationships/oleObject" Target="../embeddings/oleObject55.bin"/><Relationship Id="rId23" Type="http://schemas.openxmlformats.org/officeDocument/2006/relationships/oleObject" Target="../embeddings/oleObject59.bin"/><Relationship Id="rId28" Type="http://schemas.openxmlformats.org/officeDocument/2006/relationships/image" Target="../media/image64.wmf"/><Relationship Id="rId10" Type="http://schemas.openxmlformats.org/officeDocument/2006/relationships/image" Target="../media/image55.wmf"/><Relationship Id="rId19" Type="http://schemas.openxmlformats.org/officeDocument/2006/relationships/oleObject" Target="../embeddings/oleObject57.bin"/><Relationship Id="rId4" Type="http://schemas.openxmlformats.org/officeDocument/2006/relationships/image" Target="../media/image52.wmf"/><Relationship Id="rId9" Type="http://schemas.openxmlformats.org/officeDocument/2006/relationships/oleObject" Target="../embeddings/oleObject52.bin"/><Relationship Id="rId14" Type="http://schemas.openxmlformats.org/officeDocument/2006/relationships/image" Target="../media/image57.wmf"/><Relationship Id="rId22" Type="http://schemas.openxmlformats.org/officeDocument/2006/relationships/image" Target="../media/image61.wmf"/><Relationship Id="rId27" Type="http://schemas.openxmlformats.org/officeDocument/2006/relationships/oleObject" Target="../embeddings/oleObject61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13" Type="http://schemas.openxmlformats.org/officeDocument/2006/relationships/oleObject" Target="../embeddings/oleObject67.bin"/><Relationship Id="rId18" Type="http://schemas.openxmlformats.org/officeDocument/2006/relationships/image" Target="../media/image73.wmf"/><Relationship Id="rId26" Type="http://schemas.openxmlformats.org/officeDocument/2006/relationships/image" Target="../media/image77.wmf"/><Relationship Id="rId3" Type="http://schemas.openxmlformats.org/officeDocument/2006/relationships/oleObject" Target="../embeddings/oleObject62.bin"/><Relationship Id="rId21" Type="http://schemas.openxmlformats.org/officeDocument/2006/relationships/oleObject" Target="../embeddings/oleObject71.bin"/><Relationship Id="rId7" Type="http://schemas.openxmlformats.org/officeDocument/2006/relationships/oleObject" Target="../embeddings/oleObject64.bin"/><Relationship Id="rId12" Type="http://schemas.openxmlformats.org/officeDocument/2006/relationships/image" Target="../media/image70.wmf"/><Relationship Id="rId17" Type="http://schemas.openxmlformats.org/officeDocument/2006/relationships/oleObject" Target="../embeddings/oleObject69.bin"/><Relationship Id="rId25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2.wmf"/><Relationship Id="rId20" Type="http://schemas.openxmlformats.org/officeDocument/2006/relationships/image" Target="../media/image74.wmf"/><Relationship Id="rId29" Type="http://schemas.openxmlformats.org/officeDocument/2006/relationships/oleObject" Target="../embeddings/oleObject75.bin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7.wmf"/><Relationship Id="rId11" Type="http://schemas.openxmlformats.org/officeDocument/2006/relationships/oleObject" Target="../embeddings/oleObject66.bin"/><Relationship Id="rId24" Type="http://schemas.openxmlformats.org/officeDocument/2006/relationships/image" Target="../media/image76.wmf"/><Relationship Id="rId5" Type="http://schemas.openxmlformats.org/officeDocument/2006/relationships/oleObject" Target="../embeddings/oleObject63.bin"/><Relationship Id="rId15" Type="http://schemas.openxmlformats.org/officeDocument/2006/relationships/oleObject" Target="../embeddings/oleObject68.bin"/><Relationship Id="rId23" Type="http://schemas.openxmlformats.org/officeDocument/2006/relationships/oleObject" Target="../embeddings/oleObject72.bin"/><Relationship Id="rId28" Type="http://schemas.openxmlformats.org/officeDocument/2006/relationships/image" Target="../media/image78.wmf"/><Relationship Id="rId10" Type="http://schemas.openxmlformats.org/officeDocument/2006/relationships/image" Target="../media/image69.wmf"/><Relationship Id="rId19" Type="http://schemas.openxmlformats.org/officeDocument/2006/relationships/oleObject" Target="../embeddings/oleObject70.bin"/><Relationship Id="rId4" Type="http://schemas.openxmlformats.org/officeDocument/2006/relationships/image" Target="../media/image66.wmf"/><Relationship Id="rId9" Type="http://schemas.openxmlformats.org/officeDocument/2006/relationships/oleObject" Target="../embeddings/oleObject65.bin"/><Relationship Id="rId14" Type="http://schemas.openxmlformats.org/officeDocument/2006/relationships/image" Target="../media/image71.wmf"/><Relationship Id="rId22" Type="http://schemas.openxmlformats.org/officeDocument/2006/relationships/image" Target="../media/image75.wmf"/><Relationship Id="rId27" Type="http://schemas.openxmlformats.org/officeDocument/2006/relationships/oleObject" Target="../embeddings/oleObject74.bin"/><Relationship Id="rId30" Type="http://schemas.openxmlformats.org/officeDocument/2006/relationships/image" Target="../media/image79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7" Type="http://schemas.openxmlformats.org/officeDocument/2006/relationships/image" Target="../media/image8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81.wmf"/><Relationship Id="rId5" Type="http://schemas.openxmlformats.org/officeDocument/2006/relationships/oleObject" Target="../embeddings/oleObject77.bin"/><Relationship Id="rId4" Type="http://schemas.openxmlformats.org/officeDocument/2006/relationships/image" Target="../media/image80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R.5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Decimals and Percents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5: Subtracting Decimals</a:t>
            </a:r>
          </a:p>
        </p:txBody>
      </p:sp>
      <p:sp>
        <p:nvSpPr>
          <p:cNvPr id="307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None/>
            </a:pPr>
            <a:r>
              <a:rPr lang="en-US" dirty="0"/>
              <a:t>Find the difference</a:t>
            </a:r>
            <a:r>
              <a:rPr lang="en-US" dirty="0">
                <a:solidFill>
                  <a:srgbClr val="0000FF"/>
                </a:solidFill>
              </a:rPr>
              <a:t>:  21.715 – 14.823</a:t>
            </a:r>
            <a:r>
              <a:rPr lang="en-US" dirty="0"/>
              <a:t>.</a:t>
            </a:r>
          </a:p>
          <a:p>
            <a:pPr>
              <a:buFont typeface="Courier New" pitchFamily="49" charset="0"/>
              <a:buNone/>
            </a:pPr>
            <a:r>
              <a:rPr lang="en-US" b="1" dirty="0"/>
              <a:t>Solution:</a:t>
            </a:r>
            <a:endParaRPr lang="en-US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913944" y="2362200"/>
          <a:ext cx="14478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tion" r:id="rId3" imgW="1447560" imgH="901440" progId="Equation.DSMT4">
                  <p:embed/>
                </p:oleObj>
              </mc:Choice>
              <mc:Fallback>
                <p:oleObj name="Equation" r:id="rId3" imgW="1447560" imgH="9014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3944" y="2362200"/>
                        <a:ext cx="14478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3536244" y="3365500"/>
          <a:ext cx="825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5" imgW="825480" imgH="291960" progId="Equation.DSMT4">
                  <p:embed/>
                </p:oleObj>
              </mc:Choice>
              <mc:Fallback>
                <p:oleObj name="Equation" r:id="rId5" imgW="825480" imgH="2919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6244" y="3365500"/>
                        <a:ext cx="825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6: Applications: Monetary Arithmetic</a:t>
            </a: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Font typeface="Courier New" pitchFamily="49" charset="0"/>
              <a:buNone/>
              <a:tabLst>
                <a:tab pos="463550" algn="l"/>
              </a:tabLst>
            </a:pPr>
            <a:r>
              <a:rPr lang="en-US" dirty="0"/>
              <a:t>At the bookstore, Mrs. Gonzalez bought a text for </a:t>
            </a:r>
            <a:r>
              <a:rPr lang="en-US" dirty="0">
                <a:solidFill>
                  <a:srgbClr val="0000FF"/>
                </a:solidFill>
              </a:rPr>
              <a:t>$55</a:t>
            </a:r>
            <a:r>
              <a:rPr lang="en-US" dirty="0"/>
              <a:t>, art supplies for </a:t>
            </a:r>
            <a:r>
              <a:rPr lang="en-US" dirty="0">
                <a:solidFill>
                  <a:srgbClr val="0000FF"/>
                </a:solidFill>
              </a:rPr>
              <a:t>$32.50</a:t>
            </a:r>
            <a:r>
              <a:rPr lang="en-US" dirty="0"/>
              <a:t>, and computer supplies for </a:t>
            </a:r>
            <a:r>
              <a:rPr lang="en-US" dirty="0">
                <a:solidFill>
                  <a:srgbClr val="0000FF"/>
                </a:solidFill>
              </a:rPr>
              <a:t>$29.25</a:t>
            </a:r>
            <a:r>
              <a:rPr lang="en-US" dirty="0"/>
              <a:t>. If tax was </a:t>
            </a:r>
            <a:r>
              <a:rPr lang="en-US" dirty="0">
                <a:solidFill>
                  <a:srgbClr val="0000FF"/>
                </a:solidFill>
              </a:rPr>
              <a:t>$9.34</a:t>
            </a:r>
            <a:r>
              <a:rPr lang="en-US" dirty="0"/>
              <a:t>, how much change did she receive from a gift certificate worth </a:t>
            </a:r>
            <a:r>
              <a:rPr lang="en-US" dirty="0">
                <a:solidFill>
                  <a:srgbClr val="0000FF"/>
                </a:solidFill>
              </a:rPr>
              <a:t>$150</a:t>
            </a:r>
            <a:r>
              <a:rPr lang="en-US" dirty="0"/>
              <a:t>?</a:t>
            </a:r>
          </a:p>
          <a:p>
            <a:pPr marL="0" indent="0">
              <a:spcBef>
                <a:spcPct val="0"/>
              </a:spcBef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dirty="0"/>
              <a:t>Solution: </a:t>
            </a:r>
          </a:p>
          <a:p>
            <a:pPr marL="0" indent="0">
              <a:spcBef>
                <a:spcPct val="0"/>
              </a:spcBef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dirty="0"/>
              <a:t>a.	</a:t>
            </a:r>
            <a:r>
              <a:rPr lang="en-US" dirty="0"/>
              <a:t>Find the total of her expenses including tax.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036638" y="3886200"/>
          <a:ext cx="1117600" cy="166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Equation" r:id="rId3" imgW="1117440" imgH="1663560" progId="Equation.DSMT4">
                  <p:embed/>
                </p:oleObj>
              </mc:Choice>
              <mc:Fallback>
                <p:oleObj name="Equation" r:id="rId3" imgW="1117440" imgH="16635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638" y="3886200"/>
                        <a:ext cx="1117600" cy="166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2378075" y="5619045"/>
            <a:ext cx="669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total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979311" y="5606344"/>
          <a:ext cx="11811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Equation" r:id="rId5" imgW="1180800" imgH="368280" progId="Equation.DSMT4">
                  <p:embed/>
                </p:oleObj>
              </mc:Choice>
              <mc:Fallback>
                <p:oleObj name="Equation" r:id="rId5" imgW="1180800" imgH="3682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9311" y="5606344"/>
                        <a:ext cx="11811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6: Applications: Monetary Arithmetic</a:t>
            </a:r>
            <a:br>
              <a:rPr lang="en-US" dirty="0"/>
            </a:br>
            <a:r>
              <a:rPr lang="en-US" dirty="0"/>
              <a:t>(cont.)</a:t>
            </a:r>
          </a:p>
        </p:txBody>
      </p:sp>
      <p:sp>
        <p:nvSpPr>
          <p:cNvPr id="512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3550" indent="-463550">
              <a:buFont typeface="Courier New" pitchFamily="49" charset="0"/>
              <a:buNone/>
            </a:pPr>
            <a:r>
              <a:rPr lang="en-US" b="1" dirty="0"/>
              <a:t>b.	</a:t>
            </a:r>
            <a:r>
              <a:rPr lang="en-US" dirty="0"/>
              <a:t>Subtract the answer in part </a:t>
            </a:r>
            <a:r>
              <a:rPr lang="en-US" b="1" dirty="0"/>
              <a:t>a. </a:t>
            </a:r>
            <a:r>
              <a:rPr lang="en-US" dirty="0"/>
              <a:t>from $150. </a:t>
            </a:r>
            <a:r>
              <a:rPr lang="en-US" b="1" dirty="0"/>
              <a:t>	</a:t>
            </a:r>
          </a:p>
          <a:p>
            <a:pPr marL="463550" indent="-463550">
              <a:buFont typeface="Courier New" pitchFamily="49" charset="0"/>
              <a:buNone/>
            </a:pPr>
            <a:endParaRPr lang="en-US" dirty="0"/>
          </a:p>
          <a:p>
            <a:pPr marL="463550" indent="-463550">
              <a:buFont typeface="Courier New" pitchFamily="49" charset="0"/>
              <a:buNone/>
            </a:pPr>
            <a:endParaRPr lang="en-US" dirty="0"/>
          </a:p>
          <a:p>
            <a:pPr marL="463550" indent="-463550">
              <a:buFont typeface="Courier New" pitchFamily="49" charset="0"/>
              <a:buNone/>
            </a:pPr>
            <a:endParaRPr lang="en-US" dirty="0"/>
          </a:p>
          <a:p>
            <a:pPr marL="463550" indent="-463550">
              <a:buFont typeface="Courier New" pitchFamily="49" charset="0"/>
              <a:buNone/>
            </a:pPr>
            <a:r>
              <a:rPr lang="en-US" dirty="0"/>
              <a:t>	She received </a:t>
            </a:r>
            <a:r>
              <a:rPr lang="en-US" dirty="0">
                <a:solidFill>
                  <a:srgbClr val="FF0000"/>
                </a:solidFill>
              </a:rPr>
              <a:t>$23.91 </a:t>
            </a:r>
            <a:r>
              <a:rPr lang="en-US" dirty="0"/>
              <a:t>in change.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3062287" y="2031999"/>
          <a:ext cx="11811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Equation" r:id="rId3" imgW="1180800" imgH="368280" progId="Equation.DSMT4">
                  <p:embed/>
                </p:oleObj>
              </mc:Choice>
              <mc:Fallback>
                <p:oleObj name="Equation" r:id="rId3" imgW="1180800" imgH="3682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2287" y="2031999"/>
                        <a:ext cx="11811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2819400" y="2435577"/>
          <a:ext cx="1447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Equation" r:id="rId5" imgW="1447560" imgH="406080" progId="Equation.DSMT4">
                  <p:embed/>
                </p:oleObj>
              </mc:Choice>
              <mc:Fallback>
                <p:oleObj name="Equation" r:id="rId5" imgW="1447560" imgH="406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435577"/>
                        <a:ext cx="14478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3279598" y="2892777"/>
          <a:ext cx="9906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Equation" r:id="rId7" imgW="990360" imgH="368280" progId="Equation.DSMT4">
                  <p:embed/>
                </p:oleObj>
              </mc:Choice>
              <mc:Fallback>
                <p:oleObj name="Equation" r:id="rId7" imgW="990360" imgH="3682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9598" y="2892777"/>
                        <a:ext cx="9906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7: Adding and Subtracting Decimals with a Calculator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Courier New" pitchFamily="49" charset="0"/>
              <a:buNone/>
              <a:tabLst>
                <a:tab pos="463550" algn="l"/>
                <a:tab pos="3657600" algn="l"/>
                <a:tab pos="4121150" algn="l"/>
              </a:tabLst>
            </a:pPr>
            <a:r>
              <a:rPr lang="en-US" dirty="0"/>
              <a:t>Use a TI-84 Plus graphing calculator to perform the following operations: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  <a:tab pos="3657600" algn="l"/>
                <a:tab pos="4121150" algn="l"/>
              </a:tabLst>
            </a:pPr>
            <a:r>
              <a:rPr lang="en-US" b="1" dirty="0"/>
              <a:t>a.	</a:t>
            </a:r>
            <a:r>
              <a:rPr lang="en-US" dirty="0">
                <a:solidFill>
                  <a:srgbClr val="0000FF"/>
                </a:solidFill>
              </a:rPr>
              <a:t>4852.621 + 5443.1</a:t>
            </a:r>
            <a:r>
              <a:rPr lang="en-US" b="1" dirty="0"/>
              <a:t>	b.	</a:t>
            </a:r>
            <a:r>
              <a:rPr lang="en-US" dirty="0">
                <a:solidFill>
                  <a:srgbClr val="0000FF"/>
                </a:solidFill>
              </a:rPr>
              <a:t>84.3613 − 46.98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  <a:tab pos="3657600" algn="l"/>
                <a:tab pos="4121150" algn="l"/>
              </a:tabLst>
            </a:pPr>
            <a:r>
              <a:rPr lang="en-US" b="1" dirty="0"/>
              <a:t>Solution: 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  <a:tab pos="3657600" algn="l"/>
                <a:tab pos="4121150" algn="l"/>
              </a:tabLst>
            </a:pPr>
            <a:r>
              <a:rPr lang="en-US" dirty="0"/>
              <a:t>After entering the values and operations into the calculator, the display will be as follows: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7: Adding and Subtracting Decimals with a Calculator (cont.)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Courier New" pitchFamily="49" charset="0"/>
              <a:buNone/>
              <a:tabLst>
                <a:tab pos="463550" algn="l"/>
                <a:tab pos="4121150" algn="l"/>
              </a:tabLst>
            </a:pPr>
            <a:r>
              <a:rPr lang="en-US" b="1" dirty="0"/>
              <a:t>a.		b.	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  <a:tab pos="4121150" algn="l"/>
              </a:tabLst>
            </a:pPr>
            <a:endParaRPr lang="en-US" dirty="0">
              <a:solidFill>
                <a:srgbClr val="0000FF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463550" algn="l"/>
                <a:tab pos="4121150" algn="l"/>
              </a:tabLst>
            </a:pPr>
            <a:endParaRPr lang="en-US" dirty="0">
              <a:solidFill>
                <a:srgbClr val="0000FF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463550" algn="l"/>
                <a:tab pos="4121150" algn="l"/>
              </a:tabLst>
            </a:pPr>
            <a:endParaRPr lang="en-US" dirty="0">
              <a:solidFill>
                <a:srgbClr val="0000FF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463550" algn="l"/>
                <a:tab pos="4121150" algn="l"/>
              </a:tabLst>
            </a:pPr>
            <a:endParaRPr lang="en-US" dirty="0">
              <a:solidFill>
                <a:srgbClr val="0000FF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463550" algn="l"/>
                <a:tab pos="4121150" algn="l"/>
              </a:tabLst>
            </a:pPr>
            <a:endParaRPr lang="en-US" dirty="0"/>
          </a:p>
          <a:p>
            <a:pPr marL="0" indent="0">
              <a:buFont typeface="Courier New" pitchFamily="49" charset="0"/>
              <a:buNone/>
              <a:tabLst>
                <a:tab pos="463550" algn="l"/>
                <a:tab pos="4121150" algn="l"/>
              </a:tabLst>
            </a:pPr>
            <a:r>
              <a:rPr lang="en-US" dirty="0"/>
              <a:t>The answer to part </a:t>
            </a:r>
            <a:r>
              <a:rPr lang="en-US" b="1" dirty="0">
                <a:solidFill>
                  <a:srgbClr val="FF0000"/>
                </a:solidFill>
              </a:rPr>
              <a:t>a. </a:t>
            </a:r>
            <a:r>
              <a:rPr lang="en-US" dirty="0">
                <a:solidFill>
                  <a:srgbClr val="FF0000"/>
                </a:solidFill>
              </a:rPr>
              <a:t>is 10295.721 </a:t>
            </a:r>
            <a:r>
              <a:rPr lang="en-US" dirty="0"/>
              <a:t>and the answer to </a:t>
            </a:r>
            <a:r>
              <a:rPr lang="en-US" b="1" dirty="0">
                <a:solidFill>
                  <a:srgbClr val="FF0000"/>
                </a:solidFill>
              </a:rPr>
              <a:t>b. </a:t>
            </a:r>
            <a:r>
              <a:rPr lang="en-US" dirty="0">
                <a:solidFill>
                  <a:srgbClr val="FF0000"/>
                </a:solidFill>
              </a:rPr>
              <a:t>is 37.3813</a:t>
            </a:r>
            <a:r>
              <a:rPr lang="en-US" dirty="0"/>
              <a:t>.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4580" name="Picture 3" descr="sampl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5350" y="1504950"/>
            <a:ext cx="306705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" descr="sampl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447800"/>
            <a:ext cx="306705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Multiplication with Decimal Numbers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797963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463550" indent="-463550" algn="ctr">
              <a:buFont typeface="Courier New" pitchFamily="49" charset="0"/>
              <a:buNone/>
            </a:pPr>
            <a:r>
              <a:rPr lang="en-US" b="1" dirty="0">
                <a:solidFill>
                  <a:srgbClr val="000000"/>
                </a:solidFill>
              </a:rPr>
              <a:t>To Multiply Positive Decimal Numbers</a:t>
            </a:r>
          </a:p>
          <a:p>
            <a:pPr marL="463550" indent="-463550">
              <a:buFont typeface="Courier New" pitchFamily="49" charset="0"/>
              <a:buNone/>
            </a:pPr>
            <a:r>
              <a:rPr lang="en-US" b="1" dirty="0">
                <a:solidFill>
                  <a:srgbClr val="000000"/>
                </a:solidFill>
              </a:rPr>
              <a:t>1.	</a:t>
            </a:r>
            <a:r>
              <a:rPr lang="en-US" dirty="0">
                <a:solidFill>
                  <a:srgbClr val="000000"/>
                </a:solidFill>
              </a:rPr>
              <a:t>Multiply the two numbers as if they were whole numbers. </a:t>
            </a:r>
          </a:p>
          <a:p>
            <a:pPr marL="463550" indent="-463550">
              <a:buFont typeface="Courier New" pitchFamily="49" charset="0"/>
              <a:buNone/>
            </a:pPr>
            <a:r>
              <a:rPr lang="en-US" b="1" dirty="0">
                <a:solidFill>
                  <a:srgbClr val="000000"/>
                </a:solidFill>
              </a:rPr>
              <a:t>2.	</a:t>
            </a:r>
            <a:r>
              <a:rPr lang="en-US" dirty="0">
                <a:solidFill>
                  <a:srgbClr val="000000"/>
                </a:solidFill>
              </a:rPr>
              <a:t>Count the total number of places to the right of the decimal points in both numbers being multiplied. </a:t>
            </a:r>
          </a:p>
          <a:p>
            <a:pPr marL="463550" indent="-463550">
              <a:buFont typeface="Courier New" pitchFamily="49" charset="0"/>
              <a:buNone/>
            </a:pPr>
            <a:r>
              <a:rPr lang="en-US" b="1" dirty="0">
                <a:solidFill>
                  <a:srgbClr val="000000"/>
                </a:solidFill>
              </a:rPr>
              <a:t>3.	</a:t>
            </a:r>
            <a:r>
              <a:rPr lang="en-US" dirty="0">
                <a:solidFill>
                  <a:srgbClr val="000000"/>
                </a:solidFill>
              </a:rPr>
              <a:t>Place the decimal point in the product so that the number of places to the right is the same as that found in step 2.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8: Multiplying Decimals</a:t>
            </a:r>
          </a:p>
        </p:txBody>
      </p:sp>
      <p:sp>
        <p:nvSpPr>
          <p:cNvPr id="614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None/>
            </a:pPr>
            <a:r>
              <a:rPr lang="en-US" dirty="0"/>
              <a:t>Multiply</a:t>
            </a:r>
            <a:r>
              <a:rPr lang="en-US" dirty="0">
                <a:solidFill>
                  <a:srgbClr val="0000FF"/>
                </a:solidFill>
              </a:rPr>
              <a:t>:  2.435 × 4.1.</a:t>
            </a:r>
          </a:p>
          <a:p>
            <a:pPr>
              <a:buFont typeface="Courier New" pitchFamily="49" charset="0"/>
              <a:buNone/>
            </a:pPr>
            <a:r>
              <a:rPr lang="en-US" b="1" dirty="0"/>
              <a:t>Solution: </a:t>
            </a:r>
            <a:endParaRPr lang="en-US" dirty="0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1803400" y="2568222"/>
          <a:ext cx="9652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name="Equation" r:id="rId3" imgW="965160" imgH="977760" progId="Equation.DSMT4">
                  <p:embed/>
                </p:oleObj>
              </mc:Choice>
              <mc:Fallback>
                <p:oleObj name="Equation" r:id="rId3" imgW="965160" imgH="9777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2568222"/>
                        <a:ext cx="965200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3467100" y="2514600"/>
          <a:ext cx="46101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" name="Equation" r:id="rId5" imgW="4609800" imgH="927000" progId="Equation.DSMT4">
                  <p:embed/>
                </p:oleObj>
              </mc:Choice>
              <mc:Fallback>
                <p:oleObj name="Equation" r:id="rId5" imgW="4609800" imgH="927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7100" y="2514600"/>
                        <a:ext cx="46101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3479800" y="4729163"/>
            <a:ext cx="2563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4 places in the product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895600" y="2740025"/>
            <a:ext cx="457200" cy="1588"/>
          </a:xfrm>
          <a:prstGeom prst="straightConnector1">
            <a:avLst/>
          </a:prstGeom>
          <a:ln w="38100">
            <a:solidFill>
              <a:srgbClr val="C00000"/>
            </a:solidFill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895600" y="3265488"/>
            <a:ext cx="457200" cy="1587"/>
          </a:xfrm>
          <a:prstGeom prst="straightConnector1">
            <a:avLst/>
          </a:prstGeom>
          <a:ln w="38100">
            <a:solidFill>
              <a:srgbClr val="C00000"/>
            </a:solidFill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895600" y="4935538"/>
            <a:ext cx="457200" cy="1587"/>
          </a:xfrm>
          <a:prstGeom prst="straightConnector1">
            <a:avLst/>
          </a:prstGeom>
          <a:ln w="38100">
            <a:solidFill>
              <a:srgbClr val="C00000"/>
            </a:solidFill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1986280" y="3779520"/>
          <a:ext cx="723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8" name="Equation" r:id="rId7" imgW="723600" imgH="291960" progId="Equation.DSMT4">
                  <p:embed/>
                </p:oleObj>
              </mc:Choice>
              <mc:Fallback>
                <p:oleObj name="Equation" r:id="rId7" imgW="723600" imgH="2919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6280" y="3779520"/>
                        <a:ext cx="723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/>
        </p:nvGraphicFramePr>
        <p:xfrm>
          <a:off x="1706880" y="4800600"/>
          <a:ext cx="990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" name="Equation" r:id="rId9" imgW="990360" imgH="291960" progId="Equation.DSMT4">
                  <p:embed/>
                </p:oleObj>
              </mc:Choice>
              <mc:Fallback>
                <p:oleObj name="Equation" r:id="rId9" imgW="990360" imgH="291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6880" y="4800600"/>
                        <a:ext cx="990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6"/>
          <p:cNvGraphicFramePr>
            <a:graphicFrameLocks noChangeAspect="1"/>
          </p:cNvGraphicFramePr>
          <p:nvPr/>
        </p:nvGraphicFramePr>
        <p:xfrm>
          <a:off x="1783080" y="4241800"/>
          <a:ext cx="850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" name="Equation" r:id="rId11" imgW="850680" imgH="406080" progId="Equation.DSMT4">
                  <p:embed/>
                </p:oleObj>
              </mc:Choice>
              <mc:Fallback>
                <p:oleObj name="Equation" r:id="rId11" imgW="850680" imgH="406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3080" y="4241800"/>
                        <a:ext cx="8509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Division with Decimal Numbers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884140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463550" indent="-463550" algn="ctr">
              <a:buFont typeface="Courier New" pitchFamily="49" charset="0"/>
              <a:buNone/>
            </a:pPr>
            <a:r>
              <a:rPr lang="en-US" b="1" dirty="0">
                <a:solidFill>
                  <a:srgbClr val="000000"/>
                </a:solidFill>
              </a:rPr>
              <a:t>To Divide Decimal Numbers</a:t>
            </a:r>
          </a:p>
          <a:p>
            <a:pPr marL="463550" indent="-463550">
              <a:buFont typeface="Courier New" pitchFamily="49" charset="0"/>
              <a:buNone/>
            </a:pPr>
            <a:r>
              <a:rPr lang="en-US" b="1" dirty="0">
                <a:solidFill>
                  <a:srgbClr val="000000"/>
                </a:solidFill>
              </a:rPr>
              <a:t>1.	</a:t>
            </a:r>
            <a:r>
              <a:rPr lang="en-US" dirty="0">
                <a:solidFill>
                  <a:srgbClr val="000000"/>
                </a:solidFill>
              </a:rPr>
              <a:t>Move the decimal point in the divisor to the right so that the divisor is a whole number. </a:t>
            </a:r>
          </a:p>
          <a:p>
            <a:pPr marL="463550" indent="-463550">
              <a:buFont typeface="Courier New" pitchFamily="49" charset="0"/>
              <a:buNone/>
            </a:pPr>
            <a:r>
              <a:rPr lang="en-US" b="1" dirty="0">
                <a:solidFill>
                  <a:srgbClr val="000000"/>
                </a:solidFill>
              </a:rPr>
              <a:t>2.	</a:t>
            </a:r>
            <a:r>
              <a:rPr lang="en-US" dirty="0">
                <a:solidFill>
                  <a:srgbClr val="000000"/>
                </a:solidFill>
              </a:rPr>
              <a:t>Move the decimal point in the dividend the same number of places to the right. </a:t>
            </a:r>
          </a:p>
          <a:p>
            <a:pPr marL="463550" indent="-463550">
              <a:buFont typeface="Courier New" pitchFamily="49" charset="0"/>
              <a:buNone/>
            </a:pPr>
            <a:r>
              <a:rPr lang="en-US" b="1" dirty="0">
                <a:solidFill>
                  <a:srgbClr val="000000"/>
                </a:solidFill>
              </a:rPr>
              <a:t>3.	</a:t>
            </a:r>
            <a:r>
              <a:rPr lang="en-US" dirty="0">
                <a:solidFill>
                  <a:srgbClr val="000000"/>
                </a:solidFill>
              </a:rPr>
              <a:t>Place the decimal point in the quotient directly above the new decimal point in the dividend. </a:t>
            </a:r>
          </a:p>
          <a:p>
            <a:pPr marL="463550" indent="-463550">
              <a:buFont typeface="Courier New" pitchFamily="49" charset="0"/>
              <a:buNone/>
            </a:pPr>
            <a:r>
              <a:rPr lang="en-US" b="1" dirty="0">
                <a:solidFill>
                  <a:srgbClr val="000000"/>
                </a:solidFill>
              </a:rPr>
              <a:t>4.	</a:t>
            </a:r>
            <a:r>
              <a:rPr lang="en-US" dirty="0">
                <a:solidFill>
                  <a:srgbClr val="000000"/>
                </a:solidFill>
              </a:rPr>
              <a:t>Divide just as with whole numbers.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9: Dividing Decimals</a:t>
            </a:r>
          </a:p>
        </p:txBody>
      </p:sp>
      <p:sp>
        <p:nvSpPr>
          <p:cNvPr id="71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dirty="0"/>
              <a:t>Find the quotient:  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dirty="0"/>
              <a:t>Solution: 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dirty="0"/>
              <a:t>a.	</a:t>
            </a:r>
            <a:r>
              <a:rPr lang="en-US" dirty="0"/>
              <a:t>Write down the numbers.</a:t>
            </a:r>
            <a:r>
              <a:rPr lang="en-US" b="1" dirty="0"/>
              <a:t> 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endParaRPr lang="en-US" b="1" dirty="0"/>
          </a:p>
          <a:p>
            <a:pPr marL="0" indent="0">
              <a:spcBef>
                <a:spcPts val="1800"/>
              </a:spcBef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dirty="0"/>
              <a:t>b.	</a:t>
            </a:r>
            <a:r>
              <a:rPr lang="en-US" dirty="0"/>
              <a:t>Move both decimal points one place to the right so 	that the divisor becomes a whole number. Then 	place the decimal point in the quotient.</a:t>
            </a:r>
            <a:r>
              <a:rPr lang="en-US" b="1" dirty="0"/>
              <a:t> </a:t>
            </a:r>
            <a:endParaRPr lang="en-US" dirty="0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3276600" y="1425222"/>
          <a:ext cx="1587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Equation" r:id="rId3" imgW="1587240" imgH="291960" progId="Equation.DSMT4">
                  <p:embed/>
                </p:oleObj>
              </mc:Choice>
              <mc:Fallback>
                <p:oleObj name="Equation" r:id="rId3" imgW="1587240" imgH="2919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425222"/>
                        <a:ext cx="1587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1044222" y="2868789"/>
          <a:ext cx="1447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Equation" r:id="rId5" imgW="1447560" imgH="571320" progId="Equation.DSMT4">
                  <p:embed/>
                </p:oleObj>
              </mc:Choice>
              <mc:Fallback>
                <p:oleObj name="Equation" r:id="rId5" imgW="1447560" imgH="5713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222" y="2868789"/>
                        <a:ext cx="14478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1066800" y="4876800"/>
          <a:ext cx="16129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Equation" r:id="rId7" imgW="1612800" imgH="1002960" progId="Equation.DSMT4">
                  <p:embed/>
                </p:oleObj>
              </mc:Choice>
              <mc:Fallback>
                <p:oleObj name="Equation" r:id="rId7" imgW="1612800" imgH="10029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876800"/>
                        <a:ext cx="16129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3048000" y="4953000"/>
            <a:ext cx="28146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decimal point in quotient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555875" y="5157788"/>
            <a:ext cx="457200" cy="1587"/>
          </a:xfrm>
          <a:prstGeom prst="straightConnector1">
            <a:avLst/>
          </a:prstGeom>
          <a:ln w="38100">
            <a:solidFill>
              <a:srgbClr val="C00000"/>
            </a:solidFill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c 8"/>
          <p:cNvSpPr/>
          <p:nvPr/>
        </p:nvSpPr>
        <p:spPr>
          <a:xfrm rot="1740000" flipV="1">
            <a:off x="1127125" y="5446713"/>
            <a:ext cx="488950" cy="365125"/>
          </a:xfrm>
          <a:prstGeom prst="arc">
            <a:avLst/>
          </a:prstGeom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Arc 10"/>
          <p:cNvSpPr/>
          <p:nvPr/>
        </p:nvSpPr>
        <p:spPr>
          <a:xfrm rot="1740000" flipV="1">
            <a:off x="1976438" y="5421313"/>
            <a:ext cx="488950" cy="363537"/>
          </a:xfrm>
          <a:prstGeom prst="arc">
            <a:avLst/>
          </a:prstGeom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  <p:bldP spid="9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10"/>
          <p:cNvGraphicFramePr>
            <a:graphicFrameLocks noChangeAspect="1"/>
          </p:cNvGraphicFramePr>
          <p:nvPr/>
        </p:nvGraphicFramePr>
        <p:xfrm>
          <a:off x="3276600" y="1924755"/>
          <a:ext cx="14351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5" name="Equation" r:id="rId3" imgW="1434960" imgH="901440" progId="Equation.DSMT4">
                  <p:embed/>
                </p:oleObj>
              </mc:Choice>
              <mc:Fallback>
                <p:oleObj name="Equation" r:id="rId3" imgW="1434960" imgH="90144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924755"/>
                        <a:ext cx="14351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9: Dividing Decimals (cont.)</a:t>
            </a:r>
          </a:p>
        </p:txBody>
      </p:sp>
      <p:sp>
        <p:nvSpPr>
          <p:cNvPr id="819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3550" indent="-463550">
              <a:buFont typeface="Courier New" pitchFamily="49" charset="0"/>
              <a:buNone/>
            </a:pPr>
            <a:r>
              <a:rPr lang="en-US" b="1" dirty="0"/>
              <a:t>c. 	</a:t>
            </a:r>
            <a:r>
              <a:rPr lang="en-US" dirty="0"/>
              <a:t>Proceed to divide as with whole numbers.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800600" y="2100791"/>
            <a:ext cx="457200" cy="1588"/>
          </a:xfrm>
          <a:prstGeom prst="straightConnector1">
            <a:avLst/>
          </a:prstGeom>
          <a:ln w="38100">
            <a:solidFill>
              <a:srgbClr val="C00000"/>
            </a:solidFill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800600" y="2535766"/>
            <a:ext cx="457200" cy="1588"/>
          </a:xfrm>
          <a:prstGeom prst="straightConnector1">
            <a:avLst/>
          </a:prstGeom>
          <a:ln w="38100">
            <a:solidFill>
              <a:srgbClr val="C00000"/>
            </a:solidFill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800600" y="5647266"/>
            <a:ext cx="457200" cy="1588"/>
          </a:xfrm>
          <a:prstGeom prst="straightConnector1">
            <a:avLst/>
          </a:prstGeom>
          <a:ln w="38100">
            <a:solidFill>
              <a:srgbClr val="C00000"/>
            </a:solidFill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743200" y="2537354"/>
            <a:ext cx="457200" cy="1587"/>
          </a:xfrm>
          <a:prstGeom prst="straightConnector1">
            <a:avLst/>
          </a:prstGeom>
          <a:ln w="38100">
            <a:solidFill>
              <a:srgbClr val="C00000"/>
            </a:solidFill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1" name="Rectangle 8"/>
          <p:cNvSpPr>
            <a:spLocks noChangeArrowheads="1"/>
          </p:cNvSpPr>
          <p:nvPr/>
        </p:nvSpPr>
        <p:spPr bwMode="auto">
          <a:xfrm>
            <a:off x="1828800" y="2343679"/>
            <a:ext cx="936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divisor </a:t>
            </a:r>
          </a:p>
        </p:txBody>
      </p:sp>
      <p:sp>
        <p:nvSpPr>
          <p:cNvPr id="8202" name="Rectangle 9"/>
          <p:cNvSpPr>
            <a:spLocks noChangeArrowheads="1"/>
          </p:cNvSpPr>
          <p:nvPr/>
        </p:nvSpPr>
        <p:spPr bwMode="auto">
          <a:xfrm>
            <a:off x="5343525" y="1913466"/>
            <a:ext cx="1081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quotient</a:t>
            </a:r>
          </a:p>
        </p:txBody>
      </p:sp>
      <p:sp>
        <p:nvSpPr>
          <p:cNvPr id="8203" name="Rectangle 10"/>
          <p:cNvSpPr>
            <a:spLocks noChangeArrowheads="1"/>
          </p:cNvSpPr>
          <p:nvPr/>
        </p:nvSpPr>
        <p:spPr bwMode="auto">
          <a:xfrm>
            <a:off x="5348288" y="2335741"/>
            <a:ext cx="1084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dividend</a:t>
            </a:r>
          </a:p>
        </p:txBody>
      </p:sp>
      <p:sp>
        <p:nvSpPr>
          <p:cNvPr id="8204" name="Rectangle 11"/>
          <p:cNvSpPr>
            <a:spLocks noChangeArrowheads="1"/>
          </p:cNvSpPr>
          <p:nvPr/>
        </p:nvSpPr>
        <p:spPr bwMode="auto">
          <a:xfrm>
            <a:off x="5257800" y="5426604"/>
            <a:ext cx="12747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remainder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4008120" y="1957388"/>
          <a:ext cx="19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6" name="Equation" r:id="rId5" imgW="190440" imgH="279360" progId="Equation.DSMT4">
                  <p:embed/>
                </p:oleObj>
              </mc:Choice>
              <mc:Fallback>
                <p:oleObj name="Equation" r:id="rId5" imgW="190440" imgH="2793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8120" y="1957388"/>
                        <a:ext cx="190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3886200" y="2853267"/>
          <a:ext cx="381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7" name="Equation" r:id="rId7" imgW="380880" imgH="406080" progId="Equation.DSMT4">
                  <p:embed/>
                </p:oleObj>
              </mc:Choice>
              <mc:Fallback>
                <p:oleObj name="Equation" r:id="rId7" imgW="380880" imgH="4060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853267"/>
                        <a:ext cx="3810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4038600" y="3410656"/>
          <a:ext cx="368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8" name="Equation" r:id="rId9" imgW="368280" imgH="291960" progId="Equation.DSMT4">
                  <p:embed/>
                </p:oleObj>
              </mc:Choice>
              <mc:Fallback>
                <p:oleObj name="Equation" r:id="rId9" imgW="368280" imgH="291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410656"/>
                        <a:ext cx="368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4027311" y="3917244"/>
          <a:ext cx="3937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9" name="Equation" r:id="rId11" imgW="393480" imgH="406080" progId="Equation.DSMT4">
                  <p:embed/>
                </p:oleObj>
              </mc:Choice>
              <mc:Fallback>
                <p:oleObj name="Equation" r:id="rId11" imgW="393480" imgH="406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7311" y="3917244"/>
                        <a:ext cx="3937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7"/>
          <p:cNvGraphicFramePr>
            <a:graphicFrameLocks noChangeAspect="1"/>
          </p:cNvGraphicFramePr>
          <p:nvPr/>
        </p:nvGraphicFramePr>
        <p:xfrm>
          <a:off x="4137378" y="4453467"/>
          <a:ext cx="546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0" name="Equation" r:id="rId13" imgW="545760" imgH="291960" progId="Equation.DSMT4">
                  <p:embed/>
                </p:oleObj>
              </mc:Choice>
              <mc:Fallback>
                <p:oleObj name="Equation" r:id="rId13" imgW="545760" imgH="291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7378" y="4453467"/>
                        <a:ext cx="546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0" name="Object 8"/>
          <p:cNvGraphicFramePr>
            <a:graphicFrameLocks noChangeAspect="1"/>
          </p:cNvGraphicFramePr>
          <p:nvPr/>
        </p:nvGraphicFramePr>
        <p:xfrm>
          <a:off x="4126089" y="4955823"/>
          <a:ext cx="5461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1" name="Equation" r:id="rId15" imgW="545760" imgH="406080" progId="Equation.DSMT4">
                  <p:embed/>
                </p:oleObj>
              </mc:Choice>
              <mc:Fallback>
                <p:oleObj name="Equation" r:id="rId15" imgW="545760" imgH="4060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6089" y="4955823"/>
                        <a:ext cx="5461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9"/>
          <p:cNvGraphicFramePr>
            <a:graphicFrameLocks noChangeAspect="1"/>
          </p:cNvGraphicFramePr>
          <p:nvPr/>
        </p:nvGraphicFramePr>
        <p:xfrm>
          <a:off x="4464756" y="5508978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2" name="Equation" r:id="rId17" imgW="215640" imgH="291960" progId="Equation.DSMT4">
                  <p:embed/>
                </p:oleObj>
              </mc:Choice>
              <mc:Fallback>
                <p:oleObj name="Equation" r:id="rId17" imgW="215640" imgH="2919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4756" y="5508978"/>
                        <a:ext cx="21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1"/>
          <p:cNvGraphicFramePr>
            <a:graphicFrameLocks noChangeAspect="1"/>
          </p:cNvGraphicFramePr>
          <p:nvPr/>
        </p:nvGraphicFramePr>
        <p:xfrm>
          <a:off x="4173220" y="1950720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3" name="Equation" r:id="rId19" imgW="215640" imgH="291960" progId="Equation.DSMT4">
                  <p:embed/>
                </p:oleObj>
              </mc:Choice>
              <mc:Fallback>
                <p:oleObj name="Equation" r:id="rId19" imgW="215640" imgH="29196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3220" y="1950720"/>
                        <a:ext cx="21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2"/>
          <p:cNvGraphicFramePr>
            <a:graphicFrameLocks noChangeAspect="1"/>
          </p:cNvGraphicFramePr>
          <p:nvPr/>
        </p:nvGraphicFramePr>
        <p:xfrm>
          <a:off x="4401820" y="1948180"/>
          <a:ext cx="279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4" name="Equation" r:id="rId21" imgW="279360" imgH="291960" progId="Equation.DSMT4">
                  <p:embed/>
                </p:oleObj>
              </mc:Choice>
              <mc:Fallback>
                <p:oleObj name="Equation" r:id="rId21" imgW="279360" imgH="29196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1820" y="1948180"/>
                        <a:ext cx="279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/>
      <p:bldP spid="8202" grpId="0"/>
      <p:bldP spid="8203" grpId="0"/>
      <p:bldP spid="820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/>
              <a:t>Objectives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022366"/>
          </a:xfrm>
        </p:spPr>
        <p:txBody>
          <a:bodyPr>
            <a:spAutoFit/>
          </a:bodyPr>
          <a:lstStyle/>
          <a:p>
            <a:pPr>
              <a:buFont typeface="Courier New" pitchFamily="49" charset="0"/>
              <a:buChar char="o"/>
              <a:tabLst>
                <a:tab pos="338138" algn="l"/>
              </a:tabLst>
            </a:pPr>
            <a:r>
              <a:rPr lang="en-US" dirty="0"/>
              <a:t>	Read and write decimal numbers.</a:t>
            </a:r>
          </a:p>
          <a:p>
            <a:pPr>
              <a:buFont typeface="Courier New" pitchFamily="49" charset="0"/>
              <a:buChar char="o"/>
              <a:tabLst>
                <a:tab pos="338138" algn="l"/>
              </a:tabLst>
            </a:pPr>
            <a:r>
              <a:rPr lang="en-US" dirty="0"/>
              <a:t>	Operate (add, subtract, multiply, and divide) with 	decimal numbers.</a:t>
            </a:r>
          </a:p>
          <a:p>
            <a:pPr>
              <a:buFont typeface="Courier New" pitchFamily="49" charset="0"/>
              <a:buChar char="o"/>
              <a:tabLst>
                <a:tab pos="338138" algn="l"/>
              </a:tabLst>
            </a:pPr>
            <a:r>
              <a:rPr lang="en-US" dirty="0"/>
              <a:t>	Round decimal numbers to designated places.</a:t>
            </a:r>
          </a:p>
          <a:p>
            <a:pPr>
              <a:buFont typeface="Courier New" pitchFamily="49" charset="0"/>
              <a:buChar char="o"/>
              <a:tabLst>
                <a:tab pos="338138" algn="l"/>
              </a:tabLst>
            </a:pPr>
            <a:r>
              <a:rPr lang="en-US" dirty="0"/>
              <a:t>	Understand </a:t>
            </a:r>
            <a:r>
              <a:rPr lang="en-US" dirty="0" err="1"/>
              <a:t>percents</a:t>
            </a:r>
            <a:r>
              <a:rPr lang="en-US" dirty="0"/>
              <a:t>.</a:t>
            </a:r>
          </a:p>
          <a:p>
            <a:pPr>
              <a:buFont typeface="Courier New" pitchFamily="49" charset="0"/>
              <a:buChar char="o"/>
              <a:tabLst>
                <a:tab pos="338138" algn="l"/>
              </a:tabLst>
            </a:pPr>
            <a:r>
              <a:rPr lang="en-US" dirty="0"/>
              <a:t>	Change decimals and fractions to percent form.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Division with Decimal Numbers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434840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dirty="0">
                <a:solidFill>
                  <a:srgbClr val="000000"/>
                </a:solidFill>
              </a:rPr>
              <a:t>Rounding to the Right of the Decimal Point</a:t>
            </a:r>
          </a:p>
          <a:p>
            <a:pPr marL="0" indent="0">
              <a:spcBef>
                <a:spcPts val="0"/>
              </a:spcBef>
              <a:buFont typeface="Courier New" pitchFamily="49" charset="0"/>
              <a:buNone/>
              <a:tabLst>
                <a:tab pos="463550" algn="l"/>
              </a:tabLst>
            </a:pPr>
            <a:r>
              <a:rPr lang="en-US" dirty="0">
                <a:solidFill>
                  <a:srgbClr val="000000"/>
                </a:solidFill>
              </a:rPr>
              <a:t>Rounding to the right of the decimal point in a decimal number is similar to rounding with whole numbers: </a:t>
            </a:r>
          </a:p>
          <a:p>
            <a:pPr marL="0" indent="0">
              <a:spcBef>
                <a:spcPts val="0"/>
              </a:spcBef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dirty="0">
                <a:solidFill>
                  <a:srgbClr val="000000"/>
                </a:solidFill>
              </a:rPr>
              <a:t>1.	</a:t>
            </a:r>
            <a:r>
              <a:rPr lang="en-US" dirty="0">
                <a:solidFill>
                  <a:srgbClr val="000000"/>
                </a:solidFill>
              </a:rPr>
              <a:t>Look one digit to the right of the desired place of 	accuracy. </a:t>
            </a:r>
          </a:p>
          <a:p>
            <a:pPr marL="0" indent="0">
              <a:spcBef>
                <a:spcPts val="0"/>
              </a:spcBef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dirty="0">
                <a:solidFill>
                  <a:srgbClr val="000000"/>
                </a:solidFill>
              </a:rPr>
              <a:t>2.	</a:t>
            </a:r>
            <a:r>
              <a:rPr lang="en-US" dirty="0">
                <a:solidFill>
                  <a:srgbClr val="000000"/>
                </a:solidFill>
              </a:rPr>
              <a:t>If this digit is 5 or more, raise the digit in the desired 	place by 1. Otherwise, leave the digit as it is. </a:t>
            </a:r>
          </a:p>
          <a:p>
            <a:pPr marL="0" indent="0">
              <a:spcBef>
                <a:spcPts val="0"/>
              </a:spcBef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dirty="0">
                <a:solidFill>
                  <a:srgbClr val="000000"/>
                </a:solidFill>
              </a:rPr>
              <a:t>3.	</a:t>
            </a:r>
            <a:r>
              <a:rPr lang="en-US" dirty="0">
                <a:solidFill>
                  <a:srgbClr val="000000"/>
                </a:solidFill>
              </a:rPr>
              <a:t>Drop the remaining digits. </a:t>
            </a:r>
          </a:p>
          <a:p>
            <a:pPr marL="0" indent="0">
              <a:spcBef>
                <a:spcPts val="0"/>
              </a:spcBef>
              <a:buFont typeface="Courier New" pitchFamily="49" charset="0"/>
              <a:buNone/>
              <a:tabLst>
                <a:tab pos="463550" algn="l"/>
              </a:tabLst>
            </a:pPr>
            <a:r>
              <a:rPr lang="en-US" dirty="0">
                <a:solidFill>
                  <a:srgbClr val="000000"/>
                </a:solidFill>
              </a:rPr>
              <a:t>(Note that when rounding with whole numbers these digits must be replaced by 0's)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10: Dividing Decimals and Rounding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dirty="0"/>
              <a:t>Find the quotient </a:t>
            </a:r>
            <a:r>
              <a:rPr lang="en-US" dirty="0">
                <a:solidFill>
                  <a:srgbClr val="0000FF"/>
                </a:solidFill>
              </a:rPr>
              <a:t>82.3 ÷ 2.9 </a:t>
            </a:r>
            <a:r>
              <a:rPr lang="en-US" dirty="0"/>
              <a:t>to the nearest tenth.</a:t>
            </a:r>
          </a:p>
          <a:p>
            <a:pPr marL="0" indent="0">
              <a:spcBef>
                <a:spcPct val="0"/>
              </a:spcBef>
              <a:buFont typeface="Courier New" pitchFamily="49" charset="0"/>
              <a:buNone/>
            </a:pPr>
            <a:r>
              <a:rPr lang="en-US" b="1" dirty="0"/>
              <a:t>Solution: </a:t>
            </a:r>
          </a:p>
          <a:p>
            <a:pPr marL="0" indent="0">
              <a:spcBef>
                <a:spcPts val="1200"/>
              </a:spcBef>
              <a:buFont typeface="Courier New" pitchFamily="49" charset="0"/>
              <a:buNone/>
            </a:pPr>
            <a:r>
              <a:rPr lang="en-US" dirty="0"/>
              <a:t>Divide until the quotient is in hundredths (one place more than tenths); then round to tenths.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32" name="Object 16"/>
          <p:cNvGraphicFramePr>
            <a:graphicFrameLocks noChangeAspect="1"/>
          </p:cNvGraphicFramePr>
          <p:nvPr/>
        </p:nvGraphicFramePr>
        <p:xfrm>
          <a:off x="1075266" y="1758243"/>
          <a:ext cx="17907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6" name="Equation" r:id="rId3" imgW="1790640" imgH="901440" progId="Equation.DSMT4">
                  <p:embed/>
                </p:oleObj>
              </mc:Choice>
              <mc:Fallback>
                <p:oleObj name="Equation" r:id="rId3" imgW="1790640" imgH="90144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266" y="1758243"/>
                        <a:ext cx="17907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10: Dividing Decimals and Rounding (cont.)</a:t>
            </a:r>
          </a:p>
        </p:txBody>
      </p:sp>
      <p:sp>
        <p:nvSpPr>
          <p:cNvPr id="6" name="Arc 5"/>
          <p:cNvSpPr/>
          <p:nvPr/>
        </p:nvSpPr>
        <p:spPr>
          <a:xfrm rot="1740000" flipV="1">
            <a:off x="1124656" y="2248782"/>
            <a:ext cx="488950" cy="365125"/>
          </a:xfrm>
          <a:prstGeom prst="arc">
            <a:avLst/>
          </a:prstGeom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Arc 6"/>
          <p:cNvSpPr/>
          <p:nvPr/>
        </p:nvSpPr>
        <p:spPr>
          <a:xfrm rot="1740000" flipV="1">
            <a:off x="1973969" y="2221794"/>
            <a:ext cx="488950" cy="365125"/>
          </a:xfrm>
          <a:prstGeom prst="arc">
            <a:avLst/>
          </a:prstGeom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048706" y="2355144"/>
            <a:ext cx="457200" cy="1588"/>
          </a:xfrm>
          <a:prstGeom prst="straightConnector1">
            <a:avLst/>
          </a:prstGeom>
          <a:ln w="38100">
            <a:solidFill>
              <a:srgbClr val="C00000"/>
            </a:solidFill>
            <a:headEnd type="triangle" w="med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2972506" y="1794757"/>
          <a:ext cx="914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7" name="Equation" r:id="rId5" imgW="914400" imgH="291960" progId="Equation.DSMT4">
                  <p:embed/>
                </p:oleObj>
              </mc:Choice>
              <mc:Fallback>
                <p:oleObj name="Equation" r:id="rId5" imgW="914400" imgH="2919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2506" y="1794757"/>
                        <a:ext cx="914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082044" y="1555044"/>
            <a:ext cx="1006475" cy="273050"/>
            <a:chOff x="4758064" y="2040908"/>
            <a:chExt cx="1005840" cy="36576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758064" y="2040908"/>
              <a:ext cx="100584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4575184" y="2223788"/>
              <a:ext cx="365760" cy="0"/>
            </a:xfrm>
            <a:prstGeom prst="line">
              <a:avLst/>
            </a:prstGeom>
            <a:ln w="38100">
              <a:solidFill>
                <a:srgbClr val="C0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756606" y="1250244"/>
            <a:ext cx="1004888" cy="466725"/>
            <a:chOff x="4431656" y="1929452"/>
            <a:chExt cx="1005840" cy="36576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4431656" y="1929452"/>
              <a:ext cx="1005840" cy="124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4248775" y="2112332"/>
              <a:ext cx="365760" cy="0"/>
            </a:xfrm>
            <a:prstGeom prst="line">
              <a:avLst/>
            </a:prstGeom>
            <a:ln w="38100">
              <a:solidFill>
                <a:srgbClr val="C0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27" name="Rectangle 14"/>
          <p:cNvSpPr>
            <a:spLocks noChangeArrowheads="1"/>
          </p:cNvSpPr>
          <p:nvPr/>
        </p:nvSpPr>
        <p:spPr bwMode="auto">
          <a:xfrm>
            <a:off x="3810706" y="1021644"/>
            <a:ext cx="13954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hundredths</a:t>
            </a:r>
          </a:p>
        </p:txBody>
      </p:sp>
      <p:sp>
        <p:nvSpPr>
          <p:cNvPr id="9228" name="Rectangle 16"/>
          <p:cNvSpPr>
            <a:spLocks noChangeArrowheads="1"/>
          </p:cNvSpPr>
          <p:nvPr/>
        </p:nvSpPr>
        <p:spPr bwMode="auto">
          <a:xfrm>
            <a:off x="4150431" y="1326444"/>
            <a:ext cx="2251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read </a:t>
            </a:r>
            <a:r>
              <a:rPr lang="en-US" sz="2000" b="1" dirty="0">
                <a:solidFill>
                  <a:srgbClr val="008080"/>
                </a:solidFill>
              </a:rPr>
              <a:t>approximately</a:t>
            </a:r>
            <a:endParaRPr lang="en-US" sz="2000" dirty="0">
              <a:solidFill>
                <a:srgbClr val="008080"/>
              </a:solidFill>
            </a:endParaRPr>
          </a:p>
        </p:txBody>
      </p:sp>
      <p:sp>
        <p:nvSpPr>
          <p:cNvPr id="9229" name="Rectangle 17"/>
          <p:cNvSpPr>
            <a:spLocks noChangeArrowheads="1"/>
          </p:cNvSpPr>
          <p:nvPr/>
        </p:nvSpPr>
        <p:spPr bwMode="auto">
          <a:xfrm>
            <a:off x="3582106" y="2164644"/>
            <a:ext cx="21320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Add 0’s as needed.</a:t>
            </a:r>
          </a:p>
        </p:txBody>
      </p:sp>
      <p:sp>
        <p:nvSpPr>
          <p:cNvPr id="9230" name="Rectangle 19"/>
          <p:cNvSpPr>
            <a:spLocks noChangeArrowheads="1"/>
          </p:cNvSpPr>
          <p:nvPr/>
        </p:nvSpPr>
        <p:spPr bwMode="auto">
          <a:xfrm>
            <a:off x="5610931" y="5593644"/>
            <a:ext cx="3228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accurate to the nearest tenth</a:t>
            </a: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3225801" y="5651500"/>
          <a:ext cx="1384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" name="Equation" r:id="rId7" imgW="1384200" imgH="291960" progId="Equation.DSMT4">
                  <p:embed/>
                </p:oleObj>
              </mc:Choice>
              <mc:Fallback>
                <p:oleObj name="Equation" r:id="rId7" imgW="1384200" imgH="291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5801" y="5651500"/>
                        <a:ext cx="1384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4659489" y="5661378"/>
          <a:ext cx="927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" name="Equation" r:id="rId9" imgW="927000" imgH="291960" progId="Equation.DSMT4">
                  <p:embed/>
                </p:oleObj>
              </mc:Choice>
              <mc:Fallback>
                <p:oleObj name="Equation" r:id="rId9" imgW="927000" imgH="2919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9489" y="5661378"/>
                        <a:ext cx="927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7"/>
          <p:cNvGraphicFramePr>
            <a:graphicFrameLocks noChangeAspect="1"/>
          </p:cNvGraphicFramePr>
          <p:nvPr/>
        </p:nvGraphicFramePr>
        <p:xfrm>
          <a:off x="2036615" y="1821295"/>
          <a:ext cx="19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" name="Equation" r:id="rId11" imgW="190440" imgH="279360" progId="Equation.DSMT4">
                  <p:embed/>
                </p:oleObj>
              </mc:Choice>
              <mc:Fallback>
                <p:oleObj name="Equation" r:id="rId11" imgW="190440" imgH="2793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6615" y="1821295"/>
                        <a:ext cx="190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8"/>
          <p:cNvGraphicFramePr>
            <a:graphicFrameLocks noChangeAspect="1"/>
          </p:cNvGraphicFramePr>
          <p:nvPr/>
        </p:nvGraphicFramePr>
        <p:xfrm>
          <a:off x="1732845" y="2579511"/>
          <a:ext cx="3937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1" name="Equation" r:id="rId13" imgW="393480" imgH="406080" progId="Equation.DSMT4">
                  <p:embed/>
                </p:oleObj>
              </mc:Choice>
              <mc:Fallback>
                <p:oleObj name="Equation" r:id="rId13" imgW="393480" imgH="4060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2845" y="2579511"/>
                        <a:ext cx="3937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5" name="Object 9"/>
          <p:cNvGraphicFramePr>
            <a:graphicFrameLocks noChangeAspect="1"/>
          </p:cNvGraphicFramePr>
          <p:nvPr/>
        </p:nvGraphicFramePr>
        <p:xfrm>
          <a:off x="1927578" y="3028245"/>
          <a:ext cx="571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2" name="Equation" r:id="rId15" imgW="571320" imgH="380880" progId="Equation.DSMT4">
                  <p:embed/>
                </p:oleObj>
              </mc:Choice>
              <mc:Fallback>
                <p:oleObj name="Equation" r:id="rId15" imgW="571320" imgH="3808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7578" y="3028245"/>
                        <a:ext cx="571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6" name="Object 10"/>
          <p:cNvGraphicFramePr>
            <a:graphicFrameLocks noChangeAspect="1"/>
          </p:cNvGraphicFramePr>
          <p:nvPr/>
        </p:nvGraphicFramePr>
        <p:xfrm>
          <a:off x="1955800" y="3397956"/>
          <a:ext cx="5588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3" name="Equation" r:id="rId17" imgW="558720" imgH="495000" progId="Equation.DSMT4">
                  <p:embed/>
                </p:oleObj>
              </mc:Choice>
              <mc:Fallback>
                <p:oleObj name="Equation" r:id="rId17" imgW="558720" imgH="4950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800" y="3397956"/>
                        <a:ext cx="5588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1"/>
          <p:cNvGraphicFramePr>
            <a:graphicFrameLocks noChangeAspect="1"/>
          </p:cNvGraphicFramePr>
          <p:nvPr/>
        </p:nvGraphicFramePr>
        <p:xfrm>
          <a:off x="2156178" y="3908778"/>
          <a:ext cx="571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4" name="Equation" r:id="rId19" imgW="571320" imgH="380880" progId="Equation.DSMT4">
                  <p:embed/>
                </p:oleObj>
              </mc:Choice>
              <mc:Fallback>
                <p:oleObj name="Equation" r:id="rId19" imgW="571320" imgH="38088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178" y="3908778"/>
                        <a:ext cx="571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2"/>
          <p:cNvGraphicFramePr>
            <a:graphicFrameLocks noChangeAspect="1"/>
          </p:cNvGraphicFramePr>
          <p:nvPr/>
        </p:nvGraphicFramePr>
        <p:xfrm>
          <a:off x="2328333" y="4278489"/>
          <a:ext cx="4064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5" name="Equation" r:id="rId21" imgW="406080" imgH="495000" progId="Equation.DSMT4">
                  <p:embed/>
                </p:oleObj>
              </mc:Choice>
              <mc:Fallback>
                <p:oleObj name="Equation" r:id="rId21" imgW="406080" imgH="4950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8333" y="4278489"/>
                        <a:ext cx="4064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2274711" y="4789311"/>
          <a:ext cx="571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6" name="Equation" r:id="rId23" imgW="571320" imgH="380880" progId="Equation.DSMT4">
                  <p:embed/>
                </p:oleObj>
              </mc:Choice>
              <mc:Fallback>
                <p:oleObj name="Equation" r:id="rId23" imgW="571320" imgH="38088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4711" y="4789311"/>
                        <a:ext cx="571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2277534" y="5159022"/>
          <a:ext cx="5715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7" name="Equation" r:id="rId25" imgW="571320" imgH="495000" progId="Equation.DSMT4">
                  <p:embed/>
                </p:oleObj>
              </mc:Choice>
              <mc:Fallback>
                <p:oleObj name="Equation" r:id="rId25" imgW="571320" imgH="4950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7534" y="5159022"/>
                        <a:ext cx="5715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1" name="Object 15"/>
          <p:cNvGraphicFramePr>
            <a:graphicFrameLocks noChangeAspect="1"/>
          </p:cNvGraphicFramePr>
          <p:nvPr/>
        </p:nvGraphicFramePr>
        <p:xfrm>
          <a:off x="2472267" y="5672667"/>
          <a:ext cx="368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8" name="Equation" r:id="rId27" imgW="368280" imgH="279360" progId="Equation.DSMT4">
                  <p:embed/>
                </p:oleObj>
              </mc:Choice>
              <mc:Fallback>
                <p:oleObj name="Equation" r:id="rId27" imgW="368280" imgH="27936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2267" y="5672667"/>
                        <a:ext cx="368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3" name="Object 17"/>
          <p:cNvGraphicFramePr>
            <a:graphicFrameLocks noChangeAspect="1"/>
          </p:cNvGraphicFramePr>
          <p:nvPr/>
        </p:nvGraphicFramePr>
        <p:xfrm>
          <a:off x="2189015" y="1814945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9" name="Equation" r:id="rId29" imgW="203040" imgH="291960" progId="Equation.DSMT4">
                  <p:embed/>
                </p:oleObj>
              </mc:Choice>
              <mc:Fallback>
                <p:oleObj name="Equation" r:id="rId29" imgW="203040" imgH="29196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9015" y="1814945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4" name="Object 18"/>
          <p:cNvGraphicFramePr>
            <a:graphicFrameLocks noChangeAspect="1"/>
          </p:cNvGraphicFramePr>
          <p:nvPr/>
        </p:nvGraphicFramePr>
        <p:xfrm>
          <a:off x="2382980" y="1814945"/>
          <a:ext cx="279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0" name="Equation" r:id="rId31" imgW="279360" imgH="291960" progId="Equation.DSMT4">
                  <p:embed/>
                </p:oleObj>
              </mc:Choice>
              <mc:Fallback>
                <p:oleObj name="Equation" r:id="rId31" imgW="279360" imgH="29196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2980" y="1814945"/>
                        <a:ext cx="279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5" name="Object 19"/>
          <p:cNvGraphicFramePr>
            <a:graphicFrameLocks noChangeAspect="1"/>
          </p:cNvGraphicFramePr>
          <p:nvPr/>
        </p:nvGraphicFramePr>
        <p:xfrm>
          <a:off x="2653140" y="1821295"/>
          <a:ext cx="203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1" name="Equation" r:id="rId33" imgW="203040" imgH="279360" progId="Equation.DSMT4">
                  <p:embed/>
                </p:oleObj>
              </mc:Choice>
              <mc:Fallback>
                <p:oleObj name="Equation" r:id="rId33" imgW="203040" imgH="27936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3140" y="1821295"/>
                        <a:ext cx="203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" grpId="0"/>
      <p:bldP spid="9228" grpId="0"/>
      <p:bldP spid="92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11: Applications: Calculating Price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Courier New" pitchFamily="49" charset="0"/>
              <a:buNone/>
            </a:pPr>
            <a:r>
              <a:rPr lang="en-US" dirty="0"/>
              <a:t>Suppose that the price of a gallon of gas is stated as </a:t>
            </a:r>
            <a:r>
              <a:rPr lang="en-US" dirty="0">
                <a:solidFill>
                  <a:srgbClr val="0000FF"/>
                </a:solidFill>
              </a:rPr>
              <a:t>$3.15 </a:t>
            </a:r>
            <a:r>
              <a:rPr lang="en-US" dirty="0"/>
              <a:t>at the pump and the station owner tells you that the taxes you are paying are figured at </a:t>
            </a:r>
            <a:r>
              <a:rPr lang="en-US" dirty="0">
                <a:solidFill>
                  <a:srgbClr val="0000FF"/>
                </a:solidFill>
              </a:rPr>
              <a:t>0.45</a:t>
            </a:r>
            <a:r>
              <a:rPr lang="en-US" dirty="0"/>
              <a:t> times the price he is actually charging for a gallon of gas. What price (to the nearest penny) is he actually charging for a gallon of gas? (Note: As we will see on page 57,      145% = 1.45.)</a:t>
            </a:r>
          </a:p>
          <a:p>
            <a:pPr marL="0" indent="0">
              <a:buFont typeface="Courier New" pitchFamily="49" charset="0"/>
              <a:buNone/>
            </a:pPr>
            <a:r>
              <a:rPr lang="en-US" b="1" dirty="0"/>
              <a:t>Solution: </a:t>
            </a:r>
          </a:p>
          <a:p>
            <a:pPr marL="0" indent="0">
              <a:buFont typeface="Courier New" pitchFamily="49" charset="0"/>
              <a:buNone/>
            </a:pPr>
            <a:r>
              <a:rPr lang="en-US" dirty="0"/>
              <a:t>To find the actual price of a gallon of gas, before taxes, divide the total price by 1.45.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52" name="Object 12"/>
          <p:cNvGraphicFramePr>
            <a:graphicFrameLocks noChangeAspect="1"/>
          </p:cNvGraphicFramePr>
          <p:nvPr/>
        </p:nvGraphicFramePr>
        <p:xfrm>
          <a:off x="2971800" y="1052688"/>
          <a:ext cx="21336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1" name="Equation" r:id="rId3" imgW="2133360" imgH="901440" progId="Equation.DSMT4">
                  <p:embed/>
                </p:oleObj>
              </mc:Choice>
              <mc:Fallback>
                <p:oleObj name="Equation" r:id="rId3" imgW="2133360" imgH="90144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052688"/>
                        <a:ext cx="21336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11: Applications: Calculating Price (cont.)</a:t>
            </a:r>
          </a:p>
        </p:txBody>
      </p:sp>
      <p:sp>
        <p:nvSpPr>
          <p:cNvPr id="10244" name="Content Placeholder 2"/>
          <p:cNvSpPr>
            <a:spLocks noGrp="1"/>
          </p:cNvSpPr>
          <p:nvPr>
            <p:ph idx="1"/>
          </p:nvPr>
        </p:nvSpPr>
        <p:spPr>
          <a:xfrm>
            <a:off x="457200" y="5208578"/>
            <a:ext cx="8229600" cy="887422"/>
          </a:xfrm>
        </p:spPr>
        <p:txBody>
          <a:bodyPr>
            <a:spAutoFit/>
          </a:bodyPr>
          <a:lstStyle/>
          <a:p>
            <a:pPr marL="0" indent="0">
              <a:lnSpc>
                <a:spcPts val="3100"/>
              </a:lnSpc>
              <a:buFont typeface="Courier New" pitchFamily="49" charset="0"/>
              <a:buNone/>
            </a:pPr>
            <a:r>
              <a:rPr lang="en-US" dirty="0"/>
              <a:t>So, the actual cost of the gas is about </a:t>
            </a:r>
            <a:r>
              <a:rPr lang="en-US" dirty="0">
                <a:solidFill>
                  <a:srgbClr val="FF0000"/>
                </a:solidFill>
              </a:rPr>
              <a:t>$2.17 </a:t>
            </a:r>
            <a:r>
              <a:rPr lang="en-US" dirty="0"/>
              <a:t>per gallon before taxes.</a:t>
            </a:r>
          </a:p>
        </p:txBody>
      </p:sp>
      <p:sp>
        <p:nvSpPr>
          <p:cNvPr id="5" name="Arc 4"/>
          <p:cNvSpPr/>
          <p:nvPr/>
        </p:nvSpPr>
        <p:spPr>
          <a:xfrm rot="1740000" flipV="1">
            <a:off x="3048000" y="1436863"/>
            <a:ext cx="609600" cy="473075"/>
          </a:xfrm>
          <a:prstGeom prst="arc">
            <a:avLst/>
          </a:prstGeom>
          <a:ln w="28575">
            <a:solidFill>
              <a:srgbClr val="C0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Arc 5"/>
          <p:cNvSpPr/>
          <p:nvPr/>
        </p:nvSpPr>
        <p:spPr>
          <a:xfrm rot="1740000" flipV="1">
            <a:off x="3898900" y="1428926"/>
            <a:ext cx="584200" cy="515937"/>
          </a:xfrm>
          <a:prstGeom prst="arc">
            <a:avLst/>
          </a:prstGeom>
          <a:ln w="28575">
            <a:solidFill>
              <a:srgbClr val="C0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9656758"/>
              </p:ext>
            </p:extLst>
          </p:nvPr>
        </p:nvGraphicFramePr>
        <p:xfrm>
          <a:off x="4229100" y="1115290"/>
          <a:ext cx="19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2" name="Equation" r:id="rId5" imgW="190440" imgH="279360" progId="Equation.DSMT4">
                  <p:embed/>
                </p:oleObj>
              </mc:Choice>
              <mc:Fallback>
                <p:oleObj name="Equation" r:id="rId5" imgW="190440" imgH="2793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9100" y="1115290"/>
                        <a:ext cx="190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3801534" y="1992489"/>
          <a:ext cx="6223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3" name="Equation" r:id="rId7" imgW="622080" imgH="495000" progId="Equation.DSMT4">
                  <p:embed/>
                </p:oleObj>
              </mc:Choice>
              <mc:Fallback>
                <p:oleObj name="Equation" r:id="rId7" imgW="622080" imgH="4950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1534" y="1992489"/>
                        <a:ext cx="6223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4114800" y="2483556"/>
          <a:ext cx="622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4" name="Equation" r:id="rId9" imgW="622080" imgH="380880" progId="Equation.DSMT4">
                  <p:embed/>
                </p:oleObj>
              </mc:Choice>
              <mc:Fallback>
                <p:oleObj name="Equation" r:id="rId9" imgW="622080" imgH="3808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483556"/>
                        <a:ext cx="6223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6"/>
          <p:cNvGraphicFramePr>
            <a:graphicFrameLocks noChangeAspect="1"/>
          </p:cNvGraphicFramePr>
          <p:nvPr/>
        </p:nvGraphicFramePr>
        <p:xfrm>
          <a:off x="4113389" y="2841978"/>
          <a:ext cx="6223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5" name="Equation" r:id="rId11" imgW="622080" imgH="495000" progId="Equation.DSMT4">
                  <p:embed/>
                </p:oleObj>
              </mc:Choice>
              <mc:Fallback>
                <p:oleObj name="Equation" r:id="rId11" imgW="622080" imgH="4950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3389" y="2841978"/>
                        <a:ext cx="6223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7"/>
          <p:cNvGraphicFramePr>
            <a:graphicFrameLocks noChangeAspect="1"/>
          </p:cNvGraphicFramePr>
          <p:nvPr/>
        </p:nvGraphicFramePr>
        <p:xfrm>
          <a:off x="4261556" y="3341511"/>
          <a:ext cx="812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6" name="Equation" r:id="rId13" imgW="812520" imgH="380880" progId="Equation.DSMT4">
                  <p:embed/>
                </p:oleObj>
              </mc:Choice>
              <mc:Fallback>
                <p:oleObj name="Equation" r:id="rId13" imgW="812520" imgH="3808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1556" y="3341511"/>
                        <a:ext cx="8128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8" name="Object 8"/>
          <p:cNvGraphicFramePr>
            <a:graphicFrameLocks noChangeAspect="1"/>
          </p:cNvGraphicFramePr>
          <p:nvPr/>
        </p:nvGraphicFramePr>
        <p:xfrm>
          <a:off x="4296833" y="3698523"/>
          <a:ext cx="7747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7" name="Equation" r:id="rId15" imgW="774360" imgH="495000" progId="Equation.DSMT4">
                  <p:embed/>
                </p:oleObj>
              </mc:Choice>
              <mc:Fallback>
                <p:oleObj name="Equation" r:id="rId15" imgW="774360" imgH="4950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6833" y="3698523"/>
                        <a:ext cx="7747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9" name="Object 9"/>
          <p:cNvGraphicFramePr>
            <a:graphicFrameLocks noChangeAspect="1"/>
          </p:cNvGraphicFramePr>
          <p:nvPr/>
        </p:nvGraphicFramePr>
        <p:xfrm>
          <a:off x="4512733" y="4203700"/>
          <a:ext cx="558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8" name="Equation" r:id="rId17" imgW="558720" imgH="291960" progId="Equation.DSMT4">
                  <p:embed/>
                </p:oleObj>
              </mc:Choice>
              <mc:Fallback>
                <p:oleObj name="Equation" r:id="rId17" imgW="558720" imgH="2919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2733" y="4203700"/>
                        <a:ext cx="558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0" name="Object 10"/>
          <p:cNvGraphicFramePr>
            <a:graphicFrameLocks noChangeAspect="1"/>
          </p:cNvGraphicFramePr>
          <p:nvPr/>
        </p:nvGraphicFramePr>
        <p:xfrm>
          <a:off x="4512733" y="4529668"/>
          <a:ext cx="558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9" name="Equation" r:id="rId19" imgW="558720" imgH="406080" progId="Equation.DSMT4">
                  <p:embed/>
                </p:oleObj>
              </mc:Choice>
              <mc:Fallback>
                <p:oleObj name="Equation" r:id="rId19" imgW="558720" imgH="4060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2733" y="4529668"/>
                        <a:ext cx="5588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1" name="Object 11"/>
          <p:cNvGraphicFramePr>
            <a:graphicFrameLocks noChangeAspect="1"/>
          </p:cNvGraphicFramePr>
          <p:nvPr/>
        </p:nvGraphicFramePr>
        <p:xfrm>
          <a:off x="4682067" y="4965700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0" name="Equation" r:id="rId21" imgW="380880" imgH="291960" progId="Equation.DSMT4">
                  <p:embed/>
                </p:oleObj>
              </mc:Choice>
              <mc:Fallback>
                <p:oleObj name="Equation" r:id="rId21" imgW="380880" imgH="29196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2067" y="4965700"/>
                        <a:ext cx="381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3" name="Object 13"/>
          <p:cNvGraphicFramePr>
            <a:graphicFrameLocks noChangeAspect="1"/>
          </p:cNvGraphicFramePr>
          <p:nvPr/>
        </p:nvGraphicFramePr>
        <p:xfrm>
          <a:off x="4413250" y="1115290"/>
          <a:ext cx="279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1" name="Equation" r:id="rId23" imgW="279360" imgH="279360" progId="Equation.DSMT4">
                  <p:embed/>
                </p:oleObj>
              </mc:Choice>
              <mc:Fallback>
                <p:oleObj name="Equation" r:id="rId23" imgW="279360" imgH="27936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0" y="1115290"/>
                        <a:ext cx="279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4" name="Object 14"/>
          <p:cNvGraphicFramePr>
            <a:graphicFrameLocks noChangeAspect="1"/>
          </p:cNvGraphicFramePr>
          <p:nvPr/>
        </p:nvGraphicFramePr>
        <p:xfrm>
          <a:off x="4669560" y="1115290"/>
          <a:ext cx="203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2" name="Equation" r:id="rId25" imgW="203040" imgH="279360" progId="Equation.DSMT4">
                  <p:embed/>
                </p:oleObj>
              </mc:Choice>
              <mc:Fallback>
                <p:oleObj name="Equation" r:id="rId25" imgW="203040" imgH="27936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9560" y="1115290"/>
                        <a:ext cx="203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5" name="Object 15"/>
          <p:cNvGraphicFramePr>
            <a:graphicFrameLocks noChangeAspect="1"/>
          </p:cNvGraphicFramePr>
          <p:nvPr/>
        </p:nvGraphicFramePr>
        <p:xfrm>
          <a:off x="4870450" y="1115290"/>
          <a:ext cx="19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3" name="Equation" r:id="rId27" imgW="190440" imgH="279360" progId="Equation.DSMT4">
                  <p:embed/>
                </p:oleObj>
              </mc:Choice>
              <mc:Fallback>
                <p:oleObj name="Equation" r:id="rId27" imgW="190440" imgH="27936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0450" y="1115290"/>
                        <a:ext cx="190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12: Multiplying and Dividing Decimals with a Calculator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dirty="0"/>
              <a:t>Use a TI-84 Plus graphing calculator to perform the following operations and write the answer accurate to 4 decimal places: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dirty="0"/>
              <a:t>a.	</a:t>
            </a:r>
            <a:r>
              <a:rPr lang="en-US" dirty="0">
                <a:solidFill>
                  <a:srgbClr val="0000FF"/>
                </a:solidFill>
              </a:rPr>
              <a:t>4.631(0.235)(2.3)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dirty="0"/>
              <a:t>b.	</a:t>
            </a:r>
            <a:r>
              <a:rPr lang="en-US" dirty="0">
                <a:solidFill>
                  <a:srgbClr val="0000FF"/>
                </a:solidFill>
              </a:rPr>
              <a:t>19.36 ÷ 5.4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dirty="0"/>
              <a:t>Solution: 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dirty="0"/>
              <a:t>After entering the values and operations into the calculator, the display will be as shown on the next slide: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12: Multiplying and Dividing Decimals with a Calculator (cont.)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>
            <a:spAutoFit/>
          </a:bodyPr>
          <a:lstStyle/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dirty="0"/>
              <a:t>The answers accurate to 4 decimal places: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dirty="0"/>
              <a:t>a.	</a:t>
            </a:r>
            <a:r>
              <a:rPr lang="en-US" dirty="0">
                <a:solidFill>
                  <a:srgbClr val="FF0000"/>
                </a:solidFill>
              </a:rPr>
              <a:t>2.5031</a:t>
            </a:r>
            <a:r>
              <a:rPr lang="en-US" dirty="0"/>
              <a:t>	</a:t>
            </a:r>
            <a:r>
              <a:rPr lang="en-US" b="1" dirty="0"/>
              <a:t>b.	</a:t>
            </a:r>
            <a:r>
              <a:rPr lang="en-US" dirty="0">
                <a:solidFill>
                  <a:srgbClr val="FF0000"/>
                </a:solidFill>
              </a:rPr>
              <a:t>3.5852</a:t>
            </a:r>
          </a:p>
        </p:txBody>
      </p:sp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828800"/>
            <a:ext cx="385762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Decimals and Percents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987040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Font typeface="Courier New" pitchFamily="49" charset="0"/>
              <a:buNone/>
            </a:pPr>
            <a:r>
              <a:rPr lang="en-US" b="1" dirty="0">
                <a:solidFill>
                  <a:srgbClr val="000000"/>
                </a:solidFill>
              </a:rPr>
              <a:t>To Change a Decimal to a Percent:</a:t>
            </a:r>
          </a:p>
          <a:p>
            <a:pPr marL="0" indent="0">
              <a:buFont typeface="Courier New" pitchFamily="49" charset="0"/>
              <a:buNone/>
            </a:pPr>
            <a:r>
              <a:rPr lang="en-US" b="1" dirty="0">
                <a:solidFill>
                  <a:srgbClr val="000000"/>
                </a:solidFill>
              </a:rPr>
              <a:t>Step 1.</a:t>
            </a:r>
            <a:r>
              <a:rPr lang="en-US" dirty="0">
                <a:solidFill>
                  <a:srgbClr val="000000"/>
                </a:solidFill>
              </a:rPr>
              <a:t> Move the decimal point two places to the right. </a:t>
            </a:r>
          </a:p>
          <a:p>
            <a:pPr marL="0" indent="0">
              <a:buFont typeface="Courier New" pitchFamily="49" charset="0"/>
              <a:buNone/>
            </a:pPr>
            <a:r>
              <a:rPr lang="en-US" b="1" dirty="0">
                <a:solidFill>
                  <a:srgbClr val="000000"/>
                </a:solidFill>
              </a:rPr>
              <a:t>Step 2.</a:t>
            </a:r>
            <a:r>
              <a:rPr lang="en-US" dirty="0">
                <a:solidFill>
                  <a:srgbClr val="000000"/>
                </a:solidFill>
              </a:rPr>
              <a:t> Add the % symbol.</a:t>
            </a:r>
          </a:p>
          <a:p>
            <a:pPr marL="0" indent="0">
              <a:buFont typeface="Courier New" pitchFamily="49" charset="0"/>
              <a:buNone/>
            </a:pPr>
            <a:r>
              <a:rPr lang="en-US" dirty="0">
                <a:solidFill>
                  <a:srgbClr val="000000"/>
                </a:solidFill>
              </a:rPr>
              <a:t>These two steps have the effect of multiplying by 100 and then dividing by 100. Thus the number is not changed. Just the form is changed.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13: Converting Decimals to Percents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Courier New" pitchFamily="49" charset="0"/>
              <a:buNone/>
              <a:tabLst>
                <a:tab pos="463550" algn="l"/>
                <a:tab pos="4121150" algn="l"/>
                <a:tab pos="4572000" algn="l"/>
              </a:tabLst>
            </a:pPr>
            <a:r>
              <a:rPr lang="en-US" dirty="0"/>
              <a:t>Change each decimal to an equivalent percent. 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  <a:tab pos="4121150" algn="l"/>
                <a:tab pos="4572000" algn="l"/>
              </a:tabLst>
            </a:pPr>
            <a:r>
              <a:rPr lang="en-US" b="1" dirty="0"/>
              <a:t>a.	</a:t>
            </a:r>
            <a:r>
              <a:rPr lang="en-US" dirty="0">
                <a:solidFill>
                  <a:srgbClr val="0000FF"/>
                </a:solidFill>
              </a:rPr>
              <a:t>0.254</a:t>
            </a:r>
            <a:r>
              <a:rPr lang="en-US" dirty="0"/>
              <a:t>	</a:t>
            </a:r>
            <a:r>
              <a:rPr lang="en-US" b="1" dirty="0"/>
              <a:t>b.	</a:t>
            </a:r>
            <a:r>
              <a:rPr lang="en-US" dirty="0">
                <a:solidFill>
                  <a:srgbClr val="0000FF"/>
                </a:solidFill>
              </a:rPr>
              <a:t>0.005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  <a:tab pos="4121150" algn="l"/>
                <a:tab pos="4572000" algn="l"/>
              </a:tabLst>
            </a:pPr>
            <a:r>
              <a:rPr lang="en-US" b="1" dirty="0"/>
              <a:t>c.	</a:t>
            </a:r>
            <a:r>
              <a:rPr lang="en-US" dirty="0">
                <a:solidFill>
                  <a:srgbClr val="0000FF"/>
                </a:solidFill>
              </a:rPr>
              <a:t>1.5</a:t>
            </a:r>
            <a:r>
              <a:rPr lang="en-US" dirty="0"/>
              <a:t>	</a:t>
            </a:r>
            <a:r>
              <a:rPr lang="en-US" b="1" dirty="0"/>
              <a:t>d.	</a:t>
            </a:r>
            <a:r>
              <a:rPr lang="en-US" dirty="0">
                <a:solidFill>
                  <a:srgbClr val="0000FF"/>
                </a:solidFill>
              </a:rPr>
              <a:t>0.2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  <a:tab pos="4121150" algn="l"/>
                <a:tab pos="4572000" algn="l"/>
              </a:tabLst>
            </a:pPr>
            <a:r>
              <a:rPr lang="en-US" b="1" dirty="0"/>
              <a:t>Solutions: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  <a:tab pos="4121150" algn="l"/>
                <a:tab pos="4572000" algn="l"/>
              </a:tabLst>
            </a:pPr>
            <a:r>
              <a:rPr lang="en-US" b="1" dirty="0"/>
              <a:t>a.	</a:t>
            </a:r>
            <a:r>
              <a:rPr lang="en-US" dirty="0">
                <a:solidFill>
                  <a:srgbClr val="0000FF"/>
                </a:solidFill>
              </a:rPr>
              <a:t>0.254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473620" y="4304465"/>
            <a:ext cx="25743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Decimal point moved </a:t>
            </a:r>
            <a:br>
              <a:rPr lang="en-US" sz="2000" dirty="0">
                <a:solidFill>
                  <a:srgbClr val="008080"/>
                </a:solidFill>
              </a:rPr>
            </a:br>
            <a:r>
              <a:rPr lang="en-US" sz="2000" dirty="0">
                <a:solidFill>
                  <a:srgbClr val="008080"/>
                </a:solidFill>
              </a:rPr>
              <a:t>two places to the right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rot="6120000" flipH="1" flipV="1">
            <a:off x="2142153" y="4048503"/>
            <a:ext cx="533400" cy="106363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2940000" flipH="1" flipV="1">
            <a:off x="2859703" y="4012745"/>
            <a:ext cx="533400" cy="106363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828800" y="3305294"/>
            <a:ext cx="13420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= </a:t>
            </a:r>
            <a:r>
              <a:rPr lang="en-US" sz="2800" dirty="0">
                <a:solidFill>
                  <a:srgbClr val="FF0000"/>
                </a:solidFill>
              </a:rPr>
              <a:t>25.4%</a:t>
            </a:r>
            <a:endParaRPr lang="en-US" sz="2800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336DA4A-2C1E-458A-8845-80BB26A52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0834" y="4284922"/>
            <a:ext cx="23155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% symbol added 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13: Converting Decimals to Percents (cont.)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3550" indent="-463550">
              <a:buFont typeface="Courier New" pitchFamily="49" charset="0"/>
              <a:buNone/>
            </a:pPr>
            <a:r>
              <a:rPr lang="en-US" b="1" dirty="0"/>
              <a:t>b.	</a:t>
            </a:r>
            <a:r>
              <a:rPr lang="en-US" dirty="0">
                <a:solidFill>
                  <a:srgbClr val="0000FF"/>
                </a:solidFill>
              </a:rPr>
              <a:t>0.005</a:t>
            </a:r>
            <a:endParaRPr lang="en-US" dirty="0">
              <a:solidFill>
                <a:srgbClr val="FF0000"/>
              </a:solidFill>
            </a:endParaRPr>
          </a:p>
          <a:p>
            <a:pPr marL="463550" indent="-463550">
              <a:buFont typeface="Courier New" pitchFamily="49" charset="0"/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463550" indent="-463550">
              <a:buFont typeface="Courier New" pitchFamily="49" charset="0"/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463550" indent="-463550">
              <a:buFont typeface="Courier New" pitchFamily="49" charset="0"/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463550" indent="-463550">
              <a:buFont typeface="Courier New" pitchFamily="49" charset="0"/>
              <a:buNone/>
            </a:pPr>
            <a:r>
              <a:rPr lang="en-US" b="1" dirty="0"/>
              <a:t>c.	</a:t>
            </a:r>
            <a:r>
              <a:rPr lang="en-US" dirty="0">
                <a:solidFill>
                  <a:srgbClr val="0000FF"/>
                </a:solidFill>
              </a:rPr>
              <a:t>1.5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6120000" flipH="1" flipV="1">
            <a:off x="1974057" y="1990989"/>
            <a:ext cx="533400" cy="106363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2940000" flipH="1" flipV="1">
            <a:off x="2691607" y="1997339"/>
            <a:ext cx="533400" cy="106363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9" name="Rectangle 6"/>
          <p:cNvSpPr>
            <a:spLocks noChangeArrowheads="1"/>
          </p:cNvSpPr>
          <p:nvPr/>
        </p:nvSpPr>
        <p:spPr bwMode="auto">
          <a:xfrm>
            <a:off x="3522663" y="1337733"/>
            <a:ext cx="32591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Note that this is less than 1%.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6120000" flipH="1" flipV="1">
            <a:off x="1897857" y="4021401"/>
            <a:ext cx="533400" cy="106363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2940000" flipH="1" flipV="1">
            <a:off x="2463007" y="4026164"/>
            <a:ext cx="533400" cy="106363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3" name="Rectangle 10"/>
          <p:cNvSpPr>
            <a:spLocks noChangeArrowheads="1"/>
          </p:cNvSpPr>
          <p:nvPr/>
        </p:nvSpPr>
        <p:spPr bwMode="auto">
          <a:xfrm>
            <a:off x="3505200" y="3372908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Note that this is more than 100%.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28800" y="1295400"/>
            <a:ext cx="11592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= </a:t>
            </a:r>
            <a:r>
              <a:rPr lang="en-US" sz="2800" dirty="0">
                <a:solidFill>
                  <a:srgbClr val="FF0000"/>
                </a:solidFill>
              </a:rPr>
              <a:t>0.5%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1447800" y="3337560"/>
            <a:ext cx="12506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63550" indent="-463550">
              <a:buFont typeface="Courier New" pitchFamily="49" charset="0"/>
              <a:buNone/>
            </a:pPr>
            <a:r>
              <a:rPr lang="en-US" sz="2800" dirty="0"/>
              <a:t>= </a:t>
            </a:r>
            <a:r>
              <a:rPr lang="en-US" sz="2800" dirty="0">
                <a:solidFill>
                  <a:srgbClr val="FF0000"/>
                </a:solidFill>
              </a:rPr>
              <a:t>150%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A6B2AE38-3A8B-4EDF-A937-7D625B341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229343"/>
            <a:ext cx="25743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Decimal point moved </a:t>
            </a:r>
            <a:br>
              <a:rPr lang="en-US" sz="2000" dirty="0">
                <a:solidFill>
                  <a:srgbClr val="008080"/>
                </a:solidFill>
              </a:rPr>
            </a:br>
            <a:r>
              <a:rPr lang="en-US" sz="2000" dirty="0">
                <a:solidFill>
                  <a:srgbClr val="008080"/>
                </a:solidFill>
              </a:rPr>
              <a:t>two places to the right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08A3A531-7536-4195-AC66-F618DBA30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2014" y="2209800"/>
            <a:ext cx="23155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% symbol added on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E2451C38-B034-4C5F-8892-1A785DF9E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91" y="4246124"/>
            <a:ext cx="25743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Decimal point moved </a:t>
            </a:r>
            <a:br>
              <a:rPr lang="en-US" sz="2000" dirty="0">
                <a:solidFill>
                  <a:srgbClr val="008080"/>
                </a:solidFill>
              </a:rPr>
            </a:br>
            <a:r>
              <a:rPr lang="en-US" sz="2000" dirty="0">
                <a:solidFill>
                  <a:srgbClr val="008080"/>
                </a:solidFill>
              </a:rPr>
              <a:t>two places to the right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3D96C197-CAE3-4CC1-9A05-0CDA44878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3414" y="4225571"/>
            <a:ext cx="23155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% symbol added 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/>
      <p:bldP spid="33803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and Writing Decimal Numbers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936188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463550" indent="-463550" algn="ctr">
              <a:buFont typeface="Courier New" pitchFamily="49" charset="0"/>
              <a:buNone/>
            </a:pPr>
            <a:r>
              <a:rPr lang="en-US" b="1" dirty="0">
                <a:solidFill>
                  <a:srgbClr val="000000"/>
                </a:solidFill>
              </a:rPr>
              <a:t>To Read or Write a Decimal Number</a:t>
            </a:r>
          </a:p>
          <a:p>
            <a:pPr marL="463550" indent="-463550">
              <a:buFont typeface="Courier New" pitchFamily="49" charset="0"/>
              <a:buNone/>
            </a:pPr>
            <a:r>
              <a:rPr lang="en-US" b="1" dirty="0">
                <a:solidFill>
                  <a:srgbClr val="000000"/>
                </a:solidFill>
              </a:rPr>
              <a:t>1.</a:t>
            </a:r>
            <a:r>
              <a:rPr lang="en-US" dirty="0">
                <a:solidFill>
                  <a:srgbClr val="000000"/>
                </a:solidFill>
              </a:rPr>
              <a:t>	Read (or write) the whole number. </a:t>
            </a:r>
          </a:p>
          <a:p>
            <a:pPr marL="463550" indent="-463550">
              <a:buFont typeface="Courier New" pitchFamily="49" charset="0"/>
              <a:buNone/>
            </a:pPr>
            <a:r>
              <a:rPr lang="en-US" b="1" dirty="0">
                <a:solidFill>
                  <a:srgbClr val="000000"/>
                </a:solidFill>
              </a:rPr>
              <a:t>2.</a:t>
            </a:r>
            <a:r>
              <a:rPr lang="en-US" dirty="0">
                <a:solidFill>
                  <a:srgbClr val="000000"/>
                </a:solidFill>
              </a:rPr>
              <a:t>	Read (or write) "</a:t>
            </a:r>
            <a:r>
              <a:rPr lang="en-US" b="1" dirty="0">
                <a:solidFill>
                  <a:srgbClr val="000000"/>
                </a:solidFill>
              </a:rPr>
              <a:t>and</a:t>
            </a:r>
            <a:r>
              <a:rPr lang="en-US" dirty="0">
                <a:solidFill>
                  <a:srgbClr val="000000"/>
                </a:solidFill>
              </a:rPr>
              <a:t>" in place of the decimal point. </a:t>
            </a:r>
          </a:p>
          <a:p>
            <a:pPr marL="463550" indent="-463550">
              <a:buFont typeface="Courier New" pitchFamily="49" charset="0"/>
              <a:buNone/>
            </a:pPr>
            <a:r>
              <a:rPr lang="en-US" b="1" dirty="0">
                <a:solidFill>
                  <a:srgbClr val="000000"/>
                </a:solidFill>
              </a:rPr>
              <a:t>3.</a:t>
            </a:r>
            <a:r>
              <a:rPr lang="en-US" dirty="0">
                <a:solidFill>
                  <a:srgbClr val="000000"/>
                </a:solidFill>
              </a:rPr>
              <a:t>	Read (or write) the fraction part as a whole number with the name of the place of the last digit on the right.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13: Converting Decimals to Percents (cont.)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3550" indent="-463550">
              <a:buFont typeface="Courier New" pitchFamily="49" charset="0"/>
              <a:buNone/>
            </a:pPr>
            <a:r>
              <a:rPr lang="en-US" b="1" dirty="0"/>
              <a:t>d.	</a:t>
            </a:r>
            <a:r>
              <a:rPr lang="en-US" dirty="0">
                <a:solidFill>
                  <a:srgbClr val="0000FF"/>
                </a:solidFill>
              </a:rPr>
              <a:t>0.2</a:t>
            </a:r>
            <a:endParaRPr lang="en-US" dirty="0">
              <a:solidFill>
                <a:srgbClr val="FF0000"/>
              </a:solidFill>
            </a:endParaRPr>
          </a:p>
          <a:p>
            <a:pPr marL="463550" indent="-463550">
              <a:buFont typeface="Courier New" pitchFamily="49" charset="0"/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463550" indent="-463550">
              <a:buFont typeface="Courier New" pitchFamily="49" charset="0"/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6120000" flipH="1" flipV="1">
            <a:off x="1669257" y="2024970"/>
            <a:ext cx="533400" cy="106363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2940000" flipH="1" flipV="1">
            <a:off x="2337594" y="2031321"/>
            <a:ext cx="533400" cy="106362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493520" y="1295400"/>
            <a:ext cx="10679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= </a:t>
            </a:r>
            <a:r>
              <a:rPr lang="en-US" sz="2800" dirty="0">
                <a:solidFill>
                  <a:srgbClr val="FF0000"/>
                </a:solidFill>
              </a:rPr>
              <a:t>20%</a:t>
            </a:r>
            <a:endParaRPr lang="en-US" sz="2800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B0342B4-17D4-48B8-B922-E5C79336B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290538"/>
            <a:ext cx="25743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Decimal point moved </a:t>
            </a:r>
            <a:br>
              <a:rPr lang="en-US" sz="2000" dirty="0">
                <a:solidFill>
                  <a:srgbClr val="008080"/>
                </a:solidFill>
              </a:rPr>
            </a:br>
            <a:r>
              <a:rPr lang="en-US" sz="2000" dirty="0">
                <a:solidFill>
                  <a:srgbClr val="008080"/>
                </a:solidFill>
              </a:rPr>
              <a:t>two places to the right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1DE624AC-8117-4561-8E76-CB66CF70E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1014" y="2244371"/>
            <a:ext cx="23155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% symbol added 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Decimals and Percents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615440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Font typeface="Courier New" pitchFamily="49" charset="0"/>
              <a:buNone/>
              <a:defRPr/>
            </a:pPr>
            <a:r>
              <a:rPr lang="en-US" b="1" dirty="0">
                <a:solidFill>
                  <a:srgbClr val="000000"/>
                </a:solidFill>
              </a:rPr>
              <a:t>To Change a Percent to a Decimal: </a:t>
            </a:r>
          </a:p>
          <a:p>
            <a:pPr>
              <a:buFont typeface="Courier New" pitchFamily="49" charset="0"/>
              <a:buNone/>
              <a:defRPr/>
            </a:pPr>
            <a:r>
              <a:rPr lang="en-US" b="1" dirty="0">
                <a:solidFill>
                  <a:srgbClr val="000000"/>
                </a:solidFill>
              </a:rPr>
              <a:t>Step 1. </a:t>
            </a:r>
            <a:r>
              <a:rPr lang="en-US" dirty="0">
                <a:solidFill>
                  <a:srgbClr val="000000"/>
                </a:solidFill>
              </a:rPr>
              <a:t>Move the decimal point two places to the left. </a:t>
            </a:r>
          </a:p>
          <a:p>
            <a:pPr>
              <a:buFont typeface="Courier New" pitchFamily="49" charset="0"/>
              <a:buNone/>
              <a:defRPr/>
            </a:pPr>
            <a:r>
              <a:rPr lang="en-US" b="1" dirty="0">
                <a:solidFill>
                  <a:srgbClr val="000000"/>
                </a:solidFill>
              </a:rPr>
              <a:t>Step 2. </a:t>
            </a:r>
            <a:r>
              <a:rPr lang="en-US" dirty="0">
                <a:solidFill>
                  <a:srgbClr val="000000"/>
                </a:solidFill>
              </a:rPr>
              <a:t>Delete the % symbol.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14: Converting Percents to Decimals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Courier New" pitchFamily="49" charset="0"/>
              <a:buNone/>
              <a:tabLst>
                <a:tab pos="463550" algn="l"/>
                <a:tab pos="3657600" algn="l"/>
                <a:tab pos="4121150" algn="l"/>
              </a:tabLst>
            </a:pPr>
            <a:r>
              <a:rPr lang="en-US" dirty="0"/>
              <a:t>Change each percent to an equivalent decimal.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  <a:tab pos="3657600" algn="l"/>
                <a:tab pos="4121150" algn="l"/>
              </a:tabLst>
            </a:pPr>
            <a:r>
              <a:rPr lang="en-US" b="1" dirty="0"/>
              <a:t>a.	</a:t>
            </a:r>
            <a:r>
              <a:rPr lang="en-US" dirty="0">
                <a:solidFill>
                  <a:srgbClr val="0000FF"/>
                </a:solidFill>
              </a:rPr>
              <a:t>38%</a:t>
            </a:r>
            <a:r>
              <a:rPr lang="en-US" dirty="0"/>
              <a:t>	</a:t>
            </a:r>
            <a:r>
              <a:rPr lang="en-US" b="1" dirty="0"/>
              <a:t>b.	</a:t>
            </a:r>
            <a:r>
              <a:rPr lang="en-US" dirty="0">
                <a:solidFill>
                  <a:srgbClr val="0000FF"/>
                </a:solidFill>
              </a:rPr>
              <a:t>16.2%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  <a:tab pos="3657600" algn="l"/>
                <a:tab pos="4121150" algn="l"/>
              </a:tabLst>
            </a:pPr>
            <a:r>
              <a:rPr lang="en-US" b="1" dirty="0"/>
              <a:t>c.	</a:t>
            </a:r>
            <a:r>
              <a:rPr lang="en-US" dirty="0">
                <a:solidFill>
                  <a:srgbClr val="0000FF"/>
                </a:solidFill>
              </a:rPr>
              <a:t>100%</a:t>
            </a:r>
            <a:r>
              <a:rPr lang="en-US" dirty="0"/>
              <a:t>	</a:t>
            </a:r>
            <a:r>
              <a:rPr lang="en-US" b="1" dirty="0"/>
              <a:t>d.	</a:t>
            </a:r>
            <a:r>
              <a:rPr lang="en-US" dirty="0">
                <a:solidFill>
                  <a:srgbClr val="0000FF"/>
                </a:solidFill>
              </a:rPr>
              <a:t>0.25%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  <a:tab pos="3657600" algn="l"/>
                <a:tab pos="4121150" algn="l"/>
              </a:tabLst>
            </a:pPr>
            <a:r>
              <a:rPr lang="en-US" b="1" dirty="0"/>
              <a:t>Solutions: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  <a:tab pos="3657600" algn="l"/>
                <a:tab pos="4121150" algn="l"/>
              </a:tabLst>
            </a:pPr>
            <a:r>
              <a:rPr lang="en-US" b="1" dirty="0"/>
              <a:t>a.	</a:t>
            </a:r>
            <a:r>
              <a:rPr lang="en-US" dirty="0">
                <a:solidFill>
                  <a:srgbClr val="0000FF"/>
                </a:solidFill>
              </a:rPr>
              <a:t>38%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5214938" y="3417711"/>
            <a:ext cx="2024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% symbol deleted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689475" y="3606624"/>
            <a:ext cx="457200" cy="1587"/>
          </a:xfrm>
          <a:prstGeom prst="straightConnector1">
            <a:avLst/>
          </a:prstGeom>
          <a:ln w="38100">
            <a:solidFill>
              <a:srgbClr val="C00000"/>
            </a:solidFill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>
            <a:off x="1142206" y="4114007"/>
            <a:ext cx="457200" cy="1587"/>
          </a:xfrm>
          <a:prstGeom prst="straightConnector1">
            <a:avLst/>
          </a:prstGeom>
          <a:ln w="38100">
            <a:solidFill>
              <a:srgbClr val="C00000"/>
            </a:solidFill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4114007" y="4175742"/>
            <a:ext cx="457200" cy="1587"/>
          </a:xfrm>
          <a:prstGeom prst="straightConnector1">
            <a:avLst/>
          </a:prstGeom>
          <a:ln w="38100">
            <a:solidFill>
              <a:srgbClr val="C00000"/>
            </a:solidFill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6" name="Rectangle 7"/>
          <p:cNvSpPr>
            <a:spLocks noChangeArrowheads="1"/>
          </p:cNvSpPr>
          <p:nvPr/>
        </p:nvSpPr>
        <p:spPr bwMode="auto">
          <a:xfrm>
            <a:off x="914400" y="4557536"/>
            <a:ext cx="1981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Understood</a:t>
            </a:r>
          </a:p>
          <a:p>
            <a:r>
              <a:rPr lang="en-US" sz="2000" dirty="0">
                <a:solidFill>
                  <a:srgbClr val="008080"/>
                </a:solidFill>
              </a:rPr>
              <a:t>decimal point </a:t>
            </a:r>
          </a:p>
        </p:txBody>
      </p:sp>
      <p:sp>
        <p:nvSpPr>
          <p:cNvPr id="37897" name="Rectangle 8"/>
          <p:cNvSpPr>
            <a:spLocks noChangeArrowheads="1"/>
          </p:cNvSpPr>
          <p:nvPr/>
        </p:nvSpPr>
        <p:spPr bwMode="auto">
          <a:xfrm>
            <a:off x="3886200" y="4557536"/>
            <a:ext cx="2743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Decimal point</a:t>
            </a:r>
          </a:p>
          <a:p>
            <a:r>
              <a:rPr lang="en-US" sz="2000" dirty="0">
                <a:solidFill>
                  <a:srgbClr val="008080"/>
                </a:solidFill>
              </a:rPr>
              <a:t>moved two places left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84120" y="3322320"/>
            <a:ext cx="22300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=               </a:t>
            </a:r>
            <a:r>
              <a:rPr lang="en-US" sz="2800" dirty="0">
                <a:solidFill>
                  <a:srgbClr val="FF0000"/>
                </a:solidFill>
              </a:rPr>
              <a:t>0.38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896" grpId="0"/>
      <p:bldP spid="37897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14: Converting Percents to Decimals (cont.)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3550" indent="-463550">
              <a:buFont typeface="Courier New" pitchFamily="49" charset="0"/>
              <a:buNone/>
            </a:pPr>
            <a:r>
              <a:rPr lang="en-US" b="1" dirty="0"/>
              <a:t>b.	</a:t>
            </a:r>
            <a:r>
              <a:rPr lang="en-US" dirty="0">
                <a:solidFill>
                  <a:srgbClr val="0000FF"/>
                </a:solidFill>
              </a:rPr>
              <a:t>16.2%</a:t>
            </a:r>
            <a:endParaRPr lang="en-US" dirty="0">
              <a:solidFill>
                <a:srgbClr val="FF0000"/>
              </a:solidFill>
            </a:endParaRPr>
          </a:p>
          <a:p>
            <a:pPr marL="463550" indent="-463550">
              <a:lnSpc>
                <a:spcPct val="150000"/>
              </a:lnSpc>
              <a:buFont typeface="Courier New" pitchFamily="49" charset="0"/>
              <a:buNone/>
            </a:pPr>
            <a:r>
              <a:rPr lang="en-US" b="1" dirty="0"/>
              <a:t>c.	</a:t>
            </a:r>
            <a:r>
              <a:rPr lang="en-US" dirty="0">
                <a:solidFill>
                  <a:srgbClr val="0000FF"/>
                </a:solidFill>
              </a:rPr>
              <a:t>100%</a:t>
            </a:r>
            <a:endParaRPr lang="en-US" dirty="0">
              <a:solidFill>
                <a:srgbClr val="FF0000"/>
              </a:solidFill>
            </a:endParaRPr>
          </a:p>
          <a:p>
            <a:pPr marL="463550" indent="-463550">
              <a:lnSpc>
                <a:spcPct val="150000"/>
              </a:lnSpc>
              <a:buFont typeface="Courier New" pitchFamily="49" charset="0"/>
              <a:buNone/>
            </a:pPr>
            <a:r>
              <a:rPr lang="en-US" b="1" dirty="0"/>
              <a:t>d.	</a:t>
            </a:r>
            <a:r>
              <a:rPr lang="en-US" dirty="0">
                <a:solidFill>
                  <a:srgbClr val="0000FF"/>
                </a:solidFill>
              </a:rPr>
              <a:t>0.25%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8916" name="Rectangle 3"/>
          <p:cNvSpPr>
            <a:spLocks noChangeArrowheads="1"/>
          </p:cNvSpPr>
          <p:nvPr/>
        </p:nvSpPr>
        <p:spPr bwMode="auto">
          <a:xfrm>
            <a:off x="3657600" y="2606675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The percent is less than 1%, and the decimal is less than 0.01.</a:t>
            </a:r>
          </a:p>
        </p:txBody>
      </p:sp>
      <p:sp>
        <p:nvSpPr>
          <p:cNvPr id="5" name="Rectangle 4"/>
          <p:cNvSpPr/>
          <p:nvPr/>
        </p:nvSpPr>
        <p:spPr>
          <a:xfrm>
            <a:off x="1905000" y="1264920"/>
            <a:ext cx="12682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99"/>
                </a:solidFill>
              </a:rPr>
              <a:t>=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0.162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1905000" y="1932940"/>
            <a:ext cx="10855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99"/>
                </a:solidFill>
              </a:rPr>
              <a:t>= 1.00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2876502" y="1932940"/>
            <a:ext cx="6286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99"/>
                </a:solidFill>
              </a:rPr>
              <a:t>= </a:t>
            </a:r>
            <a:r>
              <a:rPr lang="en-US" sz="2800" dirty="0">
                <a:solidFill>
                  <a:srgbClr val="FF0000"/>
                </a:solidFill>
              </a:rPr>
              <a:t>1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1905000" y="2652395"/>
            <a:ext cx="14510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63550" indent="-463550">
              <a:buFont typeface="Courier New" pitchFamily="49" charset="0"/>
              <a:buNone/>
            </a:pPr>
            <a:r>
              <a:rPr lang="en-US" sz="2800" dirty="0">
                <a:solidFill>
                  <a:srgbClr val="000099"/>
                </a:solidFill>
              </a:rPr>
              <a:t>=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0.0025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  <p:bldP spid="5" grpId="0"/>
      <p:bldP spid="6" grpId="0"/>
      <p:bldP spid="7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Fractions and Percents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074414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0" indent="0" algn="ctr">
              <a:buFont typeface="Courier New" pitchFamily="49" charset="0"/>
              <a:buNone/>
              <a:tabLst>
                <a:tab pos="1146175" algn="l"/>
              </a:tabLst>
            </a:pPr>
            <a:r>
              <a:rPr lang="en-US" b="1" dirty="0">
                <a:solidFill>
                  <a:srgbClr val="000000"/>
                </a:solidFill>
              </a:rPr>
              <a:t>To Change a Fraction to a Percent</a:t>
            </a:r>
          </a:p>
          <a:p>
            <a:pPr marL="0" indent="0">
              <a:buFont typeface="Courier New" pitchFamily="49" charset="0"/>
              <a:buNone/>
              <a:tabLst>
                <a:tab pos="1146175" algn="l"/>
              </a:tabLst>
            </a:pPr>
            <a:r>
              <a:rPr lang="en-US" b="1" dirty="0">
                <a:solidFill>
                  <a:srgbClr val="000000"/>
                </a:solidFill>
              </a:rPr>
              <a:t>Step 1.	</a:t>
            </a:r>
            <a:r>
              <a:rPr lang="en-US" dirty="0">
                <a:solidFill>
                  <a:srgbClr val="000000"/>
                </a:solidFill>
              </a:rPr>
              <a:t>Change the fraction to a decimal </a:t>
            </a:r>
          </a:p>
          <a:p>
            <a:pPr marL="0" indent="0">
              <a:buFont typeface="Courier New" pitchFamily="49" charset="0"/>
              <a:buNone/>
              <a:tabLst>
                <a:tab pos="1146175" algn="l"/>
              </a:tabLst>
            </a:pPr>
            <a:r>
              <a:rPr lang="en-US" dirty="0">
                <a:solidFill>
                  <a:srgbClr val="000000"/>
                </a:solidFill>
              </a:rPr>
              <a:t>	(Divide the numerator by the denominator.) </a:t>
            </a:r>
          </a:p>
          <a:p>
            <a:pPr marL="0" indent="0">
              <a:buFont typeface="Courier New" pitchFamily="49" charset="0"/>
              <a:buNone/>
              <a:tabLst>
                <a:tab pos="1146175" algn="l"/>
              </a:tabLst>
            </a:pPr>
            <a:r>
              <a:rPr lang="en-US" b="1" dirty="0">
                <a:solidFill>
                  <a:srgbClr val="000000"/>
                </a:solidFill>
              </a:rPr>
              <a:t>Step 2.	</a:t>
            </a:r>
            <a:r>
              <a:rPr lang="en-US" dirty="0">
                <a:solidFill>
                  <a:srgbClr val="000000"/>
                </a:solidFill>
              </a:rPr>
              <a:t>Change the decimal to a percent.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dirty="0"/>
              <a:t>Change      to a percent. </a:t>
            </a:r>
          </a:p>
          <a:p>
            <a:pPr marL="0" indent="0">
              <a:lnSpc>
                <a:spcPct val="150000"/>
              </a:lnSpc>
              <a:buFont typeface="Courier New" pitchFamily="49" charset="0"/>
              <a:buNone/>
            </a:pPr>
            <a:r>
              <a:rPr lang="en-US" b="1" dirty="0"/>
              <a:t>Solution: </a:t>
            </a:r>
          </a:p>
          <a:p>
            <a:pPr marL="0" indent="0">
              <a:spcBef>
                <a:spcPct val="0"/>
              </a:spcBef>
              <a:buFont typeface="Courier New" pitchFamily="49" charset="0"/>
              <a:buNone/>
            </a:pPr>
            <a:r>
              <a:rPr lang="en-US" dirty="0"/>
              <a:t>First divide 5 by 8 to get the </a:t>
            </a:r>
          </a:p>
          <a:p>
            <a:pPr marL="0" indent="0">
              <a:spcBef>
                <a:spcPct val="0"/>
              </a:spcBef>
              <a:buFont typeface="Courier New" pitchFamily="49" charset="0"/>
              <a:buNone/>
            </a:pPr>
            <a:r>
              <a:rPr lang="en-US" dirty="0"/>
              <a:t>decimal form. (This can be </a:t>
            </a:r>
          </a:p>
          <a:p>
            <a:pPr marL="0" indent="0">
              <a:spcBef>
                <a:spcPct val="0"/>
              </a:spcBef>
              <a:buFont typeface="Courier New" pitchFamily="49" charset="0"/>
              <a:buNone/>
            </a:pPr>
            <a:r>
              <a:rPr lang="en-US" dirty="0"/>
              <a:t>done with a calculator.)</a:t>
            </a:r>
          </a:p>
          <a:p>
            <a:pPr marL="0" indent="0">
              <a:spcBef>
                <a:spcPct val="0"/>
              </a:spcBef>
              <a:buFont typeface="Courier New" pitchFamily="49" charset="0"/>
              <a:buNone/>
            </a:pPr>
            <a:endParaRPr lang="en-US" dirty="0"/>
          </a:p>
          <a:p>
            <a:pPr marL="0" indent="0">
              <a:spcBef>
                <a:spcPct val="0"/>
              </a:spcBef>
              <a:buFont typeface="Courier New" pitchFamily="49" charset="0"/>
              <a:buNone/>
            </a:pPr>
            <a:endParaRPr lang="en-US" dirty="0"/>
          </a:p>
          <a:p>
            <a:pPr marL="0" indent="0">
              <a:spcBef>
                <a:spcPct val="0"/>
              </a:spcBef>
              <a:buFont typeface="Courier New" pitchFamily="49" charset="0"/>
              <a:buNone/>
            </a:pPr>
            <a:r>
              <a:rPr lang="en-US" dirty="0"/>
              <a:t>Now change 0.625 to a percent:  </a:t>
            </a:r>
          </a:p>
        </p:txBody>
      </p:sp>
      <p:graphicFrame>
        <p:nvGraphicFramePr>
          <p:cNvPr id="11276" name="Object 12"/>
          <p:cNvGraphicFramePr>
            <a:graphicFrameLocks noChangeAspect="1"/>
          </p:cNvGraphicFramePr>
          <p:nvPr/>
        </p:nvGraphicFramePr>
        <p:xfrm>
          <a:off x="5421489" y="1687689"/>
          <a:ext cx="11811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1" name="Equation" r:id="rId3" imgW="1180800" imgH="1269720" progId="Equation.DSMT4">
                  <p:embed/>
                </p:oleObj>
              </mc:Choice>
              <mc:Fallback>
                <p:oleObj name="Equation" r:id="rId3" imgW="1180800" imgH="126972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1489" y="1687689"/>
                        <a:ext cx="1181100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15: Converting Fractions to Percents</a:t>
            </a:r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1714500" y="1131711"/>
          <a:ext cx="266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2" name="Equation" r:id="rId5" imgW="266400" imgH="838080" progId="Equation.DSMT4">
                  <p:embed/>
                </p:oleObj>
              </mc:Choice>
              <mc:Fallback>
                <p:oleObj name="Equation" r:id="rId5" imgW="266400" imgH="8380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1131711"/>
                        <a:ext cx="266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1676400" y="5102225"/>
          <a:ext cx="266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3" name="Equation" r:id="rId7" imgW="266400" imgH="838080" progId="Equation.DSMT4">
                  <p:embed/>
                </p:oleObj>
              </mc:Choice>
              <mc:Fallback>
                <p:oleObj name="Equation" r:id="rId7" imgW="266400" imgH="8380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102225"/>
                        <a:ext cx="266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5707633" y="1720850"/>
          <a:ext cx="482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4" name="Equation" r:id="rId9" imgW="482400" imgH="291960" progId="Equation.DSMT4">
                  <p:embed/>
                </p:oleObj>
              </mc:Choice>
              <mc:Fallback>
                <p:oleObj name="Equation" r:id="rId9" imgW="482400" imgH="291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7633" y="1720850"/>
                        <a:ext cx="482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5767211" y="2525889"/>
          <a:ext cx="6223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5" name="Equation" r:id="rId11" imgW="622080" imgH="495000" progId="Equation.DSMT4">
                  <p:embed/>
                </p:oleObj>
              </mc:Choice>
              <mc:Fallback>
                <p:oleObj name="Equation" r:id="rId11" imgW="622080" imgH="4950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7211" y="2525889"/>
                        <a:ext cx="6223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7"/>
          <p:cNvGraphicFramePr>
            <a:graphicFrameLocks noChangeAspect="1"/>
          </p:cNvGraphicFramePr>
          <p:nvPr/>
        </p:nvGraphicFramePr>
        <p:xfrm>
          <a:off x="6019800" y="3059289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6" name="Equation" r:id="rId13" imgW="380880" imgH="291960" progId="Equation.DSMT4">
                  <p:embed/>
                </p:oleObj>
              </mc:Choice>
              <mc:Fallback>
                <p:oleObj name="Equation" r:id="rId13" imgW="380880" imgH="291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059289"/>
                        <a:ext cx="381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2" name="Object 8"/>
          <p:cNvGraphicFramePr>
            <a:graphicFrameLocks noChangeAspect="1"/>
          </p:cNvGraphicFramePr>
          <p:nvPr/>
        </p:nvGraphicFramePr>
        <p:xfrm>
          <a:off x="5988756" y="3440289"/>
          <a:ext cx="4699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7" name="Equation" r:id="rId15" imgW="469800" imgH="495000" progId="Equation.DSMT4">
                  <p:embed/>
                </p:oleObj>
              </mc:Choice>
              <mc:Fallback>
                <p:oleObj name="Equation" r:id="rId15" imgW="469800" imgH="4950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8756" y="3440289"/>
                        <a:ext cx="4699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3" name="Object 9"/>
          <p:cNvGraphicFramePr>
            <a:graphicFrameLocks noChangeAspect="1"/>
          </p:cNvGraphicFramePr>
          <p:nvPr/>
        </p:nvGraphicFramePr>
        <p:xfrm>
          <a:off x="6183489" y="3973689"/>
          <a:ext cx="393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8" name="Equation" r:id="rId17" imgW="393480" imgH="291960" progId="Equation.DSMT4">
                  <p:embed/>
                </p:oleObj>
              </mc:Choice>
              <mc:Fallback>
                <p:oleObj name="Equation" r:id="rId17" imgW="393480" imgH="2919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3489" y="3973689"/>
                        <a:ext cx="393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4" name="Object 10"/>
          <p:cNvGraphicFramePr>
            <a:graphicFrameLocks noChangeAspect="1"/>
          </p:cNvGraphicFramePr>
          <p:nvPr/>
        </p:nvGraphicFramePr>
        <p:xfrm>
          <a:off x="6183489" y="4354689"/>
          <a:ext cx="3937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9" name="Equation" r:id="rId19" imgW="393480" imgH="406080" progId="Equation.DSMT4">
                  <p:embed/>
                </p:oleObj>
              </mc:Choice>
              <mc:Fallback>
                <p:oleObj name="Equation" r:id="rId19" imgW="393480" imgH="4060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3489" y="4354689"/>
                        <a:ext cx="3937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5" name="Object 11"/>
          <p:cNvGraphicFramePr>
            <a:graphicFrameLocks noChangeAspect="1"/>
          </p:cNvGraphicFramePr>
          <p:nvPr/>
        </p:nvGraphicFramePr>
        <p:xfrm>
          <a:off x="6366933" y="4823178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0" name="Equation" r:id="rId21" imgW="215640" imgH="291960" progId="Equation.DSMT4">
                  <p:embed/>
                </p:oleObj>
              </mc:Choice>
              <mc:Fallback>
                <p:oleObj name="Equation" r:id="rId21" imgW="215640" imgH="29196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6933" y="4823178"/>
                        <a:ext cx="21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7" name="Object 13"/>
          <p:cNvGraphicFramePr>
            <a:graphicFrameLocks noChangeAspect="1"/>
          </p:cNvGraphicFramePr>
          <p:nvPr/>
        </p:nvGraphicFramePr>
        <p:xfrm>
          <a:off x="6199900" y="1717385"/>
          <a:ext cx="19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1" name="Equation" r:id="rId23" imgW="190440" imgH="279360" progId="Equation.DSMT4">
                  <p:embed/>
                </p:oleObj>
              </mc:Choice>
              <mc:Fallback>
                <p:oleObj name="Equation" r:id="rId23" imgW="190440" imgH="27936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9900" y="1717385"/>
                        <a:ext cx="190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8" name="Object 14"/>
          <p:cNvGraphicFramePr>
            <a:graphicFrameLocks noChangeAspect="1"/>
          </p:cNvGraphicFramePr>
          <p:nvPr/>
        </p:nvGraphicFramePr>
        <p:xfrm>
          <a:off x="6353445" y="1724890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2" name="Equation" r:id="rId25" imgW="203040" imgH="291960" progId="Equation.DSMT4">
                  <p:embed/>
                </p:oleObj>
              </mc:Choice>
              <mc:Fallback>
                <p:oleObj name="Equation" r:id="rId25" imgW="203040" imgH="29196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3445" y="1724890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9" name="Object 15"/>
          <p:cNvGraphicFramePr>
            <a:graphicFrameLocks noChangeAspect="1"/>
          </p:cNvGraphicFramePr>
          <p:nvPr/>
        </p:nvGraphicFramePr>
        <p:xfrm>
          <a:off x="2070100" y="5416550"/>
          <a:ext cx="1092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3" name="Equation" r:id="rId27" imgW="1091880" imgH="291960" progId="Equation.DSMT4">
                  <p:embed/>
                </p:oleObj>
              </mc:Choice>
              <mc:Fallback>
                <p:oleObj name="Equation" r:id="rId27" imgW="1091880" imgH="29196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0100" y="5416550"/>
                        <a:ext cx="1092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0" name="Object 16"/>
          <p:cNvGraphicFramePr>
            <a:graphicFrameLocks noChangeAspect="1"/>
          </p:cNvGraphicFramePr>
          <p:nvPr/>
        </p:nvGraphicFramePr>
        <p:xfrm>
          <a:off x="3238500" y="5379720"/>
          <a:ext cx="1181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4" name="Equation" r:id="rId29" imgW="1180800" imgH="304560" progId="Equation.DSMT4">
                  <p:embed/>
                </p:oleObj>
              </mc:Choice>
              <mc:Fallback>
                <p:oleObj name="Equation" r:id="rId29" imgW="1180800" imgH="30456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0" y="5379720"/>
                        <a:ext cx="11811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16: Calculating Percents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dirty="0"/>
              <a:t>In the U.S. in 1900, there were about </a:t>
            </a:r>
            <a:r>
              <a:rPr lang="en-US" dirty="0">
                <a:solidFill>
                  <a:srgbClr val="0000FF"/>
                </a:solidFill>
              </a:rPr>
              <a:t>27,000</a:t>
            </a:r>
            <a:r>
              <a:rPr lang="en-US" dirty="0"/>
              <a:t> college graduates (who received bachelor’s degrees), of which about </a:t>
            </a:r>
            <a:r>
              <a:rPr lang="en-US" dirty="0">
                <a:solidFill>
                  <a:srgbClr val="0000FF"/>
                </a:solidFill>
              </a:rPr>
              <a:t>22,000</a:t>
            </a:r>
            <a:r>
              <a:rPr lang="en-US" dirty="0"/>
              <a:t> were men. In 2003, there were about </a:t>
            </a:r>
            <a:r>
              <a:rPr lang="en-US" dirty="0">
                <a:solidFill>
                  <a:srgbClr val="0000FF"/>
                </a:solidFill>
              </a:rPr>
              <a:t>1,300,000</a:t>
            </a:r>
            <a:r>
              <a:rPr lang="en-US" dirty="0"/>
              <a:t> college graduates, of which about </a:t>
            </a:r>
            <a:r>
              <a:rPr lang="en-US" dirty="0">
                <a:solidFill>
                  <a:srgbClr val="0000FF"/>
                </a:solidFill>
              </a:rPr>
              <a:t>550,000</a:t>
            </a:r>
            <a:r>
              <a:rPr lang="en-US" dirty="0"/>
              <a:t> were men. Find the percentage of college graduates that were men in each of those years.</a:t>
            </a:r>
          </a:p>
          <a:p>
            <a:pPr marL="0" indent="0">
              <a:buFont typeface="Courier New" pitchFamily="49" charset="0"/>
              <a:buNone/>
            </a:pPr>
            <a:r>
              <a:rPr lang="en-US" b="1" dirty="0"/>
              <a:t>Solution: </a:t>
            </a:r>
          </a:p>
          <a:p>
            <a:pPr marL="0" indent="0">
              <a:buFont typeface="Courier New" pitchFamily="49" charset="0"/>
              <a:buNone/>
            </a:pPr>
            <a:r>
              <a:rPr lang="en-US" dirty="0"/>
              <a:t>For each year, divide (with a calculator) the number of male graduates by the total number of graduates: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16: Calculating Percents (cont.)</a:t>
            </a:r>
          </a:p>
        </p:txBody>
      </p:sp>
      <p:sp>
        <p:nvSpPr>
          <p:cNvPr id="1229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3550" indent="-463550">
              <a:buFont typeface="Courier New" pitchFamily="49" charset="0"/>
              <a:buNone/>
            </a:pPr>
            <a:r>
              <a:rPr lang="en-US" b="1" dirty="0"/>
              <a:t>a.	</a:t>
            </a:r>
            <a:r>
              <a:rPr lang="en-US" dirty="0"/>
              <a:t>For 1900,                                                 of college </a:t>
            </a:r>
          </a:p>
          <a:p>
            <a:pPr marL="463550" indent="-463550">
              <a:buFont typeface="Courier New" pitchFamily="49" charset="0"/>
              <a:buNone/>
            </a:pPr>
            <a:r>
              <a:rPr lang="en-US" dirty="0"/>
              <a:t>	graduates were men.</a:t>
            </a:r>
          </a:p>
          <a:p>
            <a:pPr marL="463550" indent="-463550">
              <a:spcBef>
                <a:spcPts val="1200"/>
              </a:spcBef>
              <a:buFont typeface="Courier New" pitchFamily="49" charset="0"/>
              <a:buNone/>
            </a:pPr>
            <a:r>
              <a:rPr lang="en-US" b="1" dirty="0"/>
              <a:t>b.	</a:t>
            </a:r>
            <a:r>
              <a:rPr lang="en-US" dirty="0"/>
              <a:t>For 2003,                                                      of college </a:t>
            </a:r>
          </a:p>
          <a:p>
            <a:pPr marL="463550" indent="-463550">
              <a:spcBef>
                <a:spcPts val="1200"/>
              </a:spcBef>
              <a:buFont typeface="Courier New" pitchFamily="49" charset="0"/>
              <a:buNone/>
            </a:pPr>
            <a:r>
              <a:rPr lang="en-US" dirty="0"/>
              <a:t>	graduates were men.</a:t>
            </a:r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2480733" y="1131711"/>
          <a:ext cx="37846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Equation" r:id="rId3" imgW="3784320" imgH="888840" progId="Equation.DSMT4">
                  <p:embed/>
                </p:oleObj>
              </mc:Choice>
              <mc:Fallback>
                <p:oleObj name="Equation" r:id="rId3" imgW="3784320" imgH="8888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0733" y="1131711"/>
                        <a:ext cx="37846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2415822" y="2221089"/>
          <a:ext cx="42418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Equation" r:id="rId5" imgW="4241520" imgH="888840" progId="Equation.DSMT4">
                  <p:embed/>
                </p:oleObj>
              </mc:Choice>
              <mc:Fallback>
                <p:oleObj name="Equation" r:id="rId5" imgW="4241520" imgH="8888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5822" y="2221089"/>
                        <a:ext cx="42418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4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86089" y="3505200"/>
            <a:ext cx="2881312" cy="2396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Writing in Decimal Notation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377267" y="2751136"/>
            <a:ext cx="22018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in decimal notation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6815667" y="4210050"/>
            <a:ext cx="1600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in words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1161786" y="3574255"/>
            <a:ext cx="533400" cy="106362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1940102" y="3641723"/>
            <a:ext cx="565150" cy="3175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V="1">
            <a:off x="3069167" y="3525836"/>
            <a:ext cx="533400" cy="3556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028" idx="1"/>
          </p:cNvCxnSpPr>
          <p:nvPr/>
        </p:nvCxnSpPr>
        <p:spPr>
          <a:xfrm rot="10800000" flipV="1">
            <a:off x="3539067" y="2951161"/>
            <a:ext cx="838200" cy="28575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6434667" y="4420855"/>
            <a:ext cx="3810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530352" y="1280160"/>
          <a:ext cx="6858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Equation" r:id="rId3" imgW="6858000" imgH="838080" progId="Equation.DSMT4">
                  <p:embed/>
                </p:oleObj>
              </mc:Choice>
              <mc:Fallback>
                <p:oleObj name="Equation" r:id="rId3" imgW="6858000" imgH="838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1280160"/>
                        <a:ext cx="6858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530352" y="2328333"/>
          <a:ext cx="1384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Equation" r:id="rId5" imgW="1384200" imgH="304560" progId="Equation.DSMT4">
                  <p:embed/>
                </p:oleObj>
              </mc:Choice>
              <mc:Fallback>
                <p:oleObj name="Equation" r:id="rId5" imgW="1384200" imgH="3045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2328333"/>
                        <a:ext cx="13843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578556" y="4724400"/>
          <a:ext cx="77978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Equation" r:id="rId7" imgW="7797600" imgH="876240" progId="Equation.DSMT4">
                  <p:embed/>
                </p:oleObj>
              </mc:Choice>
              <mc:Fallback>
                <p:oleObj name="Equation" r:id="rId7" imgW="7797600" imgH="8762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556" y="4724400"/>
                        <a:ext cx="77978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1058334" y="4233333"/>
          <a:ext cx="53340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Equation" r:id="rId9" imgW="5333760" imgH="368280" progId="Equation.DSMT4">
                  <p:embed/>
                </p:oleObj>
              </mc:Choice>
              <mc:Fallback>
                <p:oleObj name="Equation" r:id="rId9" imgW="5333760" imgH="3682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8334" y="4233333"/>
                        <a:ext cx="53340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1284111" y="2782711"/>
          <a:ext cx="2006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Equation" r:id="rId11" imgW="2006280" imgH="787320" progId="Equation.DSMT4">
                  <p:embed/>
                </p:oleObj>
              </mc:Choice>
              <mc:Fallback>
                <p:oleObj name="Equation" r:id="rId11" imgW="2006280" imgH="78732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4111" y="2782711"/>
                        <a:ext cx="20066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  <p:bldP spid="10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Writing in Decimal Notation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Courier New" pitchFamily="49" charset="0"/>
              <a:buNone/>
              <a:tabLst>
                <a:tab pos="1828800" algn="l"/>
              </a:tabLst>
            </a:pPr>
            <a:r>
              <a:rPr lang="en-US" dirty="0"/>
              <a:t>Write four hundred </a:t>
            </a:r>
            <a:r>
              <a:rPr lang="en-US" b="1" dirty="0"/>
              <a:t>and </a:t>
            </a:r>
            <a:r>
              <a:rPr lang="en-US" dirty="0"/>
              <a:t>two thousandths in decimal notation.</a:t>
            </a:r>
          </a:p>
          <a:p>
            <a:pPr marL="0" indent="0">
              <a:buFont typeface="Courier New" pitchFamily="49" charset="0"/>
              <a:buNone/>
              <a:tabLst>
                <a:tab pos="1828800" algn="l"/>
              </a:tabLst>
            </a:pPr>
            <a:r>
              <a:rPr lang="en-US" b="1" dirty="0"/>
              <a:t>Solution:</a:t>
            </a:r>
          </a:p>
          <a:p>
            <a:pPr marL="0" indent="0">
              <a:buFont typeface="Courier New" pitchFamily="49" charset="0"/>
              <a:buNone/>
              <a:tabLst>
                <a:tab pos="1828800" algn="l"/>
              </a:tabLst>
            </a:pPr>
            <a:endParaRPr lang="en-US" b="1" dirty="0"/>
          </a:p>
          <a:p>
            <a:pPr marL="0" indent="0">
              <a:buFont typeface="Courier New" pitchFamily="49" charset="0"/>
              <a:buNone/>
              <a:tabLst>
                <a:tab pos="1828800" algn="l"/>
              </a:tabLst>
            </a:pPr>
            <a:endParaRPr lang="en-US" b="1" dirty="0"/>
          </a:p>
          <a:p>
            <a:pPr marL="0" indent="0">
              <a:buFont typeface="Courier New" pitchFamily="49" charset="0"/>
              <a:buNone/>
              <a:tabLst>
                <a:tab pos="1828800" algn="l"/>
              </a:tabLst>
            </a:pP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400.002</a:t>
            </a: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3886200" y="2895600"/>
            <a:ext cx="45720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8080"/>
                </a:solidFill>
              </a:rPr>
              <a:t>Two 0’s are inserted as placeholders.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8080"/>
                </a:solidFill>
              </a:rPr>
              <a:t>The digit 2 is in the thousandths position.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059289" y="3200400"/>
            <a:ext cx="757238" cy="563562"/>
            <a:chOff x="3048000" y="3856038"/>
            <a:chExt cx="757238" cy="563562"/>
          </a:xfrm>
        </p:grpSpPr>
        <p:grpSp>
          <p:nvGrpSpPr>
            <p:cNvPr id="2" name="Group 11"/>
            <p:cNvGrpSpPr>
              <a:grpSpLocks/>
            </p:cNvGrpSpPr>
            <p:nvPr/>
          </p:nvGrpSpPr>
          <p:grpSpPr bwMode="auto">
            <a:xfrm>
              <a:off x="3048000" y="4054475"/>
              <a:ext cx="228600" cy="365125"/>
              <a:chOff x="5105400" y="5562600"/>
              <a:chExt cx="1828800" cy="686594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5105400" y="5562600"/>
                <a:ext cx="1828800" cy="2986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5400000">
                <a:off x="4762099" y="5905898"/>
                <a:ext cx="686594" cy="0"/>
              </a:xfrm>
              <a:prstGeom prst="line">
                <a:avLst/>
              </a:prstGeom>
              <a:ln w="38100">
                <a:solidFill>
                  <a:srgbClr val="C0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>
                <a:off x="6590899" y="5905898"/>
                <a:ext cx="686594" cy="0"/>
              </a:xfrm>
              <a:prstGeom prst="line">
                <a:avLst/>
              </a:prstGeom>
              <a:ln w="38100">
                <a:solidFill>
                  <a:srgbClr val="C0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Straight Connector 13"/>
            <p:cNvCxnSpPr/>
            <p:nvPr/>
          </p:nvCxnSpPr>
          <p:spPr>
            <a:xfrm>
              <a:off x="3165475" y="3856038"/>
              <a:ext cx="639763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3074194" y="3947319"/>
              <a:ext cx="182562" cy="0"/>
            </a:xfrm>
            <a:prstGeom prst="line">
              <a:avLst/>
            </a:prstGeom>
            <a:ln w="38100">
              <a:solidFill>
                <a:srgbClr val="C00000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Writing in Decimal Notation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Courier New" pitchFamily="49" charset="0"/>
              <a:buNone/>
              <a:tabLst>
                <a:tab pos="1828800" algn="l"/>
              </a:tabLst>
            </a:pPr>
            <a:r>
              <a:rPr lang="en-US" dirty="0"/>
              <a:t>Write four hundred two thousandths in decimal notation.</a:t>
            </a:r>
          </a:p>
          <a:p>
            <a:pPr marL="0" indent="0">
              <a:buFont typeface="Courier New" pitchFamily="49" charset="0"/>
              <a:buNone/>
              <a:tabLst>
                <a:tab pos="1828800" algn="l"/>
              </a:tabLst>
            </a:pPr>
            <a:r>
              <a:rPr lang="en-US" b="1" dirty="0"/>
              <a:t>Solution: </a:t>
            </a:r>
          </a:p>
          <a:p>
            <a:pPr marL="0" indent="0">
              <a:buFont typeface="Courier New" pitchFamily="49" charset="0"/>
              <a:buNone/>
              <a:tabLst>
                <a:tab pos="1828800" algn="l"/>
              </a:tabLst>
            </a:pP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0.402</a:t>
            </a:r>
            <a:r>
              <a:rPr lang="en-US" dirty="0"/>
              <a:t> </a:t>
            </a:r>
          </a:p>
          <a:p>
            <a:pPr marL="0" indent="0">
              <a:buFont typeface="Courier New" pitchFamily="49" charset="0"/>
              <a:buNone/>
              <a:tabLst>
                <a:tab pos="1828800" algn="l"/>
              </a:tabLst>
            </a:pPr>
            <a:r>
              <a:rPr lang="en-US" dirty="0"/>
              <a:t>Note carefully how the use of </a:t>
            </a:r>
            <a:r>
              <a:rPr lang="en-US" b="1" dirty="0"/>
              <a:t>and </a:t>
            </a:r>
            <a:r>
              <a:rPr lang="en-US" dirty="0"/>
              <a:t>in the phrase in Example 2 gives it a completely different meaning from the phrase in this example.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 with Decimal Numbers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884140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463550" indent="-463550" algn="ctr">
              <a:buFont typeface="Courier New" pitchFamily="49" charset="0"/>
              <a:buNone/>
            </a:pPr>
            <a:r>
              <a:rPr lang="en-US" b="1" dirty="0">
                <a:solidFill>
                  <a:srgbClr val="000000"/>
                </a:solidFill>
              </a:rPr>
              <a:t>To Add Decimal Numbers:</a:t>
            </a:r>
          </a:p>
          <a:p>
            <a:pPr marL="463550" indent="-463550">
              <a:buFont typeface="Courier New" pitchFamily="49" charset="0"/>
              <a:buNone/>
            </a:pPr>
            <a:r>
              <a:rPr lang="en-US" b="1" dirty="0">
                <a:solidFill>
                  <a:srgbClr val="000000"/>
                </a:solidFill>
              </a:rPr>
              <a:t>1.	</a:t>
            </a:r>
            <a:r>
              <a:rPr lang="en-US" dirty="0">
                <a:solidFill>
                  <a:srgbClr val="000000"/>
                </a:solidFill>
              </a:rPr>
              <a:t>Write the addends in a vertical column. </a:t>
            </a:r>
          </a:p>
          <a:p>
            <a:pPr marL="463550" indent="-463550">
              <a:buFont typeface="Courier New" pitchFamily="49" charset="0"/>
              <a:buNone/>
            </a:pPr>
            <a:r>
              <a:rPr lang="en-US" b="1" dirty="0">
                <a:solidFill>
                  <a:srgbClr val="000000"/>
                </a:solidFill>
              </a:rPr>
              <a:t>2.	</a:t>
            </a:r>
            <a:r>
              <a:rPr lang="en-US" dirty="0">
                <a:solidFill>
                  <a:srgbClr val="000000"/>
                </a:solidFill>
              </a:rPr>
              <a:t>Keep the decimal points aligned vertically. </a:t>
            </a:r>
          </a:p>
          <a:p>
            <a:pPr marL="463550" indent="-463550">
              <a:buFont typeface="Courier New" pitchFamily="49" charset="0"/>
              <a:buNone/>
            </a:pPr>
            <a:r>
              <a:rPr lang="en-US" b="1" dirty="0">
                <a:solidFill>
                  <a:srgbClr val="000000"/>
                </a:solidFill>
              </a:rPr>
              <a:t>3.	</a:t>
            </a:r>
            <a:r>
              <a:rPr lang="en-US" dirty="0">
                <a:solidFill>
                  <a:srgbClr val="000000"/>
                </a:solidFill>
              </a:rPr>
              <a:t>Keep digits with the same position value aligned. (Zeros may be filled in as aids.) </a:t>
            </a:r>
          </a:p>
          <a:p>
            <a:pPr marL="463550" indent="-463550">
              <a:buFont typeface="Courier New" pitchFamily="49" charset="0"/>
              <a:buNone/>
            </a:pPr>
            <a:r>
              <a:rPr lang="en-US" b="1" dirty="0">
                <a:solidFill>
                  <a:srgbClr val="000000"/>
                </a:solidFill>
              </a:rPr>
              <a:t>4.	</a:t>
            </a:r>
            <a:r>
              <a:rPr lang="en-US" dirty="0">
                <a:solidFill>
                  <a:srgbClr val="000000"/>
                </a:solidFill>
              </a:rPr>
              <a:t>Add the numbers, just as with whole numbers, keeping the decimal point in the sum aligned with the other decimal points.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Adding Decimals</a:t>
            </a:r>
          </a:p>
        </p:txBody>
      </p:sp>
      <p:sp>
        <p:nvSpPr>
          <p:cNvPr id="205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None/>
            </a:pPr>
            <a:r>
              <a:rPr lang="en-US" dirty="0"/>
              <a:t>Find the sum: </a:t>
            </a:r>
            <a:r>
              <a:rPr lang="en-US" dirty="0">
                <a:solidFill>
                  <a:srgbClr val="0000FF"/>
                </a:solidFill>
              </a:rPr>
              <a:t>17 + 4.88 + 50.033 + 0.6</a:t>
            </a:r>
            <a:r>
              <a:rPr lang="en-US" dirty="0"/>
              <a:t>.</a:t>
            </a:r>
          </a:p>
          <a:p>
            <a:pPr>
              <a:buFont typeface="Courier New" pitchFamily="49" charset="0"/>
              <a:buNone/>
            </a:pPr>
            <a:r>
              <a:rPr lang="en-US" b="1" dirty="0"/>
              <a:t>Solution:</a:t>
            </a:r>
            <a:endParaRPr lang="en-US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882422" y="2895600"/>
          <a:ext cx="1295400" cy="196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Equation" r:id="rId3" imgW="1295280" imgH="1968480" progId="Equation.DSMT4">
                  <p:embed/>
                </p:oleObj>
              </mc:Choice>
              <mc:Fallback>
                <p:oleObj name="Equation" r:id="rId3" imgW="1295280" imgH="1968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2422" y="2895600"/>
                        <a:ext cx="1295400" cy="196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3657600" y="2286000"/>
            <a:ext cx="4800600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Align decimal points vertically.</a:t>
            </a:r>
          </a:p>
          <a:p>
            <a:pPr>
              <a:spcBef>
                <a:spcPts val="1800"/>
              </a:spcBef>
            </a:pPr>
            <a:r>
              <a:rPr lang="en-US" sz="2000" dirty="0">
                <a:solidFill>
                  <a:srgbClr val="008080"/>
                </a:solidFill>
              </a:rPr>
              <a:t>The decimal point is understood to be to the right of 17, as 17.0.</a:t>
            </a:r>
          </a:p>
          <a:p>
            <a:endParaRPr lang="en-US" sz="2000" dirty="0">
              <a:solidFill>
                <a:srgbClr val="008080"/>
              </a:solidFill>
            </a:endParaRPr>
          </a:p>
          <a:p>
            <a:endParaRPr lang="en-US" sz="2000" dirty="0">
              <a:solidFill>
                <a:srgbClr val="008080"/>
              </a:solidFill>
            </a:endParaRPr>
          </a:p>
          <a:p>
            <a:endParaRPr lang="en-US" sz="2000" dirty="0">
              <a:solidFill>
                <a:srgbClr val="008080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2000" dirty="0">
                <a:solidFill>
                  <a:srgbClr val="008080"/>
                </a:solidFill>
              </a:rPr>
              <a:t>0’s are filled in to help keep the digits in line.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590800" y="2438400"/>
            <a:ext cx="1006475" cy="365125"/>
            <a:chOff x="2590800" y="2438400"/>
            <a:chExt cx="1006475" cy="365125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590800" y="2438400"/>
              <a:ext cx="1006475" cy="1588"/>
            </a:xfrm>
            <a:prstGeom prst="line">
              <a:avLst/>
            </a:prstGeom>
            <a:ln w="38100">
              <a:solidFill>
                <a:srgbClr val="C00000"/>
              </a:solidFill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2408237" y="2620963"/>
              <a:ext cx="365125" cy="0"/>
            </a:xfrm>
            <a:prstGeom prst="line">
              <a:avLst/>
            </a:prstGeom>
            <a:ln w="38100">
              <a:solidFill>
                <a:srgbClr val="C0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Arrow Connector 9"/>
          <p:cNvCxnSpPr/>
          <p:nvPr/>
        </p:nvCxnSpPr>
        <p:spPr>
          <a:xfrm rot="16200000" flipV="1">
            <a:off x="2692400" y="3632200"/>
            <a:ext cx="1524000" cy="5080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V="1">
            <a:off x="2959100" y="3975100"/>
            <a:ext cx="914400" cy="4318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3200400" y="4648200"/>
            <a:ext cx="3810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3254022" y="5139267"/>
            <a:ext cx="381000" cy="1587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2187222" y="4976989"/>
          <a:ext cx="990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5" imgW="990360" imgH="291960" progId="Equation.DSMT4">
                  <p:embed/>
                </p:oleObj>
              </mc:Choice>
              <mc:Fallback>
                <p:oleObj name="Equation" r:id="rId5" imgW="990360" imgH="2919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7222" y="4976989"/>
                        <a:ext cx="990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3657600" y="4953000"/>
            <a:ext cx="625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dirty="0">
                <a:solidFill>
                  <a:srgbClr val="008080"/>
                </a:solidFill>
              </a:rPr>
              <a:t>sum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Subtraction with Decimal Numbers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901440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463550" indent="-463550" algn="ctr">
              <a:buFont typeface="Courier New" pitchFamily="49" charset="0"/>
              <a:buNone/>
            </a:pPr>
            <a:r>
              <a:rPr lang="en-US" b="1" dirty="0">
                <a:solidFill>
                  <a:srgbClr val="000000"/>
                </a:solidFill>
              </a:rPr>
              <a:t>To Subtract Decimal Numbers</a:t>
            </a:r>
          </a:p>
          <a:p>
            <a:pPr marL="463550" indent="-463550">
              <a:buFont typeface="Courier New" pitchFamily="49" charset="0"/>
              <a:buNone/>
            </a:pPr>
            <a:r>
              <a:rPr lang="en-US" b="1" dirty="0">
                <a:solidFill>
                  <a:srgbClr val="000000"/>
                </a:solidFill>
              </a:rPr>
              <a:t>1.	</a:t>
            </a:r>
            <a:r>
              <a:rPr lang="en-US" dirty="0">
                <a:solidFill>
                  <a:srgbClr val="000000"/>
                </a:solidFill>
              </a:rPr>
              <a:t>Write the numbers in a vertical column. </a:t>
            </a:r>
          </a:p>
          <a:p>
            <a:pPr marL="463550" indent="-463550">
              <a:buFont typeface="Courier New" pitchFamily="49" charset="0"/>
              <a:buNone/>
            </a:pPr>
            <a:r>
              <a:rPr lang="en-US" b="1" dirty="0">
                <a:solidFill>
                  <a:srgbClr val="000000"/>
                </a:solidFill>
              </a:rPr>
              <a:t>2.	</a:t>
            </a:r>
            <a:r>
              <a:rPr lang="en-US" dirty="0">
                <a:solidFill>
                  <a:srgbClr val="000000"/>
                </a:solidFill>
              </a:rPr>
              <a:t>Keep the decimal points aligned vertically. </a:t>
            </a:r>
          </a:p>
          <a:p>
            <a:pPr marL="463550" indent="-463550">
              <a:buFont typeface="Courier New" pitchFamily="49" charset="0"/>
              <a:buNone/>
            </a:pPr>
            <a:r>
              <a:rPr lang="en-US" b="1" dirty="0">
                <a:solidFill>
                  <a:srgbClr val="000000"/>
                </a:solidFill>
              </a:rPr>
              <a:t>3.	</a:t>
            </a:r>
            <a:r>
              <a:rPr lang="en-US" dirty="0">
                <a:solidFill>
                  <a:srgbClr val="000000"/>
                </a:solidFill>
              </a:rPr>
              <a:t>Keep digits with the same position value aligned. (Zeros may be filled in as aids.) </a:t>
            </a:r>
          </a:p>
          <a:p>
            <a:pPr marL="463550" indent="-463550">
              <a:buFont typeface="Courier New" pitchFamily="49" charset="0"/>
              <a:buNone/>
            </a:pPr>
            <a:r>
              <a:rPr lang="en-US" b="1" dirty="0">
                <a:solidFill>
                  <a:srgbClr val="000000"/>
                </a:solidFill>
              </a:rPr>
              <a:t>4.	</a:t>
            </a:r>
            <a:r>
              <a:rPr lang="en-US" dirty="0">
                <a:solidFill>
                  <a:srgbClr val="000000"/>
                </a:solidFill>
              </a:rPr>
              <a:t>Subtract, just as with whole numbers, keeping the decimal point in the difference aligned with the other decimal points.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1051</Words>
  <Application>Microsoft Office PowerPoint</Application>
  <PresentationFormat>On-screen Show (4:3)</PresentationFormat>
  <Paragraphs>218</Paragraphs>
  <Slides>37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Courier New</vt:lpstr>
      <vt:lpstr>Office Theme</vt:lpstr>
      <vt:lpstr>Equation</vt:lpstr>
      <vt:lpstr>Section R.5</vt:lpstr>
      <vt:lpstr>Objectives</vt:lpstr>
      <vt:lpstr>Reading and Writing Decimal Numbers</vt:lpstr>
      <vt:lpstr>Example 1: Writing in Decimal Notation</vt:lpstr>
      <vt:lpstr>Example 2: Writing in Decimal Notation</vt:lpstr>
      <vt:lpstr>Example 3: Writing in Decimal Notation</vt:lpstr>
      <vt:lpstr>Addition with Decimal Numbers</vt:lpstr>
      <vt:lpstr>Example 4: Adding Decimals</vt:lpstr>
      <vt:lpstr>Subtraction with Decimal Numbers</vt:lpstr>
      <vt:lpstr>Example 5: Subtracting Decimals</vt:lpstr>
      <vt:lpstr>Example 6: Applications: Monetary Arithmetic</vt:lpstr>
      <vt:lpstr>Example 6: Applications: Monetary Arithmetic (cont.)</vt:lpstr>
      <vt:lpstr>Example 7: Adding and Subtracting Decimals with a Calculator</vt:lpstr>
      <vt:lpstr>Example 7: Adding and Subtracting Decimals with a Calculator (cont.)</vt:lpstr>
      <vt:lpstr>Multiplication with Decimal Numbers</vt:lpstr>
      <vt:lpstr>Example 8: Multiplying Decimals</vt:lpstr>
      <vt:lpstr>Division with Decimal Numbers</vt:lpstr>
      <vt:lpstr>Example 9: Dividing Decimals</vt:lpstr>
      <vt:lpstr>Example 9: Dividing Decimals (cont.)</vt:lpstr>
      <vt:lpstr>Division with Decimal Numbers</vt:lpstr>
      <vt:lpstr>Example 10: Dividing Decimals and Rounding</vt:lpstr>
      <vt:lpstr>Example 10: Dividing Decimals and Rounding (cont.)</vt:lpstr>
      <vt:lpstr>Example 11: Applications: Calculating Price</vt:lpstr>
      <vt:lpstr>Example 11: Applications: Calculating Price (cont.)</vt:lpstr>
      <vt:lpstr>Example 12: Multiplying and Dividing Decimals with a Calculator</vt:lpstr>
      <vt:lpstr>Example 12: Multiplying and Dividing Decimals with a Calculator (cont.)</vt:lpstr>
      <vt:lpstr>Decimals and Percents</vt:lpstr>
      <vt:lpstr>Example 13: Converting Decimals to Percents</vt:lpstr>
      <vt:lpstr>Example 13: Converting Decimals to Percents (cont.)</vt:lpstr>
      <vt:lpstr>Example 13: Converting Decimals to Percents (cont.)</vt:lpstr>
      <vt:lpstr>Decimals and Percents</vt:lpstr>
      <vt:lpstr>Example 14: Converting Percents to Decimals</vt:lpstr>
      <vt:lpstr>Example 14: Converting Percents to Decimals (cont.)</vt:lpstr>
      <vt:lpstr>Fractions and Percents</vt:lpstr>
      <vt:lpstr>Example 15: Converting Fractions to Percents</vt:lpstr>
      <vt:lpstr>Example 16: Calculating Percents</vt:lpstr>
      <vt:lpstr>Example 16: Calculating Percents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Introductory Algebra</dc:title>
  <dc:creator>Hawkes Learning Systems</dc:creator>
  <cp:lastModifiedBy>Daniel Breuer</cp:lastModifiedBy>
  <cp:revision>68</cp:revision>
  <dcterms:created xsi:type="dcterms:W3CDTF">2013-04-26T14:43:13Z</dcterms:created>
  <dcterms:modified xsi:type="dcterms:W3CDTF">2017-09-12T13:26:49Z</dcterms:modified>
</cp:coreProperties>
</file>