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69" r:id="rId4"/>
    <p:sldId id="270" r:id="rId5"/>
    <p:sldId id="271" r:id="rId6"/>
    <p:sldId id="272" r:id="rId7"/>
    <p:sldId id="273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7D9F"/>
    <a:srgbClr val="000000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101" d="100"/>
          <a:sy n="101" d="100"/>
        </p:scale>
        <p:origin x="123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11" Type="http://schemas.openxmlformats.org/officeDocument/2006/relationships/image" Target="../media/image62.wmf"/><Relationship Id="rId5" Type="http://schemas.openxmlformats.org/officeDocument/2006/relationships/image" Target="../media/image56.wmf"/><Relationship Id="rId10" Type="http://schemas.openxmlformats.org/officeDocument/2006/relationships/image" Target="../media/image61.wmf"/><Relationship Id="rId4" Type="http://schemas.openxmlformats.org/officeDocument/2006/relationships/image" Target="../media/image55.wmf"/><Relationship Id="rId9" Type="http://schemas.openxmlformats.org/officeDocument/2006/relationships/image" Target="../media/image6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11" Type="http://schemas.openxmlformats.org/officeDocument/2006/relationships/image" Target="../media/image39.wmf"/><Relationship Id="rId5" Type="http://schemas.openxmlformats.org/officeDocument/2006/relationships/image" Target="../media/image33.wmf"/><Relationship Id="rId10" Type="http://schemas.openxmlformats.org/officeDocument/2006/relationships/image" Target="../media/image38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35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6B9EE-1E0E-4516-9BB5-71A668A54E50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1385A-75BF-4A07-A469-41E60EBDF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70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36.wmf"/><Relationship Id="rId3" Type="http://schemas.openxmlformats.org/officeDocument/2006/relationships/oleObject" Target="../embeddings/oleObject21.bin"/><Relationship Id="rId21" Type="http://schemas.openxmlformats.org/officeDocument/2006/relationships/oleObject" Target="../embeddings/oleObject30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wmf"/><Relationship Id="rId20" Type="http://schemas.openxmlformats.org/officeDocument/2006/relationships/image" Target="../media/image37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5.bin"/><Relationship Id="rId24" Type="http://schemas.openxmlformats.org/officeDocument/2006/relationships/image" Target="../media/image39.wmf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23" Type="http://schemas.openxmlformats.org/officeDocument/2006/relationships/oleObject" Target="../embeddings/oleObject31.bin"/><Relationship Id="rId10" Type="http://schemas.openxmlformats.org/officeDocument/2006/relationships/image" Target="../media/image32.wmf"/><Relationship Id="rId19" Type="http://schemas.openxmlformats.org/officeDocument/2006/relationships/oleObject" Target="../embeddings/oleObject29.bin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34.wmf"/><Relationship Id="rId22" Type="http://schemas.openxmlformats.org/officeDocument/2006/relationships/image" Target="../media/image3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4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4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59.wmf"/><Relationship Id="rId3" Type="http://schemas.openxmlformats.org/officeDocument/2006/relationships/oleObject" Target="../embeddings/oleObject44.bin"/><Relationship Id="rId21" Type="http://schemas.openxmlformats.org/officeDocument/2006/relationships/oleObject" Target="../embeddings/oleObject53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8.wmf"/><Relationship Id="rId20" Type="http://schemas.openxmlformats.org/officeDocument/2006/relationships/image" Target="../media/image60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48.bin"/><Relationship Id="rId24" Type="http://schemas.openxmlformats.org/officeDocument/2006/relationships/image" Target="../media/image62.wmf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0.bin"/><Relationship Id="rId23" Type="http://schemas.openxmlformats.org/officeDocument/2006/relationships/oleObject" Target="../embeddings/oleObject54.bin"/><Relationship Id="rId10" Type="http://schemas.openxmlformats.org/officeDocument/2006/relationships/image" Target="../media/image55.wmf"/><Relationship Id="rId19" Type="http://schemas.openxmlformats.org/officeDocument/2006/relationships/oleObject" Target="../embeddings/oleObject52.bin"/><Relationship Id="rId4" Type="http://schemas.openxmlformats.org/officeDocument/2006/relationships/image" Target="../media/image52.w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57.wmf"/><Relationship Id="rId22" Type="http://schemas.openxmlformats.org/officeDocument/2006/relationships/image" Target="../media/image6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6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22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1.5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Evaluating and Solving Formulas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2: Solving Formulas</a:t>
            </a:r>
          </a:p>
        </p:txBody>
      </p:sp>
      <p:sp>
        <p:nvSpPr>
          <p:cNvPr id="3077" name="Content Placeholder 2"/>
          <p:cNvSpPr>
            <a:spLocks noGrp="1"/>
          </p:cNvSpPr>
          <p:nvPr>
            <p:ph idx="1"/>
          </p:nvPr>
        </p:nvSpPr>
        <p:spPr>
          <a:xfrm>
            <a:off x="457200" y="2019300"/>
            <a:ext cx="8229600" cy="523220"/>
          </a:xfrm>
        </p:spPr>
        <p:txBody>
          <a:bodyPr>
            <a:spAutoFit/>
          </a:bodyPr>
          <a:lstStyle/>
          <a:p>
            <a:r>
              <a:rPr lang="en-US" b="1" dirty="0"/>
              <a:t>Solution:</a:t>
            </a: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30352" y="1219200"/>
          <a:ext cx="6870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Equation" r:id="rId3" imgW="6870600" imgH="838080" progId="Equation.DSMT4">
                  <p:embed/>
                </p:oleObj>
              </mc:Choice>
              <mc:Fallback>
                <p:oleObj name="Equation" r:id="rId3" imgW="6870600" imgH="838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219200"/>
                        <a:ext cx="6870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2628900" y="1905000"/>
          <a:ext cx="1866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Equation" r:id="rId5" imgW="1866600" imgH="838080" progId="Equation.DSMT4">
                  <p:embed/>
                </p:oleObj>
              </mc:Choice>
              <mc:Fallback>
                <p:oleObj name="Equation" r:id="rId5" imgW="1866600" imgH="8380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1905000"/>
                        <a:ext cx="1866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5486400" y="2209800"/>
          <a:ext cx="2286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Equation" r:id="rId7" imgW="2286000" imgH="228600" progId="Equation.DSMT4">
                  <p:embed/>
                </p:oleObj>
              </mc:Choice>
              <mc:Fallback>
                <p:oleObj name="Equation" r:id="rId7" imgW="2286000" imgH="228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209800"/>
                        <a:ext cx="22860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2362200" y="2808287"/>
          <a:ext cx="2514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Equation" r:id="rId9" imgW="2514600" imgH="838080" progId="Equation.DSMT4">
                  <p:embed/>
                </p:oleObj>
              </mc:Choice>
              <mc:Fallback>
                <p:oleObj name="Equation" r:id="rId9" imgW="2514600" imgH="8380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808287"/>
                        <a:ext cx="2514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5" name="Object 13"/>
          <p:cNvGraphicFramePr>
            <a:graphicFrameLocks noChangeAspect="1"/>
          </p:cNvGraphicFramePr>
          <p:nvPr/>
        </p:nvGraphicFramePr>
        <p:xfrm>
          <a:off x="5486400" y="2941637"/>
          <a:ext cx="2654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Equation" r:id="rId11" imgW="2654280" imgH="571320" progId="Equation.DSMT4">
                  <p:embed/>
                </p:oleObj>
              </mc:Choice>
              <mc:Fallback>
                <p:oleObj name="Equation" r:id="rId11" imgW="2654280" imgH="57132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941637"/>
                        <a:ext cx="26543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6" name="Object 14"/>
          <p:cNvGraphicFramePr>
            <a:graphicFrameLocks noChangeAspect="1"/>
          </p:cNvGraphicFramePr>
          <p:nvPr/>
        </p:nvGraphicFramePr>
        <p:xfrm>
          <a:off x="2362200" y="3663950"/>
          <a:ext cx="1689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Equation" r:id="rId13" imgW="1688760" imgH="838080" progId="Equation.DSMT4">
                  <p:embed/>
                </p:oleObj>
              </mc:Choice>
              <mc:Fallback>
                <p:oleObj name="Equation" r:id="rId13" imgW="1688760" imgH="8380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663950"/>
                        <a:ext cx="1689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7" name="Object 15"/>
          <p:cNvGraphicFramePr>
            <a:graphicFrameLocks noChangeAspect="1"/>
          </p:cNvGraphicFramePr>
          <p:nvPr/>
        </p:nvGraphicFramePr>
        <p:xfrm>
          <a:off x="5486400" y="394335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Equation" r:id="rId15" imgW="927000" imgH="279360" progId="Equation.DSMT4">
                  <p:embed/>
                </p:oleObj>
              </mc:Choice>
              <mc:Fallback>
                <p:oleObj name="Equation" r:id="rId15" imgW="927000" imgH="27936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94335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8" name="Object 7"/>
          <p:cNvGraphicFramePr>
            <a:graphicFrameLocks noChangeAspect="1"/>
          </p:cNvGraphicFramePr>
          <p:nvPr/>
        </p:nvGraphicFramePr>
        <p:xfrm>
          <a:off x="1676400" y="4352925"/>
          <a:ext cx="3009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Equation" r:id="rId17" imgW="3009600" imgH="838080" progId="Equation.DSMT4">
                  <p:embed/>
                </p:oleObj>
              </mc:Choice>
              <mc:Fallback>
                <p:oleObj name="Equation" r:id="rId17" imgW="3009600" imgH="8380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352925"/>
                        <a:ext cx="3009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9" name="Object 9"/>
          <p:cNvGraphicFramePr>
            <a:graphicFrameLocks noChangeAspect="1"/>
          </p:cNvGraphicFramePr>
          <p:nvPr/>
        </p:nvGraphicFramePr>
        <p:xfrm>
          <a:off x="5486400" y="4651375"/>
          <a:ext cx="2222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Equation" r:id="rId19" imgW="2222280" imgH="241200" progId="Equation.DSMT4">
                  <p:embed/>
                </p:oleObj>
              </mc:Choice>
              <mc:Fallback>
                <p:oleObj name="Equation" r:id="rId19" imgW="2222280" imgH="241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651375"/>
                        <a:ext cx="22225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1" name="Object 19"/>
          <p:cNvGraphicFramePr>
            <a:graphicFrameLocks noChangeAspect="1"/>
          </p:cNvGraphicFramePr>
          <p:nvPr/>
        </p:nvGraphicFramePr>
        <p:xfrm>
          <a:off x="1695450" y="5194300"/>
          <a:ext cx="1689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Equation" r:id="rId21" imgW="1688760" imgH="838080" progId="Equation.DSMT4">
                  <p:embed/>
                </p:oleObj>
              </mc:Choice>
              <mc:Fallback>
                <p:oleObj name="Equation" r:id="rId21" imgW="1688760" imgH="83808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450" y="5194300"/>
                        <a:ext cx="1689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" name="Object 20"/>
          <p:cNvGraphicFramePr>
            <a:graphicFrameLocks noChangeAspect="1"/>
          </p:cNvGraphicFramePr>
          <p:nvPr/>
        </p:nvGraphicFramePr>
        <p:xfrm>
          <a:off x="5486400" y="54737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Equation" r:id="rId23" imgW="927000" imgH="279360" progId="Equation.DSMT4">
                  <p:embed/>
                </p:oleObj>
              </mc:Choice>
              <mc:Fallback>
                <p:oleObj name="Equation" r:id="rId23" imgW="927000" imgH="27936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4737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2: Solving Formulas (cont.)</a:t>
            </a:r>
          </a:p>
        </p:txBody>
      </p:sp>
      <p:sp>
        <p:nvSpPr>
          <p:cNvPr id="410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Thus the formula for Celsius and Fahrenheit solved for </a:t>
            </a:r>
            <a:r>
              <a:rPr lang="en-US" i="1" dirty="0"/>
              <a:t>C</a:t>
            </a:r>
            <a:r>
              <a:rPr lang="en-US" dirty="0"/>
              <a:t> is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and the same formula solved for </a:t>
            </a:r>
            <a:r>
              <a:rPr lang="en-US" i="1" dirty="0"/>
              <a:t>F </a:t>
            </a:r>
            <a:r>
              <a:rPr lang="en-US" dirty="0"/>
              <a:t>is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These are two forms of the same formula.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302000" y="2030104"/>
          <a:ext cx="195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3" imgW="1955520" imgH="838080" progId="Equation.DSMT4">
                  <p:embed/>
                </p:oleObj>
              </mc:Choice>
              <mc:Fallback>
                <p:oleObj name="Equation" r:id="rId3" imgW="1955520" imgH="838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2030104"/>
                        <a:ext cx="1955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3352800" y="3496954"/>
          <a:ext cx="1765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5" imgW="1765080" imgH="838080" progId="Equation.DSMT4">
                  <p:embed/>
                </p:oleObj>
              </mc:Choice>
              <mc:Fallback>
                <p:oleObj name="Equation" r:id="rId5" imgW="1765080" imgH="838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496954"/>
                        <a:ext cx="1765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2: Solving Formulas (cont.)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63550" algn="l"/>
              </a:tabLst>
            </a:pPr>
            <a:r>
              <a:rPr lang="en-US" b="1" dirty="0"/>
              <a:t>b.	</a:t>
            </a:r>
            <a:r>
              <a:rPr lang="en-US" dirty="0"/>
              <a:t>Solve for </a:t>
            </a:r>
            <a:r>
              <a:rPr lang="en-US" i="1" dirty="0">
                <a:solidFill>
                  <a:srgbClr val="0000FF"/>
                </a:solidFill>
              </a:rPr>
              <a:t>l </a:t>
            </a:r>
            <a:r>
              <a:rPr lang="en-US" dirty="0"/>
              <a:t>given </a:t>
            </a:r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2</a:t>
            </a:r>
            <a:r>
              <a:rPr lang="en-US" i="1" dirty="0">
                <a:solidFill>
                  <a:srgbClr val="0000FF"/>
                </a:solidFill>
              </a:rPr>
              <a:t>l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0000FF"/>
                </a:solidFill>
              </a:rPr>
              <a:t> 2</a:t>
            </a:r>
            <a:r>
              <a:rPr lang="en-US" i="1" dirty="0">
                <a:solidFill>
                  <a:srgbClr val="0000FF"/>
                </a:solidFill>
              </a:rPr>
              <a:t>w</a:t>
            </a:r>
            <a:r>
              <a:rPr lang="en-US" dirty="0"/>
              <a:t>.</a:t>
            </a:r>
          </a:p>
          <a:p>
            <a:pPr>
              <a:tabLst>
                <a:tab pos="463550" algn="l"/>
              </a:tabLst>
            </a:pPr>
            <a:r>
              <a:rPr lang="en-US" b="1" dirty="0"/>
              <a:t>Solution:</a:t>
            </a:r>
            <a:endParaRPr lang="en-US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487304" y="1968500"/>
          <a:ext cx="154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Equation" r:id="rId3" imgW="1549080" imgH="291960" progId="Equation.DSMT4">
                  <p:embed/>
                </p:oleObj>
              </mc:Choice>
              <mc:Fallback>
                <p:oleObj name="Equation" r:id="rId3" imgW="1549080" imgH="291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304" y="1968500"/>
                        <a:ext cx="1549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752600" y="2537536"/>
          <a:ext cx="6184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Equation" r:id="rId5" imgW="6184800" imgH="368280" progId="Equation.DSMT4">
                  <p:embed/>
                </p:oleObj>
              </mc:Choice>
              <mc:Fallback>
                <p:oleObj name="Equation" r:id="rId5" imgW="6184800" imgH="3682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537536"/>
                        <a:ext cx="61849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1766248" y="3182772"/>
          <a:ext cx="4584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Equation" r:id="rId7" imgW="4584600" imgH="342720" progId="Equation.DSMT4">
                  <p:embed/>
                </p:oleObj>
              </mc:Choice>
              <mc:Fallback>
                <p:oleObj name="Equation" r:id="rId7" imgW="4584600" imgH="3427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248" y="3182772"/>
                        <a:ext cx="4584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1701800" y="3802063"/>
          <a:ext cx="1676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Equation" r:id="rId9" imgW="1676160" imgH="838080" progId="Equation.DSMT4">
                  <p:embed/>
                </p:oleObj>
              </mc:Choice>
              <mc:Fallback>
                <p:oleObj name="Equation" r:id="rId9" imgW="167616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3802063"/>
                        <a:ext cx="1676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1774208" y="4917744"/>
          <a:ext cx="4584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Equation" r:id="rId11" imgW="4584600" imgH="838080" progId="Equation.DSMT4">
                  <p:embed/>
                </p:oleObj>
              </mc:Choice>
              <mc:Fallback>
                <p:oleObj name="Equation" r:id="rId11" imgW="458460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208" y="4917744"/>
                        <a:ext cx="4584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5435600" y="4114800"/>
          <a:ext cx="2336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Equation" r:id="rId13" imgW="2336760" imgH="279360" progId="Equation.DSMT4">
                  <p:embed/>
                </p:oleObj>
              </mc:Choice>
              <mc:Fallback>
                <p:oleObj name="Equation" r:id="rId13" imgW="2336760" imgH="2793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114800"/>
                        <a:ext cx="2336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2: Solving Formulas (cont.)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63550" algn="l"/>
              </a:tabLst>
            </a:pPr>
            <a:r>
              <a:rPr lang="en-US" b="1" dirty="0"/>
              <a:t>c.	</a:t>
            </a:r>
            <a:r>
              <a:rPr lang="en-US" dirty="0"/>
              <a:t>Solve the formula </a:t>
            </a:r>
            <a:r>
              <a:rPr lang="en-US" i="1" dirty="0">
                <a:solidFill>
                  <a:srgbClr val="0000FF"/>
                </a:solidFill>
              </a:rPr>
              <a:t>y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mx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i="1" dirty="0">
                <a:solidFill>
                  <a:srgbClr val="0000FF"/>
                </a:solidFill>
              </a:rPr>
              <a:t> b</a:t>
            </a:r>
            <a:r>
              <a:rPr lang="en-US" i="1" dirty="0"/>
              <a:t> </a:t>
            </a:r>
            <a:r>
              <a:rPr lang="en-US" dirty="0"/>
              <a:t>for</a:t>
            </a:r>
            <a:r>
              <a:rPr lang="en-US" i="1" dirty="0"/>
              <a:t>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1" dirty="0"/>
              <a:t>.</a:t>
            </a:r>
            <a:r>
              <a:rPr lang="en-US" b="1" i="1" dirty="0"/>
              <a:t> </a:t>
            </a:r>
          </a:p>
          <a:p>
            <a:pPr>
              <a:tabLst>
                <a:tab pos="463550" algn="l"/>
              </a:tabLst>
            </a:pPr>
            <a:r>
              <a:rPr lang="en-US" b="1" dirty="0"/>
              <a:t>Solution:</a:t>
            </a:r>
            <a:endParaRPr lang="en-US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424752" y="1968500"/>
          <a:ext cx="1485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tion" r:id="rId3" imgW="1485720" imgH="368280" progId="Equation.DSMT4">
                  <p:embed/>
                </p:oleObj>
              </mc:Choice>
              <mc:Fallback>
                <p:oleObj name="Equation" r:id="rId3" imgW="1485720" imgH="3682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752" y="1968500"/>
                        <a:ext cx="14859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829748" y="2692084"/>
          <a:ext cx="5194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Equation" r:id="rId5" imgW="5194080" imgH="368280" progId="Equation.DSMT4">
                  <p:embed/>
                </p:oleObj>
              </mc:Choice>
              <mc:Fallback>
                <p:oleObj name="Equation" r:id="rId5" imgW="5194080" imgH="3682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9748" y="2692084"/>
                        <a:ext cx="5194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1828800" y="3390268"/>
          <a:ext cx="5257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Equation" r:id="rId7" imgW="5257800" imgH="838080" progId="Equation.DSMT4">
                  <p:embed/>
                </p:oleObj>
              </mc:Choice>
              <mc:Fallback>
                <p:oleObj name="Equation" r:id="rId7" imgW="525780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390268"/>
                        <a:ext cx="5257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1815152" y="4558352"/>
          <a:ext cx="3771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Equation" r:id="rId9" imgW="3771720" imgH="838080" progId="Equation.DSMT4">
                  <p:embed/>
                </p:oleObj>
              </mc:Choice>
              <mc:Fallback>
                <p:oleObj name="Equation" r:id="rId9" imgW="377172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5152" y="4558352"/>
                        <a:ext cx="3771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2: Solving Formulas (cont.)</a:t>
            </a:r>
          </a:p>
        </p:txBody>
      </p:sp>
      <p:sp>
        <p:nvSpPr>
          <p:cNvPr id="717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107996"/>
          </a:xfrm>
        </p:spPr>
        <p:txBody>
          <a:bodyPr>
            <a:spAutoFit/>
          </a:bodyPr>
          <a:lstStyle/>
          <a:p>
            <a:pPr>
              <a:tabLst>
                <a:tab pos="463550" algn="l"/>
              </a:tabLst>
            </a:pPr>
            <a:r>
              <a:rPr lang="en-US" b="1" dirty="0"/>
              <a:t>d.	</a:t>
            </a:r>
            <a:r>
              <a:rPr lang="en-US" dirty="0"/>
              <a:t>Solve for </a:t>
            </a:r>
            <a:r>
              <a:rPr lang="en-US" i="1" dirty="0">
                <a:solidFill>
                  <a:srgbClr val="0000FF"/>
                </a:solidFill>
              </a:rPr>
              <a:t>R</a:t>
            </a:r>
            <a:r>
              <a:rPr lang="en-US" i="1" dirty="0"/>
              <a:t> </a:t>
            </a:r>
            <a:r>
              <a:rPr lang="en-US" dirty="0"/>
              <a:t>given the formula</a:t>
            </a:r>
            <a:r>
              <a:rPr lang="en-US" b="1" i="1" dirty="0"/>
              <a:t> </a:t>
            </a:r>
          </a:p>
          <a:p>
            <a:pPr>
              <a:spcBef>
                <a:spcPts val="1200"/>
              </a:spcBef>
              <a:tabLst>
                <a:tab pos="463550" algn="l"/>
              </a:tabLst>
            </a:pPr>
            <a:r>
              <a:rPr lang="en-US" b="1" dirty="0"/>
              <a:t>Solution:</a:t>
            </a:r>
            <a:endParaRPr lang="en-US" dirty="0"/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5246688" y="1139208"/>
          <a:ext cx="1371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" name="Equation" r:id="rId3" imgW="1371600" imgH="838080" progId="Equation.DSMT4">
                  <p:embed/>
                </p:oleObj>
              </mc:Choice>
              <mc:Fallback>
                <p:oleObj name="Equation" r:id="rId3" imgW="1371600" imgH="838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6688" y="1139208"/>
                        <a:ext cx="1371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2116138" y="1714500"/>
          <a:ext cx="1270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1" name="Equation" r:id="rId5" imgW="1269720" imgH="838080" progId="Equation.DSMT4">
                  <p:embed/>
                </p:oleObj>
              </mc:Choice>
              <mc:Fallback>
                <p:oleObj name="Equation" r:id="rId5" imgW="126972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138" y="1714500"/>
                        <a:ext cx="1270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1255713" y="2514600"/>
          <a:ext cx="2984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2" name="Equation" r:id="rId7" imgW="2984400" imgH="838080" progId="Equation.DSMT4">
                  <p:embed/>
                </p:oleObj>
              </mc:Choice>
              <mc:Fallback>
                <p:oleObj name="Equation" r:id="rId7" imgW="298440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2514600"/>
                        <a:ext cx="2984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1282700" y="3429000"/>
          <a:ext cx="153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3" name="Equation" r:id="rId9" imgW="1536480" imgH="279360" progId="Equation.DSMT4">
                  <p:embed/>
                </p:oleObj>
              </mc:Choice>
              <mc:Fallback>
                <p:oleObj name="Equation" r:id="rId9" imgW="1536480" imgH="2793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3429000"/>
                        <a:ext cx="153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1917700" y="3906520"/>
          <a:ext cx="153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4" name="Equation" r:id="rId11" imgW="1536480" imgH="279360" progId="Equation.DSMT4">
                  <p:embed/>
                </p:oleObj>
              </mc:Choice>
              <mc:Fallback>
                <p:oleObj name="Equation" r:id="rId11" imgW="1536480" imgH="2793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700" y="3906520"/>
                        <a:ext cx="153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1841500" y="4343400"/>
          <a:ext cx="1638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5" name="Equation" r:id="rId13" imgW="1638000" imgH="838080" progId="Equation.DSMT4">
                  <p:embed/>
                </p:oleObj>
              </mc:Choice>
              <mc:Fallback>
                <p:oleObj name="Equation" r:id="rId13" imgW="1638000" imgH="838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4343400"/>
                        <a:ext cx="1638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076450" y="5181600"/>
          <a:ext cx="1409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6" name="Equation" r:id="rId15" imgW="1409400" imgH="838080" progId="Equation.DSMT4">
                  <p:embed/>
                </p:oleObj>
              </mc:Choice>
              <mc:Fallback>
                <p:oleObj name="Equation" r:id="rId15" imgW="1409400" imgH="838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5181600"/>
                        <a:ext cx="1409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5078104" y="4622800"/>
          <a:ext cx="2349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7" name="Equation" r:id="rId17" imgW="2349360" imgH="279360" progId="Equation.DSMT4">
                  <p:embed/>
                </p:oleObj>
              </mc:Choice>
              <mc:Fallback>
                <p:oleObj name="Equation" r:id="rId17" imgW="2349360" imgH="2793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104" y="4622800"/>
                        <a:ext cx="2349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/>
        </p:nvGraphicFramePr>
        <p:xfrm>
          <a:off x="5078104" y="3948752"/>
          <a:ext cx="2451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8" name="Equation" r:id="rId19" imgW="2450880" imgH="241200" progId="Equation.DSMT4">
                  <p:embed/>
                </p:oleObj>
              </mc:Choice>
              <mc:Fallback>
                <p:oleObj name="Equation" r:id="rId19" imgW="2450880" imgH="241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104" y="3948752"/>
                        <a:ext cx="24511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0" name="Object 12"/>
          <p:cNvGraphicFramePr>
            <a:graphicFrameLocks noChangeAspect="1"/>
          </p:cNvGraphicFramePr>
          <p:nvPr/>
        </p:nvGraphicFramePr>
        <p:xfrm>
          <a:off x="5078104" y="2702560"/>
          <a:ext cx="2717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9" name="Equation" r:id="rId21" imgW="2717640" imgH="583920" progId="Equation.DSMT4">
                  <p:embed/>
                </p:oleObj>
              </mc:Choice>
              <mc:Fallback>
                <p:oleObj name="Equation" r:id="rId21" imgW="2717640" imgH="58392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104" y="2702560"/>
                        <a:ext cx="27178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2" name="Object 14"/>
          <p:cNvGraphicFramePr>
            <a:graphicFrameLocks noChangeAspect="1"/>
          </p:cNvGraphicFramePr>
          <p:nvPr/>
        </p:nvGraphicFramePr>
        <p:xfrm>
          <a:off x="5078104" y="3429000"/>
          <a:ext cx="3073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" name="Equation" r:id="rId23" imgW="3073320" imgH="279360" progId="Equation.DSMT4">
                  <p:embed/>
                </p:oleObj>
              </mc:Choice>
              <mc:Fallback>
                <p:oleObj name="Equation" r:id="rId23" imgW="3073320" imgH="2793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104" y="3429000"/>
                        <a:ext cx="3073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2: Solving Formulas (cont.)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63550" algn="l"/>
              </a:tabLst>
            </a:pPr>
            <a:r>
              <a:rPr lang="en-US"/>
              <a:t>This problem illustrates the importance of writing the correct form of a variable in a formula. Note that the uppercase </a:t>
            </a:r>
            <a:r>
              <a:rPr lang="en-US" i="1"/>
              <a:t>R </a:t>
            </a:r>
            <a:r>
              <a:rPr lang="en-US"/>
              <a:t>and the lowercase </a:t>
            </a:r>
            <a:r>
              <a:rPr lang="en-US" i="1"/>
              <a:t>r</a:t>
            </a:r>
            <a:r>
              <a:rPr lang="en-US"/>
              <a:t> represent completely different quantities.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108817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In each formula, solve for the indicated variable.</a:t>
            </a:r>
          </a:p>
          <a:p>
            <a:pPr marL="463550" indent="-463550">
              <a:spcBef>
                <a:spcPts val="1200"/>
              </a:spcBef>
              <a:tabLst>
                <a:tab pos="4121150" algn="l"/>
                <a:tab pos="4572000" algn="l"/>
              </a:tabLst>
              <a:defRPr/>
            </a:pPr>
            <a:r>
              <a:rPr lang="en-US" b="1" dirty="0">
                <a:solidFill>
                  <a:srgbClr val="000000"/>
                </a:solidFill>
              </a:rPr>
              <a:t>1.</a:t>
            </a: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i="1" dirty="0">
                <a:solidFill>
                  <a:srgbClr val="00000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000000"/>
                </a:solidFill>
              </a:rPr>
              <a:t> 2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; solve for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. 	</a:t>
            </a:r>
          </a:p>
          <a:p>
            <a:pPr marL="463550" indent="-463550">
              <a:spcBef>
                <a:spcPts val="1200"/>
              </a:spcBef>
              <a:tabLst>
                <a:tab pos="4121150" algn="l"/>
                <a:tab pos="4572000" algn="l"/>
              </a:tabLst>
              <a:defRPr/>
            </a:pPr>
            <a:r>
              <a:rPr lang="en-US" b="1" dirty="0">
                <a:solidFill>
                  <a:srgbClr val="000000"/>
                </a:solidFill>
              </a:rPr>
              <a:t>2.</a:t>
            </a: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mx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; solve for </a:t>
            </a:r>
            <a:r>
              <a:rPr lang="en-US" i="1" dirty="0">
                <a:solidFill>
                  <a:srgbClr val="000000"/>
                </a:solidFill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marL="463550" indent="-463550">
              <a:spcBef>
                <a:spcPts val="1200"/>
              </a:spcBef>
              <a:tabLst>
                <a:tab pos="4121150" algn="l"/>
                <a:tab pos="4572000" algn="l"/>
              </a:tabLst>
              <a:defRPr/>
            </a:pPr>
            <a:r>
              <a:rPr lang="el-GR" b="1" dirty="0">
                <a:solidFill>
                  <a:srgbClr val="000000"/>
                </a:solidFill>
              </a:rPr>
              <a:t>3.</a:t>
            </a: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l-GR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el-GR" dirty="0">
                <a:solidFill>
                  <a:srgbClr val="000000"/>
                </a:solidFill>
              </a:rPr>
              <a:t> + </a:t>
            </a:r>
            <a:r>
              <a:rPr lang="el-GR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β</a:t>
            </a:r>
            <a:r>
              <a:rPr lang="el-GR" dirty="0">
                <a:solidFill>
                  <a:srgbClr val="000000"/>
                </a:solidFill>
              </a:rPr>
              <a:t> + </a:t>
            </a:r>
            <a:r>
              <a:rPr lang="el-GR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γ</a:t>
            </a:r>
            <a:r>
              <a:rPr lang="el-GR" dirty="0">
                <a:solidFill>
                  <a:srgbClr val="000000"/>
                </a:solidFill>
              </a:rPr>
              <a:t> = 180; </a:t>
            </a:r>
            <a:r>
              <a:rPr lang="en-US" dirty="0">
                <a:solidFill>
                  <a:srgbClr val="000000"/>
                </a:solidFill>
              </a:rPr>
              <a:t>solve for </a:t>
            </a:r>
            <a:r>
              <a:rPr lang="en-US" i="1" dirty="0">
                <a:solidFill>
                  <a:srgbClr val="000000"/>
                </a:solidFill>
                <a:sym typeface="Symbol"/>
              </a:rPr>
              <a:t></a:t>
            </a:r>
            <a:r>
              <a:rPr lang="el-GR" dirty="0">
                <a:solidFill>
                  <a:srgbClr val="000000"/>
                </a:solidFill>
              </a:rPr>
              <a:t>. </a:t>
            </a:r>
            <a:r>
              <a:rPr lang="en-US" dirty="0">
                <a:solidFill>
                  <a:srgbClr val="000000"/>
                </a:solidFill>
              </a:rPr>
              <a:t>	</a:t>
            </a:r>
          </a:p>
          <a:p>
            <a:pPr marL="463550" indent="-463550">
              <a:spcBef>
                <a:spcPts val="1800"/>
              </a:spcBef>
              <a:spcAft>
                <a:spcPts val="600"/>
              </a:spcAft>
              <a:tabLst>
                <a:tab pos="4121150" algn="l"/>
                <a:tab pos="4572000" algn="l"/>
              </a:tabLst>
              <a:defRPr/>
            </a:pPr>
            <a:r>
              <a:rPr lang="el-GR" b="1" dirty="0">
                <a:solidFill>
                  <a:srgbClr val="000000"/>
                </a:solidFill>
              </a:rPr>
              <a:t>4.</a:t>
            </a:r>
            <a:r>
              <a:rPr lang="en-US" dirty="0">
                <a:solidFill>
                  <a:srgbClr val="000000"/>
                </a:solidFill>
              </a:rPr>
              <a:t>	                   solve for </a:t>
            </a:r>
            <a:r>
              <a:rPr lang="en-US" i="1" dirty="0">
                <a:solidFill>
                  <a:srgbClr val="000000"/>
                </a:solidFill>
              </a:rPr>
              <a:t>r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marL="463550" indent="-463550">
              <a:spcBef>
                <a:spcPts val="1800"/>
              </a:spcBef>
              <a:tabLst>
                <a:tab pos="4121150" algn="l"/>
                <a:tab pos="4572000" algn="l"/>
              </a:tabLst>
              <a:defRPr/>
            </a:pPr>
            <a:r>
              <a:rPr lang="en-US" b="1" dirty="0">
                <a:solidFill>
                  <a:srgbClr val="000000"/>
                </a:solidFill>
              </a:rPr>
              <a:t>5.</a:t>
            </a:r>
            <a:r>
              <a:rPr lang="en-US" dirty="0">
                <a:solidFill>
                  <a:srgbClr val="000000"/>
                </a:solidFill>
              </a:rPr>
              <a:t>	The perimeter of a square is 12.8 cm. Find the length of the sides.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054100" y="3567752"/>
          <a:ext cx="1384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3" imgW="1384200" imgH="838080" progId="Equation.DSMT4">
                  <p:embed/>
                </p:oleObj>
              </mc:Choice>
              <mc:Fallback>
                <p:oleObj name="Equation" r:id="rId3" imgW="1384200" imgH="838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3567752"/>
                        <a:ext cx="1384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Problem Answers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289623"/>
              </p:ext>
            </p:extLst>
          </p:nvPr>
        </p:nvGraphicFramePr>
        <p:xfrm>
          <a:off x="511175" y="1279525"/>
          <a:ext cx="2628900" cy="378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3" imgW="2628720" imgH="3784320" progId="Equation.DSMT4">
                  <p:embed/>
                </p:oleObj>
              </mc:Choice>
              <mc:Fallback>
                <p:oleObj name="Equation" r:id="rId3" imgW="2628720" imgH="37843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1279525"/>
                        <a:ext cx="2628900" cy="378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Objectives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spAutoFit/>
          </a:bodyPr>
          <a:lstStyle/>
          <a:p>
            <a:pPr marL="338138" indent="-338138">
              <a:buFont typeface="Courier New" pitchFamily="49" charset="0"/>
              <a:buChar char="o"/>
            </a:pPr>
            <a:r>
              <a:rPr lang="en-US"/>
              <a:t>Solve applied problems by using known formulas. </a:t>
            </a:r>
          </a:p>
          <a:p>
            <a:pPr marL="338138" indent="-338138">
              <a:buFont typeface="Courier New" pitchFamily="49" charset="0"/>
              <a:buChar char="o"/>
            </a:pPr>
            <a:r>
              <a:rPr lang="en-US"/>
              <a:t>Solve formulas for specified variables in terms of the other variables.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Formulas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Formula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Meaning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The simple interest (</a:t>
                      </a: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), earned by investing money, is equal to the product of the principal (</a:t>
                      </a: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 times the rate of interest (</a:t>
                      </a: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 times the time (</a:t>
                      </a: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 in years.</a:t>
                      </a:r>
                      <a:endParaRPr lang="en-US" sz="24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Temperature in degrees Celsius (</a:t>
                      </a: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 equals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    times the difference between the 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Fahrenheit temperature (</a:t>
                      </a: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 and 32.</a:t>
                      </a:r>
                      <a:endParaRPr lang="en-US" sz="24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525440" y="1905000"/>
          <a:ext cx="1270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Equation" r:id="rId3" imgW="1269720" imgH="253800" progId="Equation.DSMT4">
                  <p:embed/>
                </p:oleObj>
              </mc:Choice>
              <mc:Fallback>
                <p:oleObj name="Equation" r:id="rId3" imgW="126972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40" y="1905000"/>
                        <a:ext cx="12700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525440" y="3581400"/>
          <a:ext cx="2146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Equation" r:id="rId5" imgW="2145960" imgH="723600" progId="Equation.DSMT4">
                  <p:embed/>
                </p:oleObj>
              </mc:Choice>
              <mc:Fallback>
                <p:oleObj name="Equation" r:id="rId5" imgW="2145960" imgH="723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40" y="3581400"/>
                        <a:ext cx="21463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2881086" y="3871686"/>
          <a:ext cx="228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Equation" r:id="rId7" imgW="228600" imgH="723600" progId="Equation.DSMT4">
                  <p:embed/>
                </p:oleObj>
              </mc:Choice>
              <mc:Fallback>
                <p:oleObj name="Equation" r:id="rId7" imgW="228600" imgH="723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086" y="3871686"/>
                        <a:ext cx="2286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Formulas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09638"/>
              </p:ext>
            </p:extLst>
          </p:nvPr>
        </p:nvGraphicFramePr>
        <p:xfrm>
          <a:off x="457200" y="1279525"/>
          <a:ext cx="8229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Formula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Meaning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Intelligence Quotient </a:t>
                      </a: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(IQ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 is calculated by multiplying </a:t>
                      </a:r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100 times mental age (</a:t>
                      </a: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), as measured by some test, and dividing by chronological age (</a:t>
                      </a: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en-US" sz="24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The sum of the measures of the angles </a:t>
                      </a:r>
                      <a:b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2400" i="1" kern="1200" baseline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α</a:t>
                      </a:r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l-GR" sz="2400" i="1" kern="1200" baseline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β</a:t>
                      </a:r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l-GR" sz="2400" i="1" kern="1200" baseline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γ</a:t>
                      </a: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 of a triangle is 180</a:t>
                      </a:r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</a:t>
                      </a:r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b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4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Note:</a:t>
                      </a:r>
                      <a:r>
                        <a:rPr lang="en-US" sz="2400" b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2400" i="1" kern="1200" baseline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α</a:t>
                      </a:r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l-GR" sz="2400" i="1" kern="1200" baseline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β</a:t>
                      </a:r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2400" b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l-GR" sz="2400" i="1" kern="1200" baseline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γ</a:t>
                      </a:r>
                      <a:r>
                        <a:rPr lang="en-US" sz="2400" b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are the Greek letters</a:t>
                      </a:r>
                      <a:r>
                        <a:rPr lang="en-US" sz="24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alpha, beta, and gamma, respectively.)</a:t>
                      </a:r>
                      <a:endParaRPr lang="en-US" sz="24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4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232376"/>
              </p:ext>
            </p:extLst>
          </p:nvPr>
        </p:nvGraphicFramePr>
        <p:xfrm>
          <a:off x="566058" y="1843314"/>
          <a:ext cx="1841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Equation" r:id="rId3" imgW="1841400" imgH="723600" progId="Equation.DSMT4">
                  <p:embed/>
                </p:oleObj>
              </mc:Choice>
              <mc:Fallback>
                <p:oleObj name="Equation" r:id="rId3" imgW="1841400" imgH="723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058" y="1843314"/>
                        <a:ext cx="18415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753263"/>
              </p:ext>
            </p:extLst>
          </p:nvPr>
        </p:nvGraphicFramePr>
        <p:xfrm>
          <a:off x="533400" y="3836988"/>
          <a:ext cx="2527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Equation" r:id="rId5" imgW="2527200" imgH="330120" progId="Equation.DSMT4">
                  <p:embed/>
                </p:oleObj>
              </mc:Choice>
              <mc:Fallback>
                <p:oleObj name="Equation" r:id="rId5" imgW="2527200" imgH="3301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36988"/>
                        <a:ext cx="25273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Formulas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599" cy="4380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9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602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Formula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Figure Name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Figure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267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SQUARE</a:t>
                      </a:r>
                    </a:p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 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= side</a:t>
                      </a:r>
                      <a:endParaRPr lang="en-US" sz="2400" i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6408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RECTANGLE</a:t>
                      </a:r>
                    </a:p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 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= length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 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= width</a:t>
                      </a:r>
                      <a:endParaRPr lang="en-US" sz="2400" i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504372" y="1905000"/>
          <a:ext cx="12700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Equation" r:id="rId3" imgW="1269720" imgH="698400" progId="Equation.DSMT4">
                  <p:embed/>
                </p:oleObj>
              </mc:Choice>
              <mc:Fallback>
                <p:oleObj name="Equation" r:id="rId3" imgW="1269720" imgH="698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372" y="1905000"/>
                        <a:ext cx="12700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504372" y="3810000"/>
          <a:ext cx="18415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Equation" r:id="rId5" imgW="1841400" imgH="672840" progId="Equation.DSMT4">
                  <p:embed/>
                </p:oleObj>
              </mc:Choice>
              <mc:Fallback>
                <p:oleObj name="Equation" r:id="rId5" imgW="1841400" imgH="6728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372" y="3810000"/>
                        <a:ext cx="18415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EF1F9"/>
              </a:clrFrom>
              <a:clrTo>
                <a:srgbClr val="EEF1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81914" y="1799772"/>
            <a:ext cx="1920240" cy="176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EEF1F9"/>
              </a:clrFrom>
              <a:clrTo>
                <a:srgbClr val="EEF1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733801"/>
            <a:ext cx="2743200" cy="193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Formulas (cont.)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599" cy="4456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9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602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Formula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Figure Name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Figure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887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PARALLELOGRAM</a:t>
                      </a:r>
                    </a:p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 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= base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= side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 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= height</a:t>
                      </a:r>
                      <a:endParaRPr lang="en-US" sz="2400" i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6408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TRIANGLE</a:t>
                      </a:r>
                    </a:p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 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= base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a, c 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= sides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 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= height</a:t>
                      </a:r>
                      <a:endParaRPr lang="en-US" sz="2400" i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533400" y="1905000"/>
          <a:ext cx="18415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Equation" r:id="rId3" imgW="1841400" imgH="672840" progId="Equation.DSMT4">
                  <p:embed/>
                </p:oleObj>
              </mc:Choice>
              <mc:Fallback>
                <p:oleObj name="Equation" r:id="rId3" imgW="1841400" imgH="6728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05000"/>
                        <a:ext cx="18415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609600" y="3886200"/>
          <a:ext cx="19685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Equation" r:id="rId5" imgW="1968480" imgH="1091880" progId="Equation.DSMT4">
                  <p:embed/>
                </p:oleObj>
              </mc:Choice>
              <mc:Fallback>
                <p:oleObj name="Equation" r:id="rId5" imgW="1968480" imgH="10918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86200"/>
                        <a:ext cx="19685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EF1F9"/>
              </a:clrFrom>
              <a:clrTo>
                <a:srgbClr val="EEF1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23560" y="1828800"/>
            <a:ext cx="2834640" cy="185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EEF1F9"/>
              </a:clrFrom>
              <a:clrTo>
                <a:srgbClr val="EEF1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3842658"/>
            <a:ext cx="2468880" cy="192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Formulas (cont.)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599" cy="4587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757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Formula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Figure Name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Figure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9091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CIRCLE</a:t>
                      </a:r>
                    </a:p>
                    <a:p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 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= radius</a:t>
                      </a:r>
                    </a:p>
                    <a:p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 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= diameter</a:t>
                      </a:r>
                    </a:p>
                    <a:p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 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= circumference or</a:t>
                      </a:r>
                    </a:p>
                    <a:p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perimeter of a circle</a:t>
                      </a:r>
                      <a:endParaRPr lang="en-US" sz="2400" i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3027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TRAPEZOID</a:t>
                      </a:r>
                    </a:p>
                    <a:p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b, c 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= parallel sides</a:t>
                      </a:r>
                    </a:p>
                    <a:p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a, d 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= other sides</a:t>
                      </a:r>
                    </a:p>
                    <a:p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 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= height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4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456472"/>
              </p:ext>
            </p:extLst>
          </p:nvPr>
        </p:nvGraphicFramePr>
        <p:xfrm>
          <a:off x="495300" y="1841500"/>
          <a:ext cx="16764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Equation" r:id="rId3" imgW="1676160" imgH="1218960" progId="Equation.DSMT4">
                  <p:embed/>
                </p:oleObj>
              </mc:Choice>
              <mc:Fallback>
                <p:oleObj name="Equation" r:id="rId3" imgW="1676160" imgH="1218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1841500"/>
                        <a:ext cx="16764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508000" y="4009572"/>
          <a:ext cx="21590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Equation" r:id="rId5" imgW="2158920" imgH="1091880" progId="Equation.DSMT4">
                  <p:embed/>
                </p:oleObj>
              </mc:Choice>
              <mc:Fallback>
                <p:oleObj name="Equation" r:id="rId5" imgW="2158920" imgH="10918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4009572"/>
                        <a:ext cx="21590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EF1F9"/>
              </a:clrFrom>
              <a:clrTo>
                <a:srgbClr val="EEF1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1905000"/>
            <a:ext cx="18954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EEF1F9"/>
              </a:clrFrom>
              <a:clrTo>
                <a:srgbClr val="EEF1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3810000"/>
            <a:ext cx="2743200" cy="208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Triangle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89003"/>
          </a:xfrm>
        </p:spPr>
        <p:txBody>
          <a:bodyPr>
            <a:spAutoFit/>
          </a:bodyPr>
          <a:lstStyle/>
          <a:p>
            <a:r>
              <a:rPr lang="en-US" dirty="0"/>
              <a:t>The perimeter of a triangle is </a:t>
            </a:r>
            <a:r>
              <a:rPr lang="en-US" dirty="0">
                <a:solidFill>
                  <a:srgbClr val="0000FF"/>
                </a:solidFill>
              </a:rPr>
              <a:t>38 feet</a:t>
            </a:r>
            <a:r>
              <a:rPr lang="en-US" dirty="0"/>
              <a:t>. One side is </a:t>
            </a:r>
            <a:r>
              <a:rPr lang="en-US" dirty="0">
                <a:solidFill>
                  <a:srgbClr val="0000FF"/>
                </a:solidFill>
              </a:rPr>
              <a:t>5 feet </a:t>
            </a:r>
            <a:r>
              <a:rPr lang="en-US" dirty="0"/>
              <a:t>long and a second side is </a:t>
            </a:r>
            <a:r>
              <a:rPr lang="en-US" dirty="0">
                <a:solidFill>
                  <a:srgbClr val="0000FF"/>
                </a:solidFill>
              </a:rPr>
              <a:t>18 feet </a:t>
            </a:r>
            <a:r>
              <a:rPr lang="en-US" dirty="0"/>
              <a:t>long. How long is the third side?</a:t>
            </a:r>
          </a:p>
          <a:p>
            <a:r>
              <a:rPr lang="en-US" b="1" dirty="0"/>
              <a:t>Solution 1: </a:t>
            </a:r>
          </a:p>
          <a:p>
            <a:r>
              <a:rPr lang="en-US" dirty="0"/>
              <a:t>Using the formula </a:t>
            </a:r>
            <a:r>
              <a:rPr lang="en-US" i="1" dirty="0">
                <a:solidFill>
                  <a:srgbClr val="FF00FF"/>
                </a:solidFill>
              </a:rPr>
              <a:t>P </a:t>
            </a:r>
            <a:r>
              <a:rPr lang="en-US" dirty="0">
                <a:solidFill>
                  <a:srgbClr val="FF00FF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i="1" dirty="0">
                <a:solidFill>
                  <a:srgbClr val="FF00FF"/>
                </a:solidFill>
              </a:rPr>
              <a:t>a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>
                <a:solidFill>
                  <a:srgbClr val="FF00FF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i="1" dirty="0">
                <a:solidFill>
                  <a:srgbClr val="FF00FF"/>
                </a:solidFill>
              </a:rPr>
              <a:t>b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>
                <a:solidFill>
                  <a:srgbClr val="FF00FF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i="1" dirty="0">
                <a:solidFill>
                  <a:srgbClr val="FF00FF"/>
                </a:solidFill>
              </a:rPr>
              <a:t>c</a:t>
            </a:r>
            <a:r>
              <a:rPr lang="en-US" dirty="0"/>
              <a:t>, substitute </a:t>
            </a:r>
            <a:r>
              <a:rPr lang="en-US" i="1" dirty="0">
                <a:solidFill>
                  <a:srgbClr val="0000FF"/>
                </a:solidFill>
              </a:rPr>
              <a:t>P </a:t>
            </a:r>
            <a:r>
              <a:rPr lang="en-US" dirty="0">
                <a:solidFill>
                  <a:srgbClr val="0000FF"/>
                </a:solidFill>
              </a:rPr>
              <a:t>= 38</a:t>
            </a:r>
            <a:r>
              <a:rPr lang="en-US" dirty="0"/>
              <a:t>, 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r>
              <a:rPr lang="en-US" dirty="0">
                <a:solidFill>
                  <a:srgbClr val="0000FF"/>
                </a:solidFill>
              </a:rPr>
              <a:t> = 5</a:t>
            </a:r>
            <a:r>
              <a:rPr lang="en-US" dirty="0"/>
              <a:t>, and </a:t>
            </a:r>
            <a:r>
              <a:rPr lang="en-US" i="1" dirty="0">
                <a:solidFill>
                  <a:srgbClr val="0000FF"/>
                </a:solidFill>
              </a:rPr>
              <a:t>b</a:t>
            </a:r>
            <a:r>
              <a:rPr lang="en-US" dirty="0">
                <a:solidFill>
                  <a:srgbClr val="0000FF"/>
                </a:solidFill>
              </a:rPr>
              <a:t> = 18</a:t>
            </a:r>
            <a:r>
              <a:rPr lang="en-US" dirty="0"/>
              <a:t>. Then solve for the third side.</a:t>
            </a:r>
          </a:p>
          <a:p>
            <a:pPr>
              <a:spcBef>
                <a:spcPct val="0"/>
              </a:spcBef>
            </a:pPr>
            <a:endParaRPr lang="en-US" i="1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/>
              <a:t>The third side is </a:t>
            </a:r>
            <a:r>
              <a:rPr lang="en-US" dirty="0">
                <a:solidFill>
                  <a:srgbClr val="FF0000"/>
                </a:solidFill>
              </a:rPr>
              <a:t>15 feet </a:t>
            </a:r>
            <a:r>
              <a:rPr lang="en-US" dirty="0"/>
              <a:t>long.</a:t>
            </a:r>
            <a:r>
              <a:rPr lang="en-US" i="1" dirty="0"/>
              <a:t> </a:t>
            </a:r>
            <a:endParaRPr lang="en-US" dirty="0"/>
          </a:p>
        </p:txBody>
      </p:sp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024086"/>
            <a:ext cx="2651760" cy="180974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133600" y="4114800"/>
          <a:ext cx="2006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4" imgW="2006280" imgH="291960" progId="Equation.DSMT4">
                  <p:embed/>
                </p:oleObj>
              </mc:Choice>
              <mc:Fallback>
                <p:oleObj name="Equation" r:id="rId4" imgW="2006280" imgH="291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114800"/>
                        <a:ext cx="2006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2133600" y="4648200"/>
          <a:ext cx="1524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6" imgW="1523880" imgH="291960" progId="Equation.DSMT4">
                  <p:embed/>
                </p:oleObj>
              </mc:Choice>
              <mc:Fallback>
                <p:oleObj name="Equation" r:id="rId6" imgW="152388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648200"/>
                        <a:ext cx="1524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2133600" y="5181600"/>
          <a:ext cx="850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8" imgW="850680" imgH="291960" progId="Equation.DSMT4">
                  <p:embed/>
                </p:oleObj>
              </mc:Choice>
              <mc:Fallback>
                <p:oleObj name="Equation" r:id="rId8" imgW="85068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181600"/>
                        <a:ext cx="850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1: Triangle (cont.)</a:t>
            </a: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Solution 2: </a:t>
            </a:r>
            <a:r>
              <a:rPr lang="en-US"/>
              <a:t>First, solve for </a:t>
            </a:r>
            <a:r>
              <a:rPr lang="en-US" i="1"/>
              <a:t>c </a:t>
            </a:r>
            <a:r>
              <a:rPr lang="en-US"/>
              <a:t>in terms of </a:t>
            </a:r>
            <a:r>
              <a:rPr lang="en-US" i="1"/>
              <a:t>P</a:t>
            </a:r>
            <a:r>
              <a:rPr lang="en-US"/>
              <a:t>, </a:t>
            </a:r>
            <a:r>
              <a:rPr lang="en-US" i="1"/>
              <a:t>a</a:t>
            </a:r>
            <a:r>
              <a:rPr lang="en-US"/>
              <a:t>, and </a:t>
            </a:r>
            <a:r>
              <a:rPr lang="en-US" i="1"/>
              <a:t>b</a:t>
            </a:r>
            <a:r>
              <a:rPr lang="en-US"/>
              <a:t>. Then substitute for </a:t>
            </a:r>
            <a:r>
              <a:rPr lang="en-US" i="1"/>
              <a:t>P</a:t>
            </a:r>
            <a:r>
              <a:rPr lang="en-US"/>
              <a:t>, </a:t>
            </a:r>
            <a:r>
              <a:rPr lang="en-US" i="1"/>
              <a:t>a</a:t>
            </a:r>
            <a:r>
              <a:rPr lang="en-US"/>
              <a:t>, and </a:t>
            </a:r>
            <a:r>
              <a:rPr lang="en-US" i="1"/>
              <a:t>b</a:t>
            </a:r>
            <a:r>
              <a:rPr lang="en-US"/>
              <a:t>.</a:t>
            </a:r>
            <a:r>
              <a:rPr lang="en-US" i="1"/>
              <a:t> </a:t>
            </a:r>
            <a:endParaRPr lang="en-US"/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5791200" y="2971800"/>
            <a:ext cx="30083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Treat </a:t>
            </a:r>
            <a:r>
              <a:rPr lang="en-US" sz="2000" i="1" dirty="0">
                <a:solidFill>
                  <a:srgbClr val="008080"/>
                </a:solidFill>
              </a:rPr>
              <a:t>a </a:t>
            </a:r>
            <a:r>
              <a:rPr lang="en-US" sz="2000" dirty="0">
                <a:solidFill>
                  <a:srgbClr val="008080"/>
                </a:solidFill>
              </a:rPr>
              <a:t>and </a:t>
            </a:r>
            <a:r>
              <a:rPr lang="en-US" sz="2000" i="1" dirty="0">
                <a:solidFill>
                  <a:srgbClr val="008080"/>
                </a:solidFill>
              </a:rPr>
              <a:t>b</a:t>
            </a:r>
            <a:r>
              <a:rPr lang="en-US" sz="2000" dirty="0">
                <a:solidFill>
                  <a:srgbClr val="008080"/>
                </a:solidFill>
              </a:rPr>
              <a:t> as constants.</a:t>
            </a:r>
            <a:r>
              <a:rPr lang="en-US" sz="2000" i="1" dirty="0">
                <a:solidFill>
                  <a:srgbClr val="008080"/>
                </a:solidFill>
              </a:rPr>
              <a:t> </a:t>
            </a:r>
          </a:p>
          <a:p>
            <a:r>
              <a:rPr lang="en-US" sz="2000" dirty="0">
                <a:solidFill>
                  <a:srgbClr val="008080"/>
                </a:solidFill>
              </a:rPr>
              <a:t>Add −</a:t>
            </a:r>
            <a:r>
              <a:rPr lang="en-US" sz="2000" i="1" dirty="0">
                <a:solidFill>
                  <a:srgbClr val="008080"/>
                </a:solidFill>
              </a:rPr>
              <a:t>a </a:t>
            </a:r>
            <a:r>
              <a:rPr lang="en-US" sz="2000" dirty="0">
                <a:solidFill>
                  <a:srgbClr val="008080"/>
                </a:solidFill>
              </a:rPr>
              <a:t>−</a:t>
            </a:r>
            <a:r>
              <a:rPr lang="en-US" sz="2000" i="1" dirty="0">
                <a:solidFill>
                  <a:srgbClr val="008080"/>
                </a:solidFill>
              </a:rPr>
              <a:t> b </a:t>
            </a:r>
            <a:r>
              <a:rPr lang="en-US" sz="2000" dirty="0">
                <a:solidFill>
                  <a:srgbClr val="008080"/>
                </a:solidFill>
              </a:rPr>
              <a:t>to both sides.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3325504" y="2452048"/>
          <a:ext cx="1689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3" imgW="1688760" imgH="304560" progId="Equation.DSMT4">
                  <p:embed/>
                </p:oleObj>
              </mc:Choice>
              <mc:Fallback>
                <p:oleObj name="Equation" r:id="rId3" imgW="1688760" imgH="304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504" y="2452048"/>
                        <a:ext cx="1689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2326944" y="2985448"/>
          <a:ext cx="1689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5" imgW="1688760" imgH="304560" progId="Equation.DSMT4">
                  <p:embed/>
                </p:oleObj>
              </mc:Choice>
              <mc:Fallback>
                <p:oleObj name="Equation" r:id="rId5" imgW="1688760" imgH="304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6944" y="2985448"/>
                        <a:ext cx="1689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623248" y="3635992"/>
          <a:ext cx="4432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Equation" r:id="rId7" imgW="4431960" imgH="304560" progId="Equation.DSMT4">
                  <p:embed/>
                </p:oleObj>
              </mc:Choice>
              <mc:Fallback>
                <p:oleObj name="Equation" r:id="rId7" imgW="4431960" imgH="304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248" y="3635992"/>
                        <a:ext cx="4432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609600" y="4253552"/>
          <a:ext cx="4749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Equation" r:id="rId9" imgW="4749480" imgH="368280" progId="Equation.DSMT4">
                  <p:embed/>
                </p:oleObj>
              </mc:Choice>
              <mc:Fallback>
                <p:oleObj name="Equation" r:id="rId9" imgW="4749480" imgH="3682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253552"/>
                        <a:ext cx="4749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3581400" y="4800600"/>
          <a:ext cx="1308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Equation" r:id="rId11" imgW="1307880" imgH="291960" progId="Equation.DSMT4">
                  <p:embed/>
                </p:oleObj>
              </mc:Choice>
              <mc:Fallback>
                <p:oleObj name="Equation" r:id="rId11" imgW="130788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800600"/>
                        <a:ext cx="1308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3581400" y="5346700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Equation" r:id="rId13" imgW="723600" imgH="291960" progId="Equation.DSMT4">
                  <p:embed/>
                </p:oleObj>
              </mc:Choice>
              <mc:Fallback>
                <p:oleObj name="Equation" r:id="rId13" imgW="72360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346700"/>
                        <a:ext cx="723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453</Words>
  <Application>Microsoft Office PowerPoint</Application>
  <PresentationFormat>On-screen Show (4:3)</PresentationFormat>
  <Paragraphs>90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Symbol</vt:lpstr>
      <vt:lpstr>Cambria Math</vt:lpstr>
      <vt:lpstr>Courier New</vt:lpstr>
      <vt:lpstr>Calibri</vt:lpstr>
      <vt:lpstr>Office Theme</vt:lpstr>
      <vt:lpstr>Equation</vt:lpstr>
      <vt:lpstr>MathType 6.0 Equation</vt:lpstr>
      <vt:lpstr>Section 1.5</vt:lpstr>
      <vt:lpstr>Objectives</vt:lpstr>
      <vt:lpstr>Using Formulas</vt:lpstr>
      <vt:lpstr>Using Formulas</vt:lpstr>
      <vt:lpstr>Using Formulas</vt:lpstr>
      <vt:lpstr>Using Formulas (cont.)</vt:lpstr>
      <vt:lpstr>Using Formulas (cont.)</vt:lpstr>
      <vt:lpstr>Example 1: Triangle</vt:lpstr>
      <vt:lpstr>Example 1: Triangle (cont.)</vt:lpstr>
      <vt:lpstr>Example 2: Solving Formulas</vt:lpstr>
      <vt:lpstr>Example 2: Solving Formulas (cont.)</vt:lpstr>
      <vt:lpstr>Example 2: Solving Formulas (cont.)</vt:lpstr>
      <vt:lpstr>Example 2: Solving Formulas (cont.)</vt:lpstr>
      <vt:lpstr>Example 2: Solving Formulas (cont.)</vt:lpstr>
      <vt:lpstr>Example 2: Solving Formulas (cont.)</vt:lpstr>
      <vt:lpstr>Practice Problems</vt:lpstr>
      <vt:lpstr>Practice Problem Answers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Algebra</dc:title>
  <dc:creator>Hawkes Learning Systems</dc:creator>
  <cp:lastModifiedBy>Daniel Breuer</cp:lastModifiedBy>
  <cp:revision>45</cp:revision>
  <dcterms:created xsi:type="dcterms:W3CDTF">2013-04-26T14:43:13Z</dcterms:created>
  <dcterms:modified xsi:type="dcterms:W3CDTF">2018-09-03T19:06:26Z</dcterms:modified>
</cp:coreProperties>
</file>