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8" r:id="rId3"/>
    <p:sldId id="259" r:id="rId4"/>
    <p:sldId id="260" r:id="rId5"/>
    <p:sldId id="261" r:id="rId6"/>
    <p:sldId id="276" r:id="rId7"/>
    <p:sldId id="262" r:id="rId8"/>
    <p:sldId id="277"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99"/>
    <a:srgbClr val="0000FF"/>
    <a:srgbClr val="008000"/>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7" d="100"/>
          <a:sy n="107" d="100"/>
        </p:scale>
        <p:origin x="162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6" Type="http://schemas.openxmlformats.org/officeDocument/2006/relationships/image" Target="../media/image17.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5" Type="http://schemas.openxmlformats.org/officeDocument/2006/relationships/image" Target="../media/image1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3.wmf"/><Relationship Id="rId13" Type="http://schemas.openxmlformats.org/officeDocument/2006/relationships/image" Target="../media/image78.wmf"/><Relationship Id="rId3" Type="http://schemas.openxmlformats.org/officeDocument/2006/relationships/image" Target="../media/image68.wmf"/><Relationship Id="rId7" Type="http://schemas.openxmlformats.org/officeDocument/2006/relationships/image" Target="../media/image72.wmf"/><Relationship Id="rId12" Type="http://schemas.openxmlformats.org/officeDocument/2006/relationships/image" Target="../media/image77.wmf"/><Relationship Id="rId2" Type="http://schemas.openxmlformats.org/officeDocument/2006/relationships/image" Target="../media/image67.wmf"/><Relationship Id="rId16" Type="http://schemas.openxmlformats.org/officeDocument/2006/relationships/image" Target="../media/image81.wmf"/><Relationship Id="rId1" Type="http://schemas.openxmlformats.org/officeDocument/2006/relationships/image" Target="../media/image66.wmf"/><Relationship Id="rId6" Type="http://schemas.openxmlformats.org/officeDocument/2006/relationships/image" Target="../media/image71.wmf"/><Relationship Id="rId11" Type="http://schemas.openxmlformats.org/officeDocument/2006/relationships/image" Target="../media/image76.wmf"/><Relationship Id="rId5" Type="http://schemas.openxmlformats.org/officeDocument/2006/relationships/image" Target="../media/image70.wmf"/><Relationship Id="rId15" Type="http://schemas.openxmlformats.org/officeDocument/2006/relationships/image" Target="../media/image80.wmf"/><Relationship Id="rId10" Type="http://schemas.openxmlformats.org/officeDocument/2006/relationships/image" Target="../media/image75.wmf"/><Relationship Id="rId4" Type="http://schemas.openxmlformats.org/officeDocument/2006/relationships/image" Target="../media/image69.wmf"/><Relationship Id="rId9" Type="http://schemas.openxmlformats.org/officeDocument/2006/relationships/image" Target="../media/image74.wmf"/><Relationship Id="rId14" Type="http://schemas.openxmlformats.org/officeDocument/2006/relationships/image" Target="../media/image79.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8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1.wmf"/><Relationship Id="rId7" Type="http://schemas.openxmlformats.org/officeDocument/2006/relationships/image" Target="../media/image25.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 Id="rId9" Type="http://schemas.openxmlformats.org/officeDocument/2006/relationships/image" Target="../media/image3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11" Type="http://schemas.openxmlformats.org/officeDocument/2006/relationships/image" Target="../media/image46.wmf"/><Relationship Id="rId5" Type="http://schemas.openxmlformats.org/officeDocument/2006/relationships/image" Target="../media/image40.wmf"/><Relationship Id="rId10" Type="http://schemas.openxmlformats.org/officeDocument/2006/relationships/image" Target="../media/image45.wmf"/><Relationship Id="rId4" Type="http://schemas.openxmlformats.org/officeDocument/2006/relationships/image" Target="../media/image39.wmf"/><Relationship Id="rId9" Type="http://schemas.openxmlformats.org/officeDocument/2006/relationships/image" Target="../media/image4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3467226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13935F-7850-45BC-B2A9-15452E01C530}" type="datetimeFigureOut">
              <a:rPr lang="en-US" smtClean="0"/>
              <a:pPr/>
              <a:t>9/3/2018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5CDA1D-70BF-420A-B107-F36B34CD40A3}" type="slidenum">
              <a:rPr lang="en-US" smtClean="0"/>
              <a:pPr/>
              <a:t>‹#›</a:t>
            </a:fld>
            <a:endParaRPr lang="en-US" dirty="0"/>
          </a:p>
        </p:txBody>
      </p:sp>
    </p:spTree>
    <p:extLst>
      <p:ext uri="{BB962C8B-B14F-4D97-AF65-F5344CB8AC3E}">
        <p14:creationId xmlns:p14="http://schemas.microsoft.com/office/powerpoint/2010/main" val="3615395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6.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vmlDrawing" Target="../drawings/vmlDrawing5.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19" Type="http://schemas.openxmlformats.org/officeDocument/2006/relationships/oleObject" Target="../embeddings/oleObject34.bin"/><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18" Type="http://schemas.openxmlformats.org/officeDocument/2006/relationships/image" Target="../media/image43.wmf"/><Relationship Id="rId3" Type="http://schemas.openxmlformats.org/officeDocument/2006/relationships/oleObject" Target="../embeddings/oleObject35.bin"/><Relationship Id="rId21" Type="http://schemas.openxmlformats.org/officeDocument/2006/relationships/oleObject" Target="../embeddings/oleObject44.bin"/><Relationship Id="rId7" Type="http://schemas.openxmlformats.org/officeDocument/2006/relationships/oleObject" Target="../embeddings/oleObject37.bin"/><Relationship Id="rId12" Type="http://schemas.openxmlformats.org/officeDocument/2006/relationships/image" Target="../media/image40.wmf"/><Relationship Id="rId17" Type="http://schemas.openxmlformats.org/officeDocument/2006/relationships/oleObject" Target="../embeddings/oleObject42.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vmlDrawing" Target="../drawings/vmlDrawing6.vml"/><Relationship Id="rId6" Type="http://schemas.openxmlformats.org/officeDocument/2006/relationships/image" Target="../media/image37.wmf"/><Relationship Id="rId11" Type="http://schemas.openxmlformats.org/officeDocument/2006/relationships/oleObject" Target="../embeddings/oleObject39.bin"/><Relationship Id="rId24" Type="http://schemas.openxmlformats.org/officeDocument/2006/relationships/image" Target="../media/image46.wmf"/><Relationship Id="rId5" Type="http://schemas.openxmlformats.org/officeDocument/2006/relationships/oleObject" Target="../embeddings/oleObject36.bin"/><Relationship Id="rId15" Type="http://schemas.openxmlformats.org/officeDocument/2006/relationships/oleObject" Target="../embeddings/oleObject41.bin"/><Relationship Id="rId23" Type="http://schemas.openxmlformats.org/officeDocument/2006/relationships/oleObject" Target="../embeddings/oleObject45.bin"/><Relationship Id="rId10" Type="http://schemas.openxmlformats.org/officeDocument/2006/relationships/image" Target="../media/image39.wmf"/><Relationship Id="rId19" Type="http://schemas.openxmlformats.org/officeDocument/2006/relationships/oleObject" Target="../embeddings/oleObject43.bin"/><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 Id="rId22" Type="http://schemas.openxmlformats.org/officeDocument/2006/relationships/image" Target="../media/image4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8.wmf"/><Relationship Id="rId5" Type="http://schemas.openxmlformats.org/officeDocument/2006/relationships/oleObject" Target="../embeddings/oleObject47.bin"/><Relationship Id="rId4" Type="http://schemas.openxmlformats.org/officeDocument/2006/relationships/image" Target="../media/image47.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9.wmf"/><Relationship Id="rId5" Type="http://schemas.openxmlformats.org/officeDocument/2006/relationships/oleObject" Target="../embeddings/oleObject49.bin"/><Relationship Id="rId4" Type="http://schemas.openxmlformats.org/officeDocument/2006/relationships/image" Target="../media/image47.wmf"/></Relationships>
</file>

<file path=ppt/slides/_rels/slide16.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5.bin"/><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54.wmf"/><Relationship Id="rId2" Type="http://schemas.openxmlformats.org/officeDocument/2006/relationships/slideLayout" Target="../slideLayouts/slideLayout2.xml"/><Relationship Id="rId16" Type="http://schemas.openxmlformats.org/officeDocument/2006/relationships/image" Target="../media/image56.wmf"/><Relationship Id="rId1" Type="http://schemas.openxmlformats.org/officeDocument/2006/relationships/vmlDrawing" Target="../drawings/vmlDrawing9.vml"/><Relationship Id="rId6" Type="http://schemas.openxmlformats.org/officeDocument/2006/relationships/image" Target="../media/image51.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3.bin"/><Relationship Id="rId14" Type="http://schemas.openxmlformats.org/officeDocument/2006/relationships/image" Target="../media/image55.wmf"/></Relationships>
</file>

<file path=ppt/slides/_rels/slide17.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2.bin"/><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8.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60.bin"/><Relationship Id="rId14" Type="http://schemas.openxmlformats.org/officeDocument/2006/relationships/image" Target="../media/image62.wmf"/></Relationships>
</file>

<file path=ppt/slides/_rels/slide18.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64.wmf"/><Relationship Id="rId5" Type="http://schemas.openxmlformats.org/officeDocument/2006/relationships/oleObject" Target="../embeddings/oleObject64.bin"/><Relationship Id="rId4" Type="http://schemas.openxmlformats.org/officeDocument/2006/relationships/image" Target="../media/image63.wmf"/></Relationships>
</file>

<file path=ppt/slides/_rels/slide19.xml.rels><?xml version="1.0" encoding="UTF-8" standalone="yes"?>
<Relationships xmlns="http://schemas.openxmlformats.org/package/2006/relationships"><Relationship Id="rId13" Type="http://schemas.openxmlformats.org/officeDocument/2006/relationships/oleObject" Target="../embeddings/oleObject71.bin"/><Relationship Id="rId18" Type="http://schemas.openxmlformats.org/officeDocument/2006/relationships/image" Target="../media/image73.wmf"/><Relationship Id="rId26" Type="http://schemas.openxmlformats.org/officeDocument/2006/relationships/image" Target="../media/image77.wmf"/><Relationship Id="rId3" Type="http://schemas.openxmlformats.org/officeDocument/2006/relationships/oleObject" Target="../embeddings/oleObject66.bin"/><Relationship Id="rId21" Type="http://schemas.openxmlformats.org/officeDocument/2006/relationships/oleObject" Target="../embeddings/oleObject75.bin"/><Relationship Id="rId34" Type="http://schemas.openxmlformats.org/officeDocument/2006/relationships/image" Target="../media/image81.wmf"/><Relationship Id="rId7" Type="http://schemas.openxmlformats.org/officeDocument/2006/relationships/oleObject" Target="../embeddings/oleObject68.bin"/><Relationship Id="rId12" Type="http://schemas.openxmlformats.org/officeDocument/2006/relationships/image" Target="../media/image70.wmf"/><Relationship Id="rId17" Type="http://schemas.openxmlformats.org/officeDocument/2006/relationships/oleObject" Target="../embeddings/oleObject73.bin"/><Relationship Id="rId25" Type="http://schemas.openxmlformats.org/officeDocument/2006/relationships/oleObject" Target="../embeddings/oleObject77.bin"/><Relationship Id="rId33" Type="http://schemas.openxmlformats.org/officeDocument/2006/relationships/oleObject" Target="../embeddings/oleObject81.bin"/><Relationship Id="rId2" Type="http://schemas.openxmlformats.org/officeDocument/2006/relationships/slideLayout" Target="../slideLayouts/slideLayout2.xml"/><Relationship Id="rId16" Type="http://schemas.openxmlformats.org/officeDocument/2006/relationships/image" Target="../media/image72.wmf"/><Relationship Id="rId20" Type="http://schemas.openxmlformats.org/officeDocument/2006/relationships/image" Target="../media/image74.wmf"/><Relationship Id="rId29" Type="http://schemas.openxmlformats.org/officeDocument/2006/relationships/oleObject" Target="../embeddings/oleObject79.bin"/><Relationship Id="rId1" Type="http://schemas.openxmlformats.org/officeDocument/2006/relationships/vmlDrawing" Target="../drawings/vmlDrawing12.vml"/><Relationship Id="rId6" Type="http://schemas.openxmlformats.org/officeDocument/2006/relationships/image" Target="../media/image67.wmf"/><Relationship Id="rId11" Type="http://schemas.openxmlformats.org/officeDocument/2006/relationships/oleObject" Target="../embeddings/oleObject70.bin"/><Relationship Id="rId24" Type="http://schemas.openxmlformats.org/officeDocument/2006/relationships/image" Target="../media/image76.wmf"/><Relationship Id="rId32" Type="http://schemas.openxmlformats.org/officeDocument/2006/relationships/image" Target="../media/image80.wmf"/><Relationship Id="rId5" Type="http://schemas.openxmlformats.org/officeDocument/2006/relationships/oleObject" Target="../embeddings/oleObject67.bin"/><Relationship Id="rId15" Type="http://schemas.openxmlformats.org/officeDocument/2006/relationships/oleObject" Target="../embeddings/oleObject72.bin"/><Relationship Id="rId23" Type="http://schemas.openxmlformats.org/officeDocument/2006/relationships/oleObject" Target="../embeddings/oleObject76.bin"/><Relationship Id="rId28" Type="http://schemas.openxmlformats.org/officeDocument/2006/relationships/image" Target="../media/image78.wmf"/><Relationship Id="rId10" Type="http://schemas.openxmlformats.org/officeDocument/2006/relationships/image" Target="../media/image69.wmf"/><Relationship Id="rId19" Type="http://schemas.openxmlformats.org/officeDocument/2006/relationships/oleObject" Target="../embeddings/oleObject74.bin"/><Relationship Id="rId31" Type="http://schemas.openxmlformats.org/officeDocument/2006/relationships/oleObject" Target="../embeddings/oleObject80.bin"/><Relationship Id="rId4" Type="http://schemas.openxmlformats.org/officeDocument/2006/relationships/image" Target="../media/image66.wmf"/><Relationship Id="rId9" Type="http://schemas.openxmlformats.org/officeDocument/2006/relationships/oleObject" Target="../embeddings/oleObject69.bin"/><Relationship Id="rId14" Type="http://schemas.openxmlformats.org/officeDocument/2006/relationships/image" Target="../media/image71.wmf"/><Relationship Id="rId22" Type="http://schemas.openxmlformats.org/officeDocument/2006/relationships/image" Target="../media/image75.wmf"/><Relationship Id="rId27" Type="http://schemas.openxmlformats.org/officeDocument/2006/relationships/oleObject" Target="../embeddings/oleObject78.bin"/><Relationship Id="rId30" Type="http://schemas.openxmlformats.org/officeDocument/2006/relationships/image" Target="../media/image79.wmf"/><Relationship Id="rId8" Type="http://schemas.openxmlformats.org/officeDocument/2006/relationships/image" Target="../media/image6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3.wmf"/><Relationship Id="rId5" Type="http://schemas.openxmlformats.org/officeDocument/2006/relationships/oleObject" Target="../embeddings/oleObject83.bin"/><Relationship Id="rId4" Type="http://schemas.openxmlformats.org/officeDocument/2006/relationships/image" Target="../media/image8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8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34" Type="http://schemas.openxmlformats.org/officeDocument/2006/relationships/image" Target="../media/image17.wmf"/><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6.bin"/><Relationship Id="rId2" Type="http://schemas.openxmlformats.org/officeDocument/2006/relationships/slideLayout" Target="../slideLayouts/slideLayout2.xml"/><Relationship Id="rId16" Type="http://schemas.openxmlformats.org/officeDocument/2006/relationships/image" Target="../media/image8.wmf"/><Relationship Id="rId20" Type="http://schemas.openxmlformats.org/officeDocument/2006/relationships/image" Target="../media/image10.wmf"/><Relationship Id="rId29" Type="http://schemas.openxmlformats.org/officeDocument/2006/relationships/oleObject" Target="../embeddings/oleObject14.bin"/><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32" Type="http://schemas.openxmlformats.org/officeDocument/2006/relationships/image" Target="../media/image16.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4.wmf"/><Relationship Id="rId10" Type="http://schemas.openxmlformats.org/officeDocument/2006/relationships/image" Target="../media/image5.wmf"/><Relationship Id="rId19" Type="http://schemas.openxmlformats.org/officeDocument/2006/relationships/oleObject" Target="../embeddings/oleObject9.bin"/><Relationship Id="rId31" Type="http://schemas.openxmlformats.org/officeDocument/2006/relationships/oleObject" Target="../embeddings/oleObject15.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3.bin"/><Relationship Id="rId30" Type="http://schemas.openxmlformats.org/officeDocument/2006/relationships/image" Target="../media/image15.wmf"/><Relationship Id="rId8" Type="http://schemas.openxmlformats.org/officeDocument/2006/relationships/image" Target="../media/image4.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8.wmf"/></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10.1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Sequences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Applications</a:t>
            </a:r>
          </a:p>
        </p:txBody>
      </p:sp>
      <p:sp>
        <p:nvSpPr>
          <p:cNvPr id="3" name="Content Placeholder 2"/>
          <p:cNvSpPr>
            <a:spLocks noGrp="1"/>
          </p:cNvSpPr>
          <p:nvPr>
            <p:ph idx="1"/>
          </p:nvPr>
        </p:nvSpPr>
        <p:spPr>
          <a:xfrm>
            <a:off x="457200" y="1280160"/>
            <a:ext cx="8229600" cy="4573560"/>
          </a:xfrm>
        </p:spPr>
        <p:txBody>
          <a:bodyPr>
            <a:spAutoFit/>
          </a:bodyPr>
          <a:lstStyle/>
          <a:p>
            <a:pPr marL="1588" indent="-1588">
              <a:buNone/>
            </a:pPr>
            <a:r>
              <a:rPr lang="en-US" dirty="0"/>
              <a:t>A pick-up truck sells for </a:t>
            </a:r>
            <a:r>
              <a:rPr lang="en-US" dirty="0">
                <a:solidFill>
                  <a:srgbClr val="0000FF"/>
                </a:solidFill>
              </a:rPr>
              <a:t>$45,000</a:t>
            </a:r>
            <a:r>
              <a:rPr lang="en-US" dirty="0"/>
              <a:t> new. Each year its value depreciates by </a:t>
            </a:r>
            <a:r>
              <a:rPr lang="en-US" dirty="0">
                <a:solidFill>
                  <a:srgbClr val="0000FF"/>
                </a:solidFill>
              </a:rPr>
              <a:t>15%</a:t>
            </a:r>
            <a:r>
              <a:rPr lang="en-US" dirty="0"/>
              <a:t> of its value for the previous year. What will be its value at the end of each of the next three years?</a:t>
            </a:r>
          </a:p>
          <a:p>
            <a:pPr marL="1588" indent="-1588">
              <a:buNone/>
            </a:pPr>
            <a:r>
              <a:rPr lang="en-US" b="1" dirty="0"/>
              <a:t>Solution: </a:t>
            </a:r>
          </a:p>
          <a:p>
            <a:pPr marL="1588" indent="-1588">
              <a:buNone/>
            </a:pPr>
            <a:r>
              <a:rPr lang="en-US" dirty="0"/>
              <a:t>Each year the value will be 85% of its value the previous year. (Because it depreciates by </a:t>
            </a:r>
            <a:r>
              <a:rPr lang="en-US" dirty="0">
                <a:solidFill>
                  <a:srgbClr val="000099"/>
                </a:solidFill>
              </a:rPr>
              <a:t>15%</a:t>
            </a:r>
            <a:r>
              <a:rPr lang="en-US" dirty="0"/>
              <a:t>, the new value will be </a:t>
            </a:r>
            <a:r>
              <a:rPr lang="en-US" dirty="0">
                <a:solidFill>
                  <a:srgbClr val="000099"/>
                </a:solidFill>
              </a:rPr>
              <a:t>100% </a:t>
            </a:r>
            <a:r>
              <a:rPr lang="en-US" dirty="0">
                <a:solidFill>
                  <a:srgbClr val="000099"/>
                </a:solidFill>
                <a:latin typeface="Symbol" pitchFamily="18" charset="2"/>
              </a:rPr>
              <a:t>-</a:t>
            </a:r>
            <a:r>
              <a:rPr lang="en-US" dirty="0">
                <a:solidFill>
                  <a:srgbClr val="000099"/>
                </a:solidFill>
              </a:rPr>
              <a:t>15% = 85% </a:t>
            </a:r>
            <a:r>
              <a:rPr lang="en-US" dirty="0"/>
              <a:t>of its previous value.) We can find the value at the end of each year with the following sequence where 		         the initial value:</a:t>
            </a:r>
          </a:p>
        </p:txBody>
      </p:sp>
      <p:graphicFrame>
        <p:nvGraphicFramePr>
          <p:cNvPr id="7" name="Object 6"/>
          <p:cNvGraphicFramePr>
            <a:graphicFrameLocks noChangeAspect="1"/>
          </p:cNvGraphicFramePr>
          <p:nvPr>
            <p:extLst>
              <p:ext uri="{D42A27DB-BD31-4B8C-83A1-F6EECF244321}">
                <p14:modId xmlns:p14="http://schemas.microsoft.com/office/powerpoint/2010/main" val="3125242765"/>
              </p:ext>
            </p:extLst>
          </p:nvPr>
        </p:nvGraphicFramePr>
        <p:xfrm>
          <a:off x="2965450" y="5346700"/>
          <a:ext cx="1917700" cy="431800"/>
        </p:xfrm>
        <a:graphic>
          <a:graphicData uri="http://schemas.openxmlformats.org/presentationml/2006/ole">
            <mc:AlternateContent xmlns:mc="http://schemas.openxmlformats.org/markup-compatibility/2006">
              <mc:Choice xmlns:v="urn:schemas-microsoft-com:vml" Requires="v">
                <p:oleObj spid="_x0000_s5126" name="Equation" r:id="rId3" imgW="1917360" imgH="431640" progId="Equation.DSMT4">
                  <p:embed/>
                </p:oleObj>
              </mc:Choice>
              <mc:Fallback>
                <p:oleObj name="Equation" r:id="rId3" imgW="1917360" imgH="431640" progId="Equation.DSMT4">
                  <p:embed/>
                  <p:pic>
                    <p:nvPicPr>
                      <p:cNvPr id="0" name="Object 6"/>
                      <p:cNvPicPr>
                        <a:picLocks noChangeAspect="1" noChangeArrowheads="1"/>
                      </p:cNvPicPr>
                      <p:nvPr/>
                    </p:nvPicPr>
                    <p:blipFill>
                      <a:blip r:embed="rId4"/>
                      <a:srcRect/>
                      <a:stretch>
                        <a:fillRect/>
                      </a:stretch>
                    </p:blipFill>
                    <p:spPr bwMode="auto">
                      <a:xfrm>
                        <a:off x="2965450" y="5346700"/>
                        <a:ext cx="1917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Applications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1318715253"/>
              </p:ext>
            </p:extLst>
          </p:nvPr>
        </p:nvGraphicFramePr>
        <p:xfrm>
          <a:off x="568325" y="1295400"/>
          <a:ext cx="3340100" cy="469900"/>
        </p:xfrm>
        <a:graphic>
          <a:graphicData uri="http://schemas.openxmlformats.org/presentationml/2006/ole">
            <mc:AlternateContent xmlns:mc="http://schemas.openxmlformats.org/markup-compatibility/2006">
              <mc:Choice xmlns:v="urn:schemas-microsoft-com:vml" Requires="v">
                <p:oleObj spid="_x0000_s6183" name="Equation" r:id="rId3" imgW="3340080" imgH="469800" progId="Equation.DSMT4">
                  <p:embed/>
                </p:oleObj>
              </mc:Choice>
              <mc:Fallback>
                <p:oleObj name="Equation" r:id="rId3" imgW="3340080" imgH="469800" progId="Equation.DSMT4">
                  <p:embed/>
                  <p:pic>
                    <p:nvPicPr>
                      <p:cNvPr id="0" name="Picture 3"/>
                      <p:cNvPicPr>
                        <a:picLocks noChangeAspect="1" noChangeArrowheads="1"/>
                      </p:cNvPicPr>
                      <p:nvPr/>
                    </p:nvPicPr>
                    <p:blipFill>
                      <a:blip r:embed="rId4"/>
                      <a:srcRect/>
                      <a:stretch>
                        <a:fillRect/>
                      </a:stretch>
                    </p:blipFill>
                    <p:spPr bwMode="auto">
                      <a:xfrm>
                        <a:off x="568325" y="1295400"/>
                        <a:ext cx="334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4025900" y="1315155"/>
          <a:ext cx="2311400" cy="469900"/>
        </p:xfrm>
        <a:graphic>
          <a:graphicData uri="http://schemas.openxmlformats.org/presentationml/2006/ole">
            <mc:AlternateContent xmlns:mc="http://schemas.openxmlformats.org/markup-compatibility/2006">
              <mc:Choice xmlns:v="urn:schemas-microsoft-com:vml" Requires="v">
                <p:oleObj spid="_x0000_s6184" name="Equation" r:id="rId5" imgW="2311200" imgH="469800" progId="Equation.DSMT4">
                  <p:embed/>
                </p:oleObj>
              </mc:Choice>
              <mc:Fallback>
                <p:oleObj name="Equation" r:id="rId5" imgW="23112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25900" y="1315155"/>
                        <a:ext cx="231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6413500" y="1351845"/>
          <a:ext cx="1485900" cy="368300"/>
        </p:xfrm>
        <a:graphic>
          <a:graphicData uri="http://schemas.openxmlformats.org/presentationml/2006/ole">
            <mc:AlternateContent xmlns:mc="http://schemas.openxmlformats.org/markup-compatibility/2006">
              <mc:Choice xmlns:v="urn:schemas-microsoft-com:vml" Requires="v">
                <p:oleObj spid="_x0000_s6185" name="Equation" r:id="rId7" imgW="1485720" imgH="368280" progId="Equation.DSMT4">
                  <p:embed/>
                </p:oleObj>
              </mc:Choice>
              <mc:Fallback>
                <p:oleObj name="Equation" r:id="rId7" imgW="1485720" imgH="3682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13500" y="1351845"/>
                        <a:ext cx="1485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3651211658"/>
              </p:ext>
            </p:extLst>
          </p:nvPr>
        </p:nvGraphicFramePr>
        <p:xfrm>
          <a:off x="568325" y="2046288"/>
          <a:ext cx="3327400" cy="469900"/>
        </p:xfrm>
        <a:graphic>
          <a:graphicData uri="http://schemas.openxmlformats.org/presentationml/2006/ole">
            <mc:AlternateContent xmlns:mc="http://schemas.openxmlformats.org/markup-compatibility/2006">
              <mc:Choice xmlns:v="urn:schemas-microsoft-com:vml" Requires="v">
                <p:oleObj spid="_x0000_s6186" name="Equation" r:id="rId9" imgW="3327120" imgH="469800" progId="Equation.DSMT4">
                  <p:embed/>
                </p:oleObj>
              </mc:Choice>
              <mc:Fallback>
                <p:oleObj name="Equation" r:id="rId9" imgW="3327120" imgH="469800" progId="Equation.DSMT4">
                  <p:embed/>
                  <p:pic>
                    <p:nvPicPr>
                      <p:cNvPr id="0" name="Picture 6"/>
                      <p:cNvPicPr>
                        <a:picLocks noChangeAspect="1" noChangeArrowheads="1"/>
                      </p:cNvPicPr>
                      <p:nvPr/>
                    </p:nvPicPr>
                    <p:blipFill>
                      <a:blip r:embed="rId10"/>
                      <a:srcRect/>
                      <a:stretch>
                        <a:fillRect/>
                      </a:stretch>
                    </p:blipFill>
                    <p:spPr bwMode="auto">
                      <a:xfrm>
                        <a:off x="568325" y="2046288"/>
                        <a:ext cx="332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025900" y="2057400"/>
          <a:ext cx="2298700" cy="469900"/>
        </p:xfrm>
        <a:graphic>
          <a:graphicData uri="http://schemas.openxmlformats.org/presentationml/2006/ole">
            <mc:AlternateContent xmlns:mc="http://schemas.openxmlformats.org/markup-compatibility/2006">
              <mc:Choice xmlns:v="urn:schemas-microsoft-com:vml" Requires="v">
                <p:oleObj spid="_x0000_s6187" name="Equation" r:id="rId11" imgW="2298600" imgH="469800" progId="Equation.DSMT4">
                  <p:embed/>
                </p:oleObj>
              </mc:Choice>
              <mc:Fallback>
                <p:oleObj name="Equation" r:id="rId11" imgW="229860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25900" y="2057400"/>
                        <a:ext cx="229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6413500" y="2102556"/>
          <a:ext cx="1930400" cy="368300"/>
        </p:xfrm>
        <a:graphic>
          <a:graphicData uri="http://schemas.openxmlformats.org/presentationml/2006/ole">
            <mc:AlternateContent xmlns:mc="http://schemas.openxmlformats.org/markup-compatibility/2006">
              <mc:Choice xmlns:v="urn:schemas-microsoft-com:vml" Requires="v">
                <p:oleObj spid="_x0000_s6188" name="Equation" r:id="rId13" imgW="1930320" imgH="368280" progId="Equation.DSMT4">
                  <p:embed/>
                </p:oleObj>
              </mc:Choice>
              <mc:Fallback>
                <p:oleObj name="Equation" r:id="rId13" imgW="193032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413500" y="2102556"/>
                        <a:ext cx="1930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extLst>
              <p:ext uri="{D42A27DB-BD31-4B8C-83A1-F6EECF244321}">
                <p14:modId xmlns:p14="http://schemas.microsoft.com/office/powerpoint/2010/main" val="2564140139"/>
              </p:ext>
            </p:extLst>
          </p:nvPr>
        </p:nvGraphicFramePr>
        <p:xfrm>
          <a:off x="561975" y="2797175"/>
          <a:ext cx="3340100" cy="469900"/>
        </p:xfrm>
        <a:graphic>
          <a:graphicData uri="http://schemas.openxmlformats.org/presentationml/2006/ole">
            <mc:AlternateContent xmlns:mc="http://schemas.openxmlformats.org/markup-compatibility/2006">
              <mc:Choice xmlns:v="urn:schemas-microsoft-com:vml" Requires="v">
                <p:oleObj spid="_x0000_s6189" name="Equation" r:id="rId15" imgW="3340080" imgH="469800" progId="Equation.DSMT4">
                  <p:embed/>
                </p:oleObj>
              </mc:Choice>
              <mc:Fallback>
                <p:oleObj name="Equation" r:id="rId15" imgW="3340080" imgH="469800" progId="Equation.DSMT4">
                  <p:embed/>
                  <p:pic>
                    <p:nvPicPr>
                      <p:cNvPr id="0" name="Picture 9"/>
                      <p:cNvPicPr>
                        <a:picLocks noChangeAspect="1" noChangeArrowheads="1"/>
                      </p:cNvPicPr>
                      <p:nvPr/>
                    </p:nvPicPr>
                    <p:blipFill>
                      <a:blip r:embed="rId16"/>
                      <a:srcRect/>
                      <a:stretch>
                        <a:fillRect/>
                      </a:stretch>
                    </p:blipFill>
                    <p:spPr bwMode="auto">
                      <a:xfrm>
                        <a:off x="561975" y="2797175"/>
                        <a:ext cx="334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4025900" y="2810934"/>
          <a:ext cx="2755900" cy="469900"/>
        </p:xfrm>
        <a:graphic>
          <a:graphicData uri="http://schemas.openxmlformats.org/presentationml/2006/ole">
            <mc:AlternateContent xmlns:mc="http://schemas.openxmlformats.org/markup-compatibility/2006">
              <mc:Choice xmlns:v="urn:schemas-microsoft-com:vml" Requires="v">
                <p:oleObj spid="_x0000_s6190" name="Equation" r:id="rId17" imgW="2755800" imgH="469800" progId="Equation.DSMT4">
                  <p:embed/>
                </p:oleObj>
              </mc:Choice>
              <mc:Fallback>
                <p:oleObj name="Equation" r:id="rId17" imgW="2755800" imgH="4698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25900" y="2810934"/>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6811434" y="2861733"/>
          <a:ext cx="1917700" cy="368300"/>
        </p:xfrm>
        <a:graphic>
          <a:graphicData uri="http://schemas.openxmlformats.org/presentationml/2006/ole">
            <mc:AlternateContent xmlns:mc="http://schemas.openxmlformats.org/markup-compatibility/2006">
              <mc:Choice xmlns:v="urn:schemas-microsoft-com:vml" Requires="v">
                <p:oleObj spid="_x0000_s6191" name="Equation" r:id="rId19" imgW="1917360" imgH="368280" progId="Equation.DSMT4">
                  <p:embed/>
                </p:oleObj>
              </mc:Choice>
              <mc:Fallback>
                <p:oleObj name="Equation" r:id="rId19" imgW="1917360" imgH="3682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811434" y="2861733"/>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Alternating Sequence</a:t>
            </a:r>
          </a:p>
        </p:txBody>
      </p:sp>
      <p:sp>
        <p:nvSpPr>
          <p:cNvPr id="4" name="Content Placeholder 3"/>
          <p:cNvSpPr>
            <a:spLocks noGrp="1"/>
          </p:cNvSpPr>
          <p:nvPr>
            <p:ph idx="1"/>
          </p:nvPr>
        </p:nvSpPr>
        <p:spPr>
          <a:xfrm>
            <a:off x="457200" y="1280160"/>
            <a:ext cx="8229600" cy="1691640"/>
          </a:xfrm>
          <a:solidFill>
            <a:schemeClr val="accent3"/>
          </a:solidFill>
          <a:ln w="28575">
            <a:solidFill>
              <a:srgbClr val="000000"/>
            </a:solidFill>
          </a:ln>
        </p:spPr>
        <p:txBody>
          <a:bodyPr/>
          <a:lstStyle/>
          <a:p>
            <a:pPr marL="342900" lvl="0" indent="-342900" algn="ctr" eaLnBrk="0" hangingPunct="0">
              <a:defRPr/>
            </a:pPr>
            <a:r>
              <a:rPr lang="en-US" b="1" dirty="0">
                <a:solidFill>
                  <a:srgbClr val="000000"/>
                </a:solidFill>
              </a:rPr>
              <a:t>Alternating Sequence</a:t>
            </a:r>
          </a:p>
          <a:p>
            <a:pPr>
              <a:spcBef>
                <a:spcPts val="1800"/>
              </a:spcBef>
            </a:pPr>
            <a:r>
              <a:rPr lang="en-US" dirty="0">
                <a:solidFill>
                  <a:srgbClr val="000000"/>
                </a:solidFill>
              </a:rPr>
              <a:t>An </a:t>
            </a:r>
            <a:r>
              <a:rPr lang="en-US" b="1" dirty="0">
                <a:solidFill>
                  <a:srgbClr val="C00000"/>
                </a:solidFill>
              </a:rPr>
              <a:t>alternating sequence</a:t>
            </a:r>
            <a:r>
              <a:rPr lang="en-US" b="1" dirty="0">
                <a:solidFill>
                  <a:srgbClr val="000000"/>
                </a:solidFill>
              </a:rPr>
              <a:t> </a:t>
            </a:r>
            <a:r>
              <a:rPr lang="en-US" dirty="0">
                <a:solidFill>
                  <a:srgbClr val="000000"/>
                </a:solidFill>
              </a:rPr>
              <a:t>is a sequence in which the terms alternate in sign.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An Alternating Sequence</a:t>
            </a:r>
            <a:endParaRPr lang="en-US" i="1" dirty="0"/>
          </a:p>
        </p:txBody>
      </p:sp>
      <p:sp>
        <p:nvSpPr>
          <p:cNvPr id="3" name="Content Placeholder 2"/>
          <p:cNvSpPr>
            <a:spLocks noGrp="1"/>
          </p:cNvSpPr>
          <p:nvPr>
            <p:ph idx="1"/>
          </p:nvPr>
        </p:nvSpPr>
        <p:spPr/>
        <p:txBody>
          <a:bodyPr/>
          <a:lstStyle/>
          <a:p>
            <a:pPr marL="0" indent="4763">
              <a:buNone/>
              <a:tabLst>
                <a:tab pos="463550" algn="l"/>
              </a:tabLst>
            </a:pPr>
            <a:r>
              <a:rPr lang="en-US" dirty="0"/>
              <a:t>Write the first five terms of the sequence in which</a:t>
            </a:r>
          </a:p>
          <a:p>
            <a:pPr marL="0" indent="4763">
              <a:buNone/>
              <a:tabLst>
                <a:tab pos="463550" algn="l"/>
              </a:tabLst>
            </a:pPr>
            <a:endParaRPr lang="en-US" dirty="0"/>
          </a:p>
          <a:p>
            <a:pPr marL="0" indent="4763">
              <a:buNone/>
              <a:tabLst>
                <a:tab pos="463550" algn="l"/>
              </a:tabLst>
            </a:pPr>
            <a:endParaRPr lang="en-US" dirty="0"/>
          </a:p>
          <a:p>
            <a:pPr marL="0" indent="4763">
              <a:buNone/>
              <a:tabLst>
                <a:tab pos="463550" algn="l"/>
              </a:tabLst>
            </a:pPr>
            <a:r>
              <a:rPr lang="en-US" b="1" dirty="0"/>
              <a:t>Solution:</a:t>
            </a:r>
            <a:endParaRPr lang="en-US" dirty="0"/>
          </a:p>
          <a:p>
            <a:pPr marL="0" indent="4763">
              <a:buNone/>
              <a:tabLst>
                <a:tab pos="463550" algn="l"/>
              </a:tabLst>
            </a:pPr>
            <a:endParaRPr lang="en-US" dirty="0"/>
          </a:p>
        </p:txBody>
      </p:sp>
      <p:graphicFrame>
        <p:nvGraphicFramePr>
          <p:cNvPr id="110594" name="Object 2"/>
          <p:cNvGraphicFramePr>
            <a:graphicFrameLocks noChangeAspect="1"/>
          </p:cNvGraphicFramePr>
          <p:nvPr/>
        </p:nvGraphicFramePr>
        <p:xfrm>
          <a:off x="548640" y="1721556"/>
          <a:ext cx="1587500" cy="952500"/>
        </p:xfrm>
        <a:graphic>
          <a:graphicData uri="http://schemas.openxmlformats.org/presentationml/2006/ole">
            <mc:AlternateContent xmlns:mc="http://schemas.openxmlformats.org/markup-compatibility/2006">
              <mc:Choice xmlns:v="urn:schemas-microsoft-com:vml" Requires="v">
                <p:oleObj spid="_x0000_s7215" name="Equation" r:id="rId3" imgW="1587240" imgH="952200" progId="Equation.DSMT4">
                  <p:embed/>
                </p:oleObj>
              </mc:Choice>
              <mc:Fallback>
                <p:oleObj name="Equation" r:id="rId3" imgW="1587240" imgH="952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721556"/>
                        <a:ext cx="1587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2129367" y="2568222"/>
          <a:ext cx="1473200" cy="952500"/>
        </p:xfrm>
        <a:graphic>
          <a:graphicData uri="http://schemas.openxmlformats.org/presentationml/2006/ole">
            <mc:AlternateContent xmlns:mc="http://schemas.openxmlformats.org/markup-compatibility/2006">
              <mc:Choice xmlns:v="urn:schemas-microsoft-com:vml" Requires="v">
                <p:oleObj spid="_x0000_s7216" name="Equation" r:id="rId5" imgW="1473120" imgH="952200" progId="Equation.DSMT4">
                  <p:embed/>
                </p:oleObj>
              </mc:Choice>
              <mc:Fallback>
                <p:oleObj name="Equation" r:id="rId5" imgW="147312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29367" y="2568222"/>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3709811" y="2963334"/>
          <a:ext cx="685800" cy="279400"/>
        </p:xfrm>
        <a:graphic>
          <a:graphicData uri="http://schemas.openxmlformats.org/presentationml/2006/ole">
            <mc:AlternateContent xmlns:mc="http://schemas.openxmlformats.org/markup-compatibility/2006">
              <mc:Choice xmlns:v="urn:schemas-microsoft-com:vml" Requires="v">
                <p:oleObj spid="_x0000_s7217" name="Equation" r:id="rId7" imgW="685800" imgH="279360" progId="Equation.DSMT4">
                  <p:embed/>
                </p:oleObj>
              </mc:Choice>
              <mc:Fallback>
                <p:oleObj name="Equation" r:id="rId7" imgW="6858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9811" y="296333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334000" y="2568222"/>
          <a:ext cx="1511300" cy="952500"/>
        </p:xfrm>
        <a:graphic>
          <a:graphicData uri="http://schemas.openxmlformats.org/presentationml/2006/ole">
            <mc:AlternateContent xmlns:mc="http://schemas.openxmlformats.org/markup-compatibility/2006">
              <mc:Choice xmlns:v="urn:schemas-microsoft-com:vml" Requires="v">
                <p:oleObj spid="_x0000_s7218" name="Equation" r:id="rId9" imgW="1511280" imgH="952200" progId="Equation.DSMT4">
                  <p:embed/>
                </p:oleObj>
              </mc:Choice>
              <mc:Fallback>
                <p:oleObj name="Equation" r:id="rId9" imgW="1511280" imgH="9522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2568222"/>
                        <a:ext cx="1511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6934200" y="2678289"/>
          <a:ext cx="546100" cy="838200"/>
        </p:xfrm>
        <a:graphic>
          <a:graphicData uri="http://schemas.openxmlformats.org/presentationml/2006/ole">
            <mc:AlternateContent xmlns:mc="http://schemas.openxmlformats.org/markup-compatibility/2006">
              <mc:Choice xmlns:v="urn:schemas-microsoft-com:vml" Requires="v">
                <p:oleObj spid="_x0000_s7219" name="Equation" r:id="rId11" imgW="545760" imgH="838080" progId="Equation.DSMT4">
                  <p:embed/>
                </p:oleObj>
              </mc:Choice>
              <mc:Fallback>
                <p:oleObj name="Equation" r:id="rId11" imgW="545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934200" y="2678289"/>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129367" y="3666066"/>
          <a:ext cx="1485900" cy="952500"/>
        </p:xfrm>
        <a:graphic>
          <a:graphicData uri="http://schemas.openxmlformats.org/presentationml/2006/ole">
            <mc:AlternateContent xmlns:mc="http://schemas.openxmlformats.org/markup-compatibility/2006">
              <mc:Choice xmlns:v="urn:schemas-microsoft-com:vml" Requires="v">
                <p:oleObj spid="_x0000_s7220" name="Equation" r:id="rId13" imgW="1485720" imgH="952200" progId="Equation.DSMT4">
                  <p:embed/>
                </p:oleObj>
              </mc:Choice>
              <mc:Fallback>
                <p:oleObj name="Equation" r:id="rId13" imgW="1485720" imgH="9522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29367" y="3666066"/>
                        <a:ext cx="148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709811" y="3778956"/>
          <a:ext cx="533400" cy="838200"/>
        </p:xfrm>
        <a:graphic>
          <a:graphicData uri="http://schemas.openxmlformats.org/presentationml/2006/ole">
            <mc:AlternateContent xmlns:mc="http://schemas.openxmlformats.org/markup-compatibility/2006">
              <mc:Choice xmlns:v="urn:schemas-microsoft-com:vml" Requires="v">
                <p:oleObj spid="_x0000_s7221" name="Equation" r:id="rId15" imgW="533160" imgH="838080" progId="Equation.DSMT4">
                  <p:embed/>
                </p:oleObj>
              </mc:Choice>
              <mc:Fallback>
                <p:oleObj name="Equation" r:id="rId15" imgW="53316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09811" y="377895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5334000" y="3668889"/>
          <a:ext cx="1498600" cy="952500"/>
        </p:xfrm>
        <a:graphic>
          <a:graphicData uri="http://schemas.openxmlformats.org/presentationml/2006/ole">
            <mc:AlternateContent xmlns:mc="http://schemas.openxmlformats.org/markup-compatibility/2006">
              <mc:Choice xmlns:v="urn:schemas-microsoft-com:vml" Requires="v">
                <p:oleObj spid="_x0000_s7222" name="Equation" r:id="rId17" imgW="1498320" imgH="952200" progId="Equation.DSMT4">
                  <p:embed/>
                </p:oleObj>
              </mc:Choice>
              <mc:Fallback>
                <p:oleObj name="Equation" r:id="rId17" imgW="1498320" imgH="9522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0" y="3668889"/>
                        <a:ext cx="1498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6934200" y="3778956"/>
          <a:ext cx="774700" cy="838200"/>
        </p:xfrm>
        <a:graphic>
          <a:graphicData uri="http://schemas.openxmlformats.org/presentationml/2006/ole">
            <mc:AlternateContent xmlns:mc="http://schemas.openxmlformats.org/markup-compatibility/2006">
              <mc:Choice xmlns:v="urn:schemas-microsoft-com:vml" Requires="v">
                <p:oleObj spid="_x0000_s7223" name="Equation" r:id="rId19" imgW="774360" imgH="838080" progId="Equation.DSMT4">
                  <p:embed/>
                </p:oleObj>
              </mc:Choice>
              <mc:Fallback>
                <p:oleObj name="Equation" r:id="rId19" imgW="77436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934200" y="3778956"/>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129367" y="4775199"/>
          <a:ext cx="1485900" cy="952500"/>
        </p:xfrm>
        <a:graphic>
          <a:graphicData uri="http://schemas.openxmlformats.org/presentationml/2006/ole">
            <mc:AlternateContent xmlns:mc="http://schemas.openxmlformats.org/markup-compatibility/2006">
              <mc:Choice xmlns:v="urn:schemas-microsoft-com:vml" Requires="v">
                <p:oleObj spid="_x0000_s7224" name="Equation" r:id="rId21" imgW="1485720" imgH="952200" progId="Equation.DSMT4">
                  <p:embed/>
                </p:oleObj>
              </mc:Choice>
              <mc:Fallback>
                <p:oleObj name="Equation" r:id="rId21" imgW="1485720" imgH="9522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129367" y="4775199"/>
                        <a:ext cx="148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3709811" y="4885266"/>
          <a:ext cx="774700" cy="838200"/>
        </p:xfrm>
        <a:graphic>
          <a:graphicData uri="http://schemas.openxmlformats.org/presentationml/2006/ole">
            <mc:AlternateContent xmlns:mc="http://schemas.openxmlformats.org/markup-compatibility/2006">
              <mc:Choice xmlns:v="urn:schemas-microsoft-com:vml" Requires="v">
                <p:oleObj spid="_x0000_s7225" name="Equation" r:id="rId23" imgW="774360" imgH="838080" progId="Equation.DSMT4">
                  <p:embed/>
                </p:oleObj>
              </mc:Choice>
              <mc:Fallback>
                <p:oleObj name="Equation" r:id="rId23" imgW="774360" imgH="8380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709811" y="4885266"/>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7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Increasing and Decreasing Sequences</a:t>
            </a:r>
          </a:p>
        </p:txBody>
      </p:sp>
      <p:sp>
        <p:nvSpPr>
          <p:cNvPr id="7" name="Content Placeholder 6"/>
          <p:cNvSpPr>
            <a:spLocks noGrp="1"/>
          </p:cNvSpPr>
          <p:nvPr>
            <p:ph idx="1"/>
          </p:nvPr>
        </p:nvSpPr>
        <p:spPr>
          <a:xfrm>
            <a:off x="457200" y="1280160"/>
            <a:ext cx="8229600" cy="2148840"/>
          </a:xfrm>
          <a:solidFill>
            <a:schemeClr val="accent3"/>
          </a:solidFill>
          <a:ln w="28575">
            <a:solidFill>
              <a:srgbClr val="000000"/>
            </a:solidFill>
          </a:ln>
        </p:spPr>
        <p:txBody>
          <a:bodyPr/>
          <a:lstStyle/>
          <a:p>
            <a:pPr marL="342900" lvl="0" indent="-342900" algn="ctr" eaLnBrk="0" hangingPunct="0">
              <a:defRPr/>
            </a:pPr>
            <a:r>
              <a:rPr lang="en-US" b="1" dirty="0">
                <a:solidFill>
                  <a:srgbClr val="000000"/>
                </a:solidFill>
              </a:rPr>
              <a:t>Decreasing Sequence</a:t>
            </a:r>
          </a:p>
          <a:p>
            <a:r>
              <a:rPr lang="en-US" dirty="0">
                <a:solidFill>
                  <a:srgbClr val="000000"/>
                </a:solidFill>
              </a:rPr>
              <a:t>A sequence          is</a:t>
            </a:r>
          </a:p>
          <a:p>
            <a:r>
              <a:rPr lang="en-US" b="1" dirty="0">
                <a:solidFill>
                  <a:srgbClr val="000000"/>
                </a:solidFill>
              </a:rPr>
              <a:t>		</a:t>
            </a:r>
            <a:r>
              <a:rPr lang="en-US" b="1" dirty="0">
                <a:solidFill>
                  <a:srgbClr val="C00000"/>
                </a:solidFill>
              </a:rPr>
              <a:t>decreasing</a:t>
            </a:r>
            <a:r>
              <a:rPr lang="en-US" b="1" dirty="0">
                <a:solidFill>
                  <a:srgbClr val="000000"/>
                </a:solidFill>
              </a:rPr>
              <a:t> </a:t>
            </a:r>
            <a:r>
              <a:rPr lang="en-US" dirty="0">
                <a:solidFill>
                  <a:srgbClr val="000000"/>
                </a:solidFill>
              </a:rPr>
              <a:t>if </a:t>
            </a:r>
            <a:r>
              <a:rPr lang="en-US" b="1" dirty="0">
                <a:solidFill>
                  <a:srgbClr val="000000"/>
                </a:solidFill>
              </a:rPr>
              <a:t>	     </a:t>
            </a:r>
            <a:r>
              <a:rPr lang="en-US" dirty="0">
                <a:solidFill>
                  <a:srgbClr val="000000"/>
                </a:solidFill>
              </a:rPr>
              <a:t>for all </a:t>
            </a:r>
            <a:r>
              <a:rPr lang="en-US" i="1" dirty="0">
                <a:solidFill>
                  <a:srgbClr val="000000"/>
                </a:solidFill>
              </a:rPr>
              <a:t>n</a:t>
            </a:r>
            <a:r>
              <a:rPr lang="en-US" dirty="0">
                <a:solidFill>
                  <a:srgbClr val="000000"/>
                </a:solidFill>
              </a:rPr>
              <a:t>.</a:t>
            </a:r>
          </a:p>
          <a:p>
            <a:r>
              <a:rPr lang="en-US" dirty="0">
                <a:solidFill>
                  <a:srgbClr val="000000"/>
                </a:solidFill>
              </a:rPr>
              <a:t>(Successive terms become smaller.)</a:t>
            </a:r>
          </a:p>
          <a:p>
            <a:endParaRPr lang="en-US" dirty="0"/>
          </a:p>
        </p:txBody>
      </p:sp>
      <p:graphicFrame>
        <p:nvGraphicFramePr>
          <p:cNvPr id="5" name="Object 4"/>
          <p:cNvGraphicFramePr>
            <a:graphicFrameLocks noChangeAspect="1"/>
          </p:cNvGraphicFramePr>
          <p:nvPr/>
        </p:nvGraphicFramePr>
        <p:xfrm>
          <a:off x="2311400" y="1840089"/>
          <a:ext cx="660400" cy="495300"/>
        </p:xfrm>
        <a:graphic>
          <a:graphicData uri="http://schemas.openxmlformats.org/presentationml/2006/ole">
            <mc:AlternateContent xmlns:mc="http://schemas.openxmlformats.org/markup-compatibility/2006">
              <mc:Choice xmlns:v="urn:schemas-microsoft-com:vml" Requires="v">
                <p:oleObj spid="_x0000_s8202" name="Equation" r:id="rId3" imgW="660240" imgH="495000" progId="Equation.DSMT4">
                  <p:embed/>
                </p:oleObj>
              </mc:Choice>
              <mc:Fallback>
                <p:oleObj name="Equation" r:id="rId3" imgW="660240" imgH="495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400" y="1840089"/>
                        <a:ext cx="6604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304352" y="2393244"/>
          <a:ext cx="1168400" cy="431800"/>
        </p:xfrm>
        <a:graphic>
          <a:graphicData uri="http://schemas.openxmlformats.org/presentationml/2006/ole">
            <mc:AlternateContent xmlns:mc="http://schemas.openxmlformats.org/markup-compatibility/2006">
              <mc:Choice xmlns:v="urn:schemas-microsoft-com:vml" Requires="v">
                <p:oleObj spid="_x0000_s8203" name="Equation" r:id="rId5" imgW="1168200" imgH="431640" progId="Equation.DSMT4">
                  <p:embed/>
                </p:oleObj>
              </mc:Choice>
              <mc:Fallback>
                <p:oleObj name="Equation" r:id="rId5" imgW="116820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04352" y="2393244"/>
                        <a:ext cx="1168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Increasing and Decreasing Sequences</a:t>
            </a:r>
          </a:p>
        </p:txBody>
      </p:sp>
      <p:sp>
        <p:nvSpPr>
          <p:cNvPr id="6" name="Content Placeholder 5"/>
          <p:cNvSpPr>
            <a:spLocks noGrp="1"/>
          </p:cNvSpPr>
          <p:nvPr>
            <p:ph idx="1"/>
          </p:nvPr>
        </p:nvSpPr>
        <p:spPr>
          <a:xfrm>
            <a:off x="457200" y="1280160"/>
            <a:ext cx="8229600" cy="2148840"/>
          </a:xfrm>
          <a:solidFill>
            <a:schemeClr val="accent3"/>
          </a:solidFill>
          <a:ln w="28575">
            <a:solidFill>
              <a:srgbClr val="000000"/>
            </a:solidFill>
          </a:ln>
        </p:spPr>
        <p:txBody>
          <a:bodyPr>
            <a:normAutofit/>
          </a:bodyPr>
          <a:lstStyle/>
          <a:p>
            <a:pPr marL="342900" lvl="0" indent="-342900" algn="ctr" eaLnBrk="0" hangingPunct="0">
              <a:defRPr/>
            </a:pPr>
            <a:r>
              <a:rPr lang="en-US" b="1" dirty="0">
                <a:solidFill>
                  <a:srgbClr val="000000"/>
                </a:solidFill>
              </a:rPr>
              <a:t>Increasing Sequence</a:t>
            </a:r>
          </a:p>
          <a:p>
            <a:r>
              <a:rPr lang="en-US" dirty="0">
                <a:solidFill>
                  <a:srgbClr val="000000"/>
                </a:solidFill>
              </a:rPr>
              <a:t>A sequence          is</a:t>
            </a:r>
          </a:p>
          <a:p>
            <a:r>
              <a:rPr lang="en-US" b="1" dirty="0">
                <a:solidFill>
                  <a:srgbClr val="000000"/>
                </a:solidFill>
              </a:rPr>
              <a:t>		</a:t>
            </a:r>
            <a:r>
              <a:rPr lang="en-US" b="1" dirty="0">
                <a:solidFill>
                  <a:srgbClr val="C00000"/>
                </a:solidFill>
              </a:rPr>
              <a:t>Increasing</a:t>
            </a:r>
            <a:r>
              <a:rPr lang="en-US" b="1" dirty="0">
                <a:solidFill>
                  <a:srgbClr val="000000"/>
                </a:solidFill>
              </a:rPr>
              <a:t> </a:t>
            </a:r>
            <a:r>
              <a:rPr lang="en-US" dirty="0">
                <a:solidFill>
                  <a:srgbClr val="000000"/>
                </a:solidFill>
              </a:rPr>
              <a:t>if </a:t>
            </a:r>
            <a:r>
              <a:rPr lang="en-US" b="1" dirty="0">
                <a:solidFill>
                  <a:srgbClr val="000000"/>
                </a:solidFill>
              </a:rPr>
              <a:t>	     </a:t>
            </a:r>
            <a:r>
              <a:rPr lang="en-US" dirty="0">
                <a:solidFill>
                  <a:srgbClr val="000000"/>
                </a:solidFill>
              </a:rPr>
              <a:t>for all </a:t>
            </a:r>
            <a:r>
              <a:rPr lang="en-US" i="1" dirty="0">
                <a:solidFill>
                  <a:srgbClr val="000000"/>
                </a:solidFill>
              </a:rPr>
              <a:t>n</a:t>
            </a:r>
            <a:r>
              <a:rPr lang="en-US" dirty="0">
                <a:solidFill>
                  <a:srgbClr val="000000"/>
                </a:solidFill>
              </a:rPr>
              <a:t>.</a:t>
            </a:r>
          </a:p>
          <a:p>
            <a:r>
              <a:rPr lang="en-US" dirty="0">
                <a:solidFill>
                  <a:srgbClr val="000000"/>
                </a:solidFill>
              </a:rPr>
              <a:t>(Successive terms become larger.)</a:t>
            </a:r>
          </a:p>
          <a:p>
            <a:endParaRPr lang="en-US" dirty="0"/>
          </a:p>
        </p:txBody>
      </p:sp>
      <p:graphicFrame>
        <p:nvGraphicFramePr>
          <p:cNvPr id="118786" name="Object 2"/>
          <p:cNvGraphicFramePr>
            <a:graphicFrameLocks noChangeAspect="1"/>
          </p:cNvGraphicFramePr>
          <p:nvPr>
            <p:extLst>
              <p:ext uri="{D42A27DB-BD31-4B8C-83A1-F6EECF244321}">
                <p14:modId xmlns:p14="http://schemas.microsoft.com/office/powerpoint/2010/main" val="730418339"/>
              </p:ext>
            </p:extLst>
          </p:nvPr>
        </p:nvGraphicFramePr>
        <p:xfrm>
          <a:off x="2316630" y="1846231"/>
          <a:ext cx="660400" cy="495300"/>
        </p:xfrm>
        <a:graphic>
          <a:graphicData uri="http://schemas.openxmlformats.org/presentationml/2006/ole">
            <mc:AlternateContent xmlns:mc="http://schemas.openxmlformats.org/markup-compatibility/2006">
              <mc:Choice xmlns:v="urn:schemas-microsoft-com:vml" Requires="v">
                <p:oleObj spid="_x0000_s9226" name="Equation" r:id="rId3" imgW="660240" imgH="495000" progId="Equation.DSMT4">
                  <p:embed/>
                </p:oleObj>
              </mc:Choice>
              <mc:Fallback>
                <p:oleObj name="Equation" r:id="rId3" imgW="660240" imgH="495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6630" y="1846231"/>
                        <a:ext cx="6604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8787" name="Object 3"/>
          <p:cNvGraphicFramePr>
            <a:graphicFrameLocks noChangeAspect="1"/>
          </p:cNvGraphicFramePr>
          <p:nvPr/>
        </p:nvGraphicFramePr>
        <p:xfrm>
          <a:off x="4276417" y="2393244"/>
          <a:ext cx="1168400" cy="431800"/>
        </p:xfrm>
        <a:graphic>
          <a:graphicData uri="http://schemas.openxmlformats.org/presentationml/2006/ole">
            <mc:AlternateContent xmlns:mc="http://schemas.openxmlformats.org/markup-compatibility/2006">
              <mc:Choice xmlns:v="urn:schemas-microsoft-com:vml" Requires="v">
                <p:oleObj spid="_x0000_s9227" name="Equation" r:id="rId5" imgW="1168200" imgH="431640" progId="Equation.DSMT4">
                  <p:embed/>
                </p:oleObj>
              </mc:Choice>
              <mc:Fallback>
                <p:oleObj name="Equation" r:id="rId5" imgW="116820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6417" y="2393244"/>
                        <a:ext cx="1168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 Decreasing Sequence</a:t>
            </a:r>
          </a:p>
        </p:txBody>
      </p:sp>
      <p:sp>
        <p:nvSpPr>
          <p:cNvPr id="3" name="Content Placeholder 2"/>
          <p:cNvSpPr>
            <a:spLocks noGrp="1"/>
          </p:cNvSpPr>
          <p:nvPr>
            <p:ph idx="1"/>
          </p:nvPr>
        </p:nvSpPr>
        <p:spPr/>
        <p:txBody>
          <a:bodyPr/>
          <a:lstStyle/>
          <a:p>
            <a:pPr marL="1588" indent="-1588">
              <a:buNone/>
            </a:pPr>
            <a:r>
              <a:rPr lang="en-US" dirty="0"/>
              <a:t>Show that the sequence 		          is decreasing.</a:t>
            </a:r>
          </a:p>
          <a:p>
            <a:pPr marL="1588" indent="-1588">
              <a:spcBef>
                <a:spcPts val="2400"/>
              </a:spcBef>
              <a:buNone/>
            </a:pPr>
            <a:r>
              <a:rPr lang="en-US" b="1" dirty="0"/>
              <a:t>Solution: </a:t>
            </a:r>
          </a:p>
          <a:p>
            <a:pPr marL="1588" indent="-1588">
              <a:spcBef>
                <a:spcPts val="2400"/>
              </a:spcBef>
              <a:buNone/>
            </a:pPr>
            <a:r>
              <a:rPr lang="en-US" dirty="0"/>
              <a:t>Write the terms                     in formula form and compare them algebraically:</a:t>
            </a:r>
          </a:p>
          <a:p>
            <a:pPr marL="1588" indent="-1588">
              <a:spcBef>
                <a:spcPts val="2400"/>
              </a:spcBef>
              <a:buNone/>
            </a:pPr>
            <a:endParaRPr lang="en-US" dirty="0"/>
          </a:p>
        </p:txBody>
      </p:sp>
      <p:graphicFrame>
        <p:nvGraphicFramePr>
          <p:cNvPr id="119810" name="Object 2"/>
          <p:cNvGraphicFramePr>
            <a:graphicFrameLocks noChangeAspect="1"/>
          </p:cNvGraphicFramePr>
          <p:nvPr/>
        </p:nvGraphicFramePr>
        <p:xfrm>
          <a:off x="4111978" y="1089378"/>
          <a:ext cx="1727200" cy="927100"/>
        </p:xfrm>
        <a:graphic>
          <a:graphicData uri="http://schemas.openxmlformats.org/presentationml/2006/ole">
            <mc:AlternateContent xmlns:mc="http://schemas.openxmlformats.org/markup-compatibility/2006">
              <mc:Choice xmlns:v="urn:schemas-microsoft-com:vml" Requires="v">
                <p:oleObj spid="_x0000_s10271" name="Equation" r:id="rId3" imgW="1726920" imgH="927000" progId="Equation.DSMT4">
                  <p:embed/>
                </p:oleObj>
              </mc:Choice>
              <mc:Fallback>
                <p:oleObj name="Equation" r:id="rId3" imgW="172692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1978" y="1089378"/>
                        <a:ext cx="1727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nvGraphicFramePr>
        <p:xfrm>
          <a:off x="2882900" y="2794000"/>
          <a:ext cx="1549400" cy="431800"/>
        </p:xfrm>
        <a:graphic>
          <a:graphicData uri="http://schemas.openxmlformats.org/presentationml/2006/ole">
            <mc:AlternateContent xmlns:mc="http://schemas.openxmlformats.org/markup-compatibility/2006">
              <mc:Choice xmlns:v="urn:schemas-microsoft-com:vml" Requires="v">
                <p:oleObj spid="_x0000_s10272" name="Equation" r:id="rId5" imgW="1549080" imgH="431640" progId="Equation.DSMT4">
                  <p:embed/>
                </p:oleObj>
              </mc:Choice>
              <mc:Fallback>
                <p:oleObj name="Equation" r:id="rId5" imgW="1549080" imgH="431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2900" y="2794000"/>
                        <a:ext cx="1549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4476750" y="3263900"/>
          <a:ext cx="190500" cy="330200"/>
        </p:xfrm>
        <a:graphic>
          <a:graphicData uri="http://schemas.openxmlformats.org/presentationml/2006/ole">
            <mc:AlternateContent xmlns:mc="http://schemas.openxmlformats.org/markup-compatibility/2006">
              <mc:Choice xmlns:v="urn:schemas-microsoft-com:vml" Requires="v">
                <p:oleObj spid="_x0000_s10273" name="Equation" r:id="rId7" imgW="190440" imgH="330120" progId="Equation.DSMT4">
                  <p:embed/>
                </p:oleObj>
              </mc:Choice>
              <mc:Fallback>
                <p:oleObj name="Equation" r:id="rId7" imgW="190440" imgH="33012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76750" y="3263900"/>
                        <a:ext cx="1905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2122311" y="3962400"/>
          <a:ext cx="1054100" cy="838200"/>
        </p:xfrm>
        <a:graphic>
          <a:graphicData uri="http://schemas.openxmlformats.org/presentationml/2006/ole">
            <mc:AlternateContent xmlns:mc="http://schemas.openxmlformats.org/markup-compatibility/2006">
              <mc:Choice xmlns:v="urn:schemas-microsoft-com:vml" Requires="v">
                <p:oleObj spid="_x0000_s10274" name="Equation" r:id="rId9" imgW="1054080" imgH="838080" progId="Equation.DSMT4">
                  <p:embed/>
                </p:oleObj>
              </mc:Choice>
              <mc:Fallback>
                <p:oleObj name="Equation" r:id="rId9" imgW="10540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2311" y="3962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6489" y="4224867"/>
          <a:ext cx="558800" cy="304800"/>
        </p:xfrm>
        <a:graphic>
          <a:graphicData uri="http://schemas.openxmlformats.org/presentationml/2006/ole">
            <mc:AlternateContent xmlns:mc="http://schemas.openxmlformats.org/markup-compatibility/2006">
              <mc:Choice xmlns:v="urn:schemas-microsoft-com:vml" Requires="v">
                <p:oleObj spid="_x0000_s10275" name="Equation" r:id="rId11" imgW="558720" imgH="304560" progId="Equation.DSMT4">
                  <p:embed/>
                </p:oleObj>
              </mc:Choice>
              <mc:Fallback>
                <p:oleObj name="Equation" r:id="rId11" imgW="55872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6489" y="4224867"/>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447823" y="3962400"/>
          <a:ext cx="1498600" cy="838200"/>
        </p:xfrm>
        <a:graphic>
          <a:graphicData uri="http://schemas.openxmlformats.org/presentationml/2006/ole">
            <mc:AlternateContent xmlns:mc="http://schemas.openxmlformats.org/markup-compatibility/2006">
              <mc:Choice xmlns:v="urn:schemas-microsoft-com:vml" Requires="v">
                <p:oleObj spid="_x0000_s10276" name="Equation" r:id="rId13" imgW="1498320" imgH="838080" progId="Equation.DSMT4">
                  <p:embed/>
                </p:oleObj>
              </mc:Choice>
              <mc:Fallback>
                <p:oleObj name="Equation" r:id="rId13" imgW="149832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47823" y="39624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5964767" y="3953934"/>
          <a:ext cx="1079500" cy="838200"/>
        </p:xfrm>
        <a:graphic>
          <a:graphicData uri="http://schemas.openxmlformats.org/presentationml/2006/ole">
            <mc:AlternateContent xmlns:mc="http://schemas.openxmlformats.org/markup-compatibility/2006">
              <mc:Choice xmlns:v="urn:schemas-microsoft-com:vml" Requires="v">
                <p:oleObj spid="_x0000_s10277" name="Equation" r:id="rId15" imgW="1079280" imgH="838080" progId="Equation.DSMT4">
                  <p:embed/>
                </p:oleObj>
              </mc:Choice>
              <mc:Fallback>
                <p:oleObj name="Equation" r:id="rId15" imgW="10792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64767" y="3953934"/>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 Decreasing Sequence (cont.)</a:t>
            </a:r>
          </a:p>
        </p:txBody>
      </p:sp>
      <p:sp>
        <p:nvSpPr>
          <p:cNvPr id="3" name="Content Placeholder 2"/>
          <p:cNvSpPr>
            <a:spLocks noGrp="1"/>
          </p:cNvSpPr>
          <p:nvPr>
            <p:ph idx="1"/>
          </p:nvPr>
        </p:nvSpPr>
        <p:spPr/>
        <p:txBody>
          <a:bodyPr/>
          <a:lstStyle/>
          <a:p>
            <a:pPr marL="1588" indent="-1588">
              <a:spcBef>
                <a:spcPts val="2400"/>
              </a:spcBef>
              <a:buNone/>
            </a:pPr>
            <a:r>
              <a:rPr lang="en-US" dirty="0"/>
              <a:t>Comparing denominators we see that </a:t>
            </a:r>
          </a:p>
          <a:p>
            <a:pPr marL="1588" indent="-1588">
              <a:spcBef>
                <a:spcPts val="2400"/>
              </a:spcBef>
              <a:buNone/>
            </a:pPr>
            <a:r>
              <a:rPr lang="en-US" dirty="0"/>
              <a:t>Therefore, </a:t>
            </a:r>
          </a:p>
          <a:p>
            <a:pPr marL="1588" indent="-1588">
              <a:buNone/>
            </a:pPr>
            <a:endParaRPr lang="en-US" dirty="0"/>
          </a:p>
          <a:p>
            <a:pPr marL="1588" indent="-1588">
              <a:buNone/>
            </a:pPr>
            <a:endParaRPr lang="en-US" dirty="0"/>
          </a:p>
          <a:p>
            <a:pPr marL="1588" indent="-1588">
              <a:spcBef>
                <a:spcPts val="2400"/>
              </a:spcBef>
              <a:buNone/>
            </a:pPr>
            <a:r>
              <a:rPr lang="en-US" dirty="0"/>
              <a:t>The sequence 		   is </a:t>
            </a:r>
            <a:r>
              <a:rPr lang="en-US" dirty="0">
                <a:solidFill>
                  <a:srgbClr val="FF0000"/>
                </a:solidFill>
              </a:rPr>
              <a:t>decreasing</a:t>
            </a:r>
            <a:r>
              <a:rPr lang="en-US" dirty="0"/>
              <a:t>.</a:t>
            </a:r>
          </a:p>
          <a:p>
            <a:pPr marL="1588" indent="-1588">
              <a:buNone/>
            </a:pPr>
            <a:endParaRPr lang="en-US" dirty="0"/>
          </a:p>
        </p:txBody>
      </p:sp>
      <p:graphicFrame>
        <p:nvGraphicFramePr>
          <p:cNvPr id="120834" name="Object 2"/>
          <p:cNvGraphicFramePr>
            <a:graphicFrameLocks noChangeAspect="1"/>
          </p:cNvGraphicFramePr>
          <p:nvPr/>
        </p:nvGraphicFramePr>
        <p:xfrm>
          <a:off x="2641600" y="3588456"/>
          <a:ext cx="1727200" cy="927100"/>
        </p:xfrm>
        <a:graphic>
          <a:graphicData uri="http://schemas.openxmlformats.org/presentationml/2006/ole">
            <mc:AlternateContent xmlns:mc="http://schemas.openxmlformats.org/markup-compatibility/2006">
              <mc:Choice xmlns:v="urn:schemas-microsoft-com:vml" Requires="v">
                <p:oleObj spid="_x0000_s11291" name="Equation" r:id="rId3" imgW="1726920" imgH="927000" progId="Equation.DSMT4">
                  <p:embed/>
                </p:oleObj>
              </mc:Choice>
              <mc:Fallback>
                <p:oleObj name="Equation" r:id="rId3" imgW="172692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3588456"/>
                        <a:ext cx="1727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0835" name="Object 3"/>
          <p:cNvGraphicFramePr>
            <a:graphicFrameLocks noChangeAspect="1"/>
          </p:cNvGraphicFramePr>
          <p:nvPr/>
        </p:nvGraphicFramePr>
        <p:xfrm>
          <a:off x="6083300" y="1315155"/>
          <a:ext cx="1231900" cy="368300"/>
        </p:xfrm>
        <a:graphic>
          <a:graphicData uri="http://schemas.openxmlformats.org/presentationml/2006/ole">
            <mc:AlternateContent xmlns:mc="http://schemas.openxmlformats.org/markup-compatibility/2006">
              <mc:Choice xmlns:v="urn:schemas-microsoft-com:vml" Requires="v">
                <p:oleObj spid="_x0000_s11292" name="Equation" r:id="rId5" imgW="1231560" imgH="368280" progId="Equation.DSMT4">
                  <p:embed/>
                </p:oleObj>
              </mc:Choice>
              <mc:Fallback>
                <p:oleObj name="Equation" r:id="rId5" imgW="1231560" imgH="3682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3300" y="1315155"/>
                        <a:ext cx="1231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0837" name="Object 5"/>
          <p:cNvGraphicFramePr>
            <a:graphicFrameLocks noChangeAspect="1"/>
          </p:cNvGraphicFramePr>
          <p:nvPr/>
        </p:nvGraphicFramePr>
        <p:xfrm>
          <a:off x="5108575" y="2895600"/>
          <a:ext cx="3492500" cy="647700"/>
        </p:xfrm>
        <a:graphic>
          <a:graphicData uri="http://schemas.openxmlformats.org/presentationml/2006/ole">
            <mc:AlternateContent xmlns:mc="http://schemas.openxmlformats.org/markup-compatibility/2006">
              <mc:Choice xmlns:v="urn:schemas-microsoft-com:vml" Requires="v">
                <p:oleObj spid="_x0000_s11293" name="Equation" r:id="rId7" imgW="3492360" imgH="647640" progId="Equation.DSMT4">
                  <p:embed/>
                </p:oleObj>
              </mc:Choice>
              <mc:Fallback>
                <p:oleObj name="Equation" r:id="rId7" imgW="3492360" imgH="64764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8575" y="2895600"/>
                        <a:ext cx="34925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1134534" y="2740377"/>
          <a:ext cx="1320800" cy="838200"/>
        </p:xfrm>
        <a:graphic>
          <a:graphicData uri="http://schemas.openxmlformats.org/presentationml/2006/ole">
            <mc:AlternateContent xmlns:mc="http://schemas.openxmlformats.org/markup-compatibility/2006">
              <mc:Choice xmlns:v="urn:schemas-microsoft-com:vml" Requires="v">
                <p:oleObj spid="_x0000_s11294" name="Equation" r:id="rId9" imgW="1320480" imgH="838080" progId="Equation.DSMT4">
                  <p:embed/>
                </p:oleObj>
              </mc:Choice>
              <mc:Fallback>
                <p:oleObj name="Equation" r:id="rId9" imgW="13204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4534" y="2740377"/>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2700867" y="3005667"/>
          <a:ext cx="558800" cy="304800"/>
        </p:xfrm>
        <a:graphic>
          <a:graphicData uri="http://schemas.openxmlformats.org/presentationml/2006/ole">
            <mc:AlternateContent xmlns:mc="http://schemas.openxmlformats.org/markup-compatibility/2006">
              <mc:Choice xmlns:v="urn:schemas-microsoft-com:vml" Requires="v">
                <p:oleObj spid="_x0000_s11295" name="Equation" r:id="rId11" imgW="558720" imgH="304560" progId="Equation.DSMT4">
                  <p:embed/>
                </p:oleObj>
              </mc:Choice>
              <mc:Fallback>
                <p:oleObj name="Equation" r:id="rId11" imgW="558720" imgH="3045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00867" y="3005667"/>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524955" y="2960511"/>
          <a:ext cx="1282700" cy="431800"/>
        </p:xfrm>
        <a:graphic>
          <a:graphicData uri="http://schemas.openxmlformats.org/presentationml/2006/ole">
            <mc:AlternateContent xmlns:mc="http://schemas.openxmlformats.org/markup-compatibility/2006">
              <mc:Choice xmlns:v="urn:schemas-microsoft-com:vml" Requires="v">
                <p:oleObj spid="_x0000_s11296" name="Equation" r:id="rId13" imgW="1282680" imgH="431640" progId="Equation.DSMT4">
                  <p:embed/>
                </p:oleObj>
              </mc:Choice>
              <mc:Fallback>
                <p:oleObj name="Equation" r:id="rId13" imgW="128268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24955" y="2960511"/>
                        <a:ext cx="128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08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08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An Increasing Sequence</a:t>
            </a:r>
          </a:p>
        </p:txBody>
      </p:sp>
      <p:sp>
        <p:nvSpPr>
          <p:cNvPr id="3" name="Content Placeholder 2"/>
          <p:cNvSpPr>
            <a:spLocks noGrp="1"/>
          </p:cNvSpPr>
          <p:nvPr>
            <p:ph idx="1"/>
          </p:nvPr>
        </p:nvSpPr>
        <p:spPr/>
        <p:txBody>
          <a:bodyPr/>
          <a:lstStyle/>
          <a:p>
            <a:pPr marL="1588" indent="-1588">
              <a:buNone/>
            </a:pPr>
            <a:r>
              <a:rPr lang="en-US" dirty="0"/>
              <a:t>Show that the sequence 			 is increasing.</a:t>
            </a:r>
          </a:p>
          <a:p>
            <a:pPr marL="1588" indent="-1588">
              <a:spcBef>
                <a:spcPts val="1800"/>
              </a:spcBef>
              <a:buNone/>
            </a:pPr>
            <a:r>
              <a:rPr lang="en-US" b="1" dirty="0"/>
              <a:t>Solution:</a:t>
            </a:r>
            <a:r>
              <a:rPr lang="en-US" dirty="0"/>
              <a:t> </a:t>
            </a:r>
          </a:p>
          <a:p>
            <a:pPr marL="1588" indent="-1588">
              <a:spcBef>
                <a:spcPts val="1800"/>
              </a:spcBef>
              <a:buNone/>
            </a:pPr>
            <a:r>
              <a:rPr lang="en-US" dirty="0"/>
              <a:t>In formula form: 	</a:t>
            </a:r>
          </a:p>
          <a:p>
            <a:pPr marL="1588" indent="-1588">
              <a:spcBef>
                <a:spcPts val="1800"/>
              </a:spcBef>
              <a:buNone/>
            </a:pPr>
            <a:r>
              <a:rPr lang="en-US" dirty="0"/>
              <a:t>Because </a:t>
            </a:r>
            <a:r>
              <a:rPr lang="en-US" i="1" dirty="0">
                <a:solidFill>
                  <a:srgbClr val="FF00FF"/>
                </a:solidFill>
              </a:rPr>
              <a:t>n</a:t>
            </a:r>
            <a:r>
              <a:rPr lang="en-US" dirty="0">
                <a:solidFill>
                  <a:srgbClr val="FF00FF"/>
                </a:solidFill>
              </a:rPr>
              <a:t> + 3 &lt; </a:t>
            </a:r>
            <a:r>
              <a:rPr lang="en-US" i="1" dirty="0">
                <a:solidFill>
                  <a:srgbClr val="FF00FF"/>
                </a:solidFill>
              </a:rPr>
              <a:t>n</a:t>
            </a:r>
            <a:r>
              <a:rPr lang="en-US" dirty="0">
                <a:solidFill>
                  <a:srgbClr val="FF00FF"/>
                </a:solidFill>
              </a:rPr>
              <a:t> + 4</a:t>
            </a:r>
            <a:r>
              <a:rPr lang="en-US" dirty="0"/>
              <a:t>, we have 		  and the sequence is </a:t>
            </a:r>
            <a:r>
              <a:rPr lang="en-US" dirty="0">
                <a:solidFill>
                  <a:srgbClr val="FF0000"/>
                </a:solidFill>
              </a:rPr>
              <a:t>increasing</a:t>
            </a:r>
            <a:r>
              <a:rPr lang="en-US" dirty="0"/>
              <a:t>.</a:t>
            </a:r>
          </a:p>
        </p:txBody>
      </p:sp>
      <p:graphicFrame>
        <p:nvGraphicFramePr>
          <p:cNvPr id="4" name="Object 3"/>
          <p:cNvGraphicFramePr>
            <a:graphicFrameLocks noChangeAspect="1"/>
          </p:cNvGraphicFramePr>
          <p:nvPr/>
        </p:nvGraphicFramePr>
        <p:xfrm>
          <a:off x="4083271" y="1326444"/>
          <a:ext cx="1968500" cy="495300"/>
        </p:xfrm>
        <a:graphic>
          <a:graphicData uri="http://schemas.openxmlformats.org/presentationml/2006/ole">
            <mc:AlternateContent xmlns:mc="http://schemas.openxmlformats.org/markup-compatibility/2006">
              <mc:Choice xmlns:v="urn:schemas-microsoft-com:vml" Requires="v">
                <p:oleObj spid="_x0000_s12303" name="Equation" r:id="rId3" imgW="1968480" imgH="495000" progId="Equation.DSMT4">
                  <p:embed/>
                </p:oleObj>
              </mc:Choice>
              <mc:Fallback>
                <p:oleObj name="Equation" r:id="rId3" imgW="1968480" imgH="495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3271" y="1326444"/>
                        <a:ext cx="1968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22600" y="2654300"/>
          <a:ext cx="5372100" cy="469900"/>
        </p:xfrm>
        <a:graphic>
          <a:graphicData uri="http://schemas.openxmlformats.org/presentationml/2006/ole">
            <mc:AlternateContent xmlns:mc="http://schemas.openxmlformats.org/markup-compatibility/2006">
              <mc:Choice xmlns:v="urn:schemas-microsoft-com:vml" Requires="v">
                <p:oleObj spid="_x0000_s12304" name="Equation" r:id="rId5" imgW="5371920" imgH="469800" progId="Equation.DSMT4">
                  <p:embed/>
                </p:oleObj>
              </mc:Choice>
              <mc:Fallback>
                <p:oleObj name="Equation" r:id="rId5" imgW="537192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2600" y="2654300"/>
                        <a:ext cx="5372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4993944" y="3302904"/>
          <a:ext cx="1155700" cy="431800"/>
        </p:xfrm>
        <a:graphic>
          <a:graphicData uri="http://schemas.openxmlformats.org/presentationml/2006/ole">
            <mc:AlternateContent xmlns:mc="http://schemas.openxmlformats.org/markup-compatibility/2006">
              <mc:Choice xmlns:v="urn:schemas-microsoft-com:vml" Requires="v">
                <p:oleObj spid="_x0000_s12305" name="Equation" r:id="rId7" imgW="1155600" imgH="431640" progId="Equation.DSMT4">
                  <p:embed/>
                </p:oleObj>
              </mc:Choice>
              <mc:Fallback>
                <p:oleObj name="Equation" r:id="rId7" imgW="1155600" imgH="43164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93944" y="3302904"/>
                        <a:ext cx="1155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7: A Sequence that is Neither Increasing nor Decreasing</a:t>
            </a:r>
          </a:p>
        </p:txBody>
      </p:sp>
      <p:sp>
        <p:nvSpPr>
          <p:cNvPr id="3" name="Content Placeholder 2"/>
          <p:cNvSpPr>
            <a:spLocks noGrp="1"/>
          </p:cNvSpPr>
          <p:nvPr>
            <p:ph idx="1"/>
          </p:nvPr>
        </p:nvSpPr>
        <p:spPr>
          <a:xfrm>
            <a:off x="457200" y="1280160"/>
            <a:ext cx="8229600" cy="4708981"/>
          </a:xfrm>
        </p:spPr>
        <p:txBody>
          <a:bodyPr>
            <a:spAutoFit/>
          </a:bodyPr>
          <a:lstStyle/>
          <a:p>
            <a:pPr marL="1588" indent="-1588">
              <a:spcBef>
                <a:spcPts val="0"/>
              </a:spcBef>
              <a:buNone/>
            </a:pPr>
            <a:r>
              <a:rPr lang="en-US" dirty="0"/>
              <a:t>Show that the sequence 			         is neither increasing nor decreasing.</a:t>
            </a:r>
          </a:p>
          <a:p>
            <a:pPr marL="1588" indent="-1588">
              <a:spcBef>
                <a:spcPts val="0"/>
              </a:spcBef>
              <a:buNone/>
            </a:pPr>
            <a:r>
              <a:rPr lang="en-US" b="1" dirty="0"/>
              <a:t>Solution:  </a:t>
            </a:r>
            <a:r>
              <a:rPr lang="en-US" dirty="0"/>
              <a:t>The first four terms of the sequence are</a:t>
            </a:r>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dirty="0"/>
          </a:p>
          <a:p>
            <a:pPr marL="1588" indent="-1588">
              <a:spcBef>
                <a:spcPts val="0"/>
              </a:spcBef>
              <a:buNone/>
            </a:pPr>
            <a:endParaRPr lang="en-US" sz="2000" dirty="0"/>
          </a:p>
          <a:p>
            <a:pPr marL="1588" indent="-1588">
              <a:spcBef>
                <a:spcPts val="0"/>
              </a:spcBef>
              <a:buNone/>
            </a:pPr>
            <a:r>
              <a:rPr lang="en-US" dirty="0"/>
              <a:t>From this pattern we see that the sequence is </a:t>
            </a:r>
            <a:r>
              <a:rPr lang="en-US" dirty="0">
                <a:solidFill>
                  <a:srgbClr val="FF00FF"/>
                </a:solidFill>
              </a:rPr>
              <a:t>1, 3, 1, 3, 1, 3, … </a:t>
            </a:r>
            <a:r>
              <a:rPr lang="en-US" dirty="0"/>
              <a:t>which is </a:t>
            </a:r>
            <a:r>
              <a:rPr lang="en-US" dirty="0">
                <a:solidFill>
                  <a:srgbClr val="FF0000"/>
                </a:solidFill>
              </a:rPr>
              <a:t>neither increasing nor decreasing</a:t>
            </a:r>
            <a:r>
              <a:rPr lang="en-US" dirty="0"/>
              <a:t>.</a:t>
            </a:r>
          </a:p>
        </p:txBody>
      </p:sp>
      <p:graphicFrame>
        <p:nvGraphicFramePr>
          <p:cNvPr id="122882" name="Object 2"/>
          <p:cNvGraphicFramePr>
            <a:graphicFrameLocks noChangeAspect="1"/>
          </p:cNvGraphicFramePr>
          <p:nvPr/>
        </p:nvGraphicFramePr>
        <p:xfrm>
          <a:off x="4140201" y="1220611"/>
          <a:ext cx="2514600" cy="673100"/>
        </p:xfrm>
        <a:graphic>
          <a:graphicData uri="http://schemas.openxmlformats.org/presentationml/2006/ole">
            <mc:AlternateContent xmlns:mc="http://schemas.openxmlformats.org/markup-compatibility/2006">
              <mc:Choice xmlns:v="urn:schemas-microsoft-com:vml" Requires="v">
                <p:oleObj spid="_x0000_s13379" name="Equation" r:id="rId3" imgW="2514600" imgH="672840" progId="Equation.DSMT4">
                  <p:embed/>
                </p:oleObj>
              </mc:Choice>
              <mc:Fallback>
                <p:oleObj name="Equation" r:id="rId3" imgW="2514600" imgH="6728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1" y="1220611"/>
                        <a:ext cx="2514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2095500" y="2621844"/>
          <a:ext cx="1828800" cy="533400"/>
        </p:xfrm>
        <a:graphic>
          <a:graphicData uri="http://schemas.openxmlformats.org/presentationml/2006/ole">
            <mc:AlternateContent xmlns:mc="http://schemas.openxmlformats.org/markup-compatibility/2006">
              <mc:Choice xmlns:v="urn:schemas-microsoft-com:vml" Requires="v">
                <p:oleObj spid="_x0000_s13380" name="Equation" r:id="rId5" imgW="1828800" imgH="533160" progId="Equation.DSMT4">
                  <p:embed/>
                </p:oleObj>
              </mc:Choice>
              <mc:Fallback>
                <p:oleObj name="Equation" r:id="rId5" imgW="18288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5500" y="2621844"/>
                        <a:ext cx="1828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4025900" y="2765778"/>
          <a:ext cx="927100" cy="279400"/>
        </p:xfrm>
        <a:graphic>
          <a:graphicData uri="http://schemas.openxmlformats.org/presentationml/2006/ole">
            <mc:AlternateContent xmlns:mc="http://schemas.openxmlformats.org/markup-compatibility/2006">
              <mc:Choice xmlns:v="urn:schemas-microsoft-com:vml" Requires="v">
                <p:oleObj spid="_x0000_s13381" name="Equation" r:id="rId7" imgW="927000" imgH="279360" progId="Equation.DSMT4">
                  <p:embed/>
                </p:oleObj>
              </mc:Choice>
              <mc:Fallback>
                <p:oleObj name="Equation" r:id="rId7" imgW="9270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25900" y="276577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5067300" y="2762955"/>
          <a:ext cx="457200" cy="279400"/>
        </p:xfrm>
        <a:graphic>
          <a:graphicData uri="http://schemas.openxmlformats.org/presentationml/2006/ole">
            <mc:AlternateContent xmlns:mc="http://schemas.openxmlformats.org/markup-compatibility/2006">
              <mc:Choice xmlns:v="urn:schemas-microsoft-com:vml" Requires="v">
                <p:oleObj spid="_x0000_s13382" name="Equation" r:id="rId9" imgW="457200" imgH="279360" progId="Equation.DSMT4">
                  <p:embed/>
                </p:oleObj>
              </mc:Choice>
              <mc:Fallback>
                <p:oleObj name="Equation" r:id="rId9" imgW="45720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67300" y="2762955"/>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095500" y="3200400"/>
          <a:ext cx="1841500" cy="533400"/>
        </p:xfrm>
        <a:graphic>
          <a:graphicData uri="http://schemas.openxmlformats.org/presentationml/2006/ole">
            <mc:AlternateContent xmlns:mc="http://schemas.openxmlformats.org/markup-compatibility/2006">
              <mc:Choice xmlns:v="urn:schemas-microsoft-com:vml" Requires="v">
                <p:oleObj spid="_x0000_s13383" name="Equation" r:id="rId11" imgW="1841400" imgH="533160" progId="Equation.DSMT4">
                  <p:embed/>
                </p:oleObj>
              </mc:Choice>
              <mc:Fallback>
                <p:oleObj name="Equation" r:id="rId11" imgW="1841400" imgH="533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95500" y="3200400"/>
                        <a:ext cx="1841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4025900" y="3333044"/>
          <a:ext cx="927100" cy="279400"/>
        </p:xfrm>
        <a:graphic>
          <a:graphicData uri="http://schemas.openxmlformats.org/presentationml/2006/ole">
            <mc:AlternateContent xmlns:mc="http://schemas.openxmlformats.org/markup-compatibility/2006">
              <mc:Choice xmlns:v="urn:schemas-microsoft-com:vml" Requires="v">
                <p:oleObj spid="_x0000_s13384" name="Equation" r:id="rId13" imgW="927000" imgH="279360" progId="Equation.DSMT4">
                  <p:embed/>
                </p:oleObj>
              </mc:Choice>
              <mc:Fallback>
                <p:oleObj name="Equation" r:id="rId13" imgW="9270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25900" y="3333044"/>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5067300" y="3320344"/>
          <a:ext cx="469900" cy="292100"/>
        </p:xfrm>
        <a:graphic>
          <a:graphicData uri="http://schemas.openxmlformats.org/presentationml/2006/ole">
            <mc:AlternateContent xmlns:mc="http://schemas.openxmlformats.org/markup-compatibility/2006">
              <mc:Choice xmlns:v="urn:schemas-microsoft-com:vml" Requires="v">
                <p:oleObj spid="_x0000_s13385" name="Equation" r:id="rId15" imgW="469800" imgH="291960" progId="Equation.DSMT4">
                  <p:embed/>
                </p:oleObj>
              </mc:Choice>
              <mc:Fallback>
                <p:oleObj name="Equation" r:id="rId15" imgW="469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67300" y="3320344"/>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6056313" y="3271838"/>
          <a:ext cx="1701800" cy="431800"/>
        </p:xfrm>
        <a:graphic>
          <a:graphicData uri="http://schemas.openxmlformats.org/presentationml/2006/ole">
            <mc:AlternateContent xmlns:mc="http://schemas.openxmlformats.org/markup-compatibility/2006">
              <mc:Choice xmlns:v="urn:schemas-microsoft-com:vml" Requires="v">
                <p:oleObj spid="_x0000_s13386" name="Equation" r:id="rId17" imgW="1701720" imgH="431640" progId="Equation.DSMT4">
                  <p:embed/>
                </p:oleObj>
              </mc:Choice>
              <mc:Fallback>
                <p:oleObj name="Equation" r:id="rId17" imgW="1701720" imgH="4316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56313" y="3271838"/>
                        <a:ext cx="1701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2095500" y="3790244"/>
          <a:ext cx="1841500" cy="533400"/>
        </p:xfrm>
        <a:graphic>
          <a:graphicData uri="http://schemas.openxmlformats.org/presentationml/2006/ole">
            <mc:AlternateContent xmlns:mc="http://schemas.openxmlformats.org/markup-compatibility/2006">
              <mc:Choice xmlns:v="urn:schemas-microsoft-com:vml" Requires="v">
                <p:oleObj spid="_x0000_s13387" name="Equation" r:id="rId19" imgW="1841400" imgH="533160" progId="Equation.DSMT4">
                  <p:embed/>
                </p:oleObj>
              </mc:Choice>
              <mc:Fallback>
                <p:oleObj name="Equation" r:id="rId19" imgW="1841400" imgH="5331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95500" y="3790244"/>
                        <a:ext cx="1841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4025900" y="3925711"/>
          <a:ext cx="927100" cy="279400"/>
        </p:xfrm>
        <a:graphic>
          <a:graphicData uri="http://schemas.openxmlformats.org/presentationml/2006/ole">
            <mc:AlternateContent xmlns:mc="http://schemas.openxmlformats.org/markup-compatibility/2006">
              <mc:Choice xmlns:v="urn:schemas-microsoft-com:vml" Requires="v">
                <p:oleObj spid="_x0000_s13388" name="Equation" r:id="rId21" imgW="927000" imgH="279360" progId="Equation.DSMT4">
                  <p:embed/>
                </p:oleObj>
              </mc:Choice>
              <mc:Fallback>
                <p:oleObj name="Equation" r:id="rId21" imgW="927000" imgH="2793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025900" y="3925711"/>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5" name="Object 13"/>
          <p:cNvGraphicFramePr>
            <a:graphicFrameLocks noChangeAspect="1"/>
          </p:cNvGraphicFramePr>
          <p:nvPr/>
        </p:nvGraphicFramePr>
        <p:xfrm>
          <a:off x="5067300" y="3937000"/>
          <a:ext cx="457200" cy="279400"/>
        </p:xfrm>
        <a:graphic>
          <a:graphicData uri="http://schemas.openxmlformats.org/presentationml/2006/ole">
            <mc:AlternateContent xmlns:mc="http://schemas.openxmlformats.org/markup-compatibility/2006">
              <mc:Choice xmlns:v="urn:schemas-microsoft-com:vml" Requires="v">
                <p:oleObj spid="_x0000_s13389" name="Equation" r:id="rId23" imgW="457200" imgH="279360" progId="Equation.DSMT4">
                  <p:embed/>
                </p:oleObj>
              </mc:Choice>
              <mc:Fallback>
                <p:oleObj name="Equation" r:id="rId23" imgW="45720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067300" y="39370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6" name="Object 14"/>
          <p:cNvGraphicFramePr>
            <a:graphicFrameLocks noChangeAspect="1"/>
          </p:cNvGraphicFramePr>
          <p:nvPr/>
        </p:nvGraphicFramePr>
        <p:xfrm>
          <a:off x="6056313" y="3878263"/>
          <a:ext cx="1689100" cy="431800"/>
        </p:xfrm>
        <a:graphic>
          <a:graphicData uri="http://schemas.openxmlformats.org/presentationml/2006/ole">
            <mc:AlternateContent xmlns:mc="http://schemas.openxmlformats.org/markup-compatibility/2006">
              <mc:Choice xmlns:v="urn:schemas-microsoft-com:vml" Requires="v">
                <p:oleObj spid="_x0000_s13390" name="Equation" r:id="rId25" imgW="1688760" imgH="431640" progId="Equation.DSMT4">
                  <p:embed/>
                </p:oleObj>
              </mc:Choice>
              <mc:Fallback>
                <p:oleObj name="Equation" r:id="rId25" imgW="1688760" imgH="43164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56313" y="3878263"/>
                        <a:ext cx="1689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2095500" y="4433711"/>
          <a:ext cx="1866900" cy="533400"/>
        </p:xfrm>
        <a:graphic>
          <a:graphicData uri="http://schemas.openxmlformats.org/presentationml/2006/ole">
            <mc:AlternateContent xmlns:mc="http://schemas.openxmlformats.org/markup-compatibility/2006">
              <mc:Choice xmlns:v="urn:schemas-microsoft-com:vml" Requires="v">
                <p:oleObj spid="_x0000_s13391" name="Equation" r:id="rId27" imgW="1866600" imgH="533160" progId="Equation.DSMT4">
                  <p:embed/>
                </p:oleObj>
              </mc:Choice>
              <mc:Fallback>
                <p:oleObj name="Equation" r:id="rId27" imgW="1866600" imgH="5331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95500" y="4433711"/>
                        <a:ext cx="1866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8" name="Object 16"/>
          <p:cNvGraphicFramePr>
            <a:graphicFrameLocks noChangeAspect="1"/>
          </p:cNvGraphicFramePr>
          <p:nvPr/>
        </p:nvGraphicFramePr>
        <p:xfrm>
          <a:off x="4025900" y="4580467"/>
          <a:ext cx="927100" cy="279400"/>
        </p:xfrm>
        <a:graphic>
          <a:graphicData uri="http://schemas.openxmlformats.org/presentationml/2006/ole">
            <mc:AlternateContent xmlns:mc="http://schemas.openxmlformats.org/markup-compatibility/2006">
              <mc:Choice xmlns:v="urn:schemas-microsoft-com:vml" Requires="v">
                <p:oleObj spid="_x0000_s13392" name="Equation" r:id="rId29" imgW="927000" imgH="279360" progId="Equation.DSMT4">
                  <p:embed/>
                </p:oleObj>
              </mc:Choice>
              <mc:Fallback>
                <p:oleObj name="Equation" r:id="rId29" imgW="927000" imgH="2793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025900" y="458046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9" name="Object 17"/>
          <p:cNvGraphicFramePr>
            <a:graphicFrameLocks noChangeAspect="1"/>
          </p:cNvGraphicFramePr>
          <p:nvPr/>
        </p:nvGraphicFramePr>
        <p:xfrm>
          <a:off x="5067300" y="4576233"/>
          <a:ext cx="469900" cy="292100"/>
        </p:xfrm>
        <a:graphic>
          <a:graphicData uri="http://schemas.openxmlformats.org/presentationml/2006/ole">
            <mc:AlternateContent xmlns:mc="http://schemas.openxmlformats.org/markup-compatibility/2006">
              <mc:Choice xmlns:v="urn:schemas-microsoft-com:vml" Requires="v">
                <p:oleObj spid="_x0000_s13393" name="Equation" r:id="rId31" imgW="469800" imgH="291960" progId="Equation.DSMT4">
                  <p:embed/>
                </p:oleObj>
              </mc:Choice>
              <mc:Fallback>
                <p:oleObj name="Equation" r:id="rId31" imgW="469800" imgH="291960" progId="Equation.DSMT4">
                  <p:embed/>
                  <p:pic>
                    <p:nvPicPr>
                      <p:cNvPr id="0" name="Picture 17"/>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067300" y="4576233"/>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0" name="Object 18"/>
          <p:cNvGraphicFramePr>
            <a:graphicFrameLocks noChangeAspect="1"/>
          </p:cNvGraphicFramePr>
          <p:nvPr/>
        </p:nvGraphicFramePr>
        <p:xfrm>
          <a:off x="6056313" y="4524375"/>
          <a:ext cx="1536700" cy="431800"/>
        </p:xfrm>
        <a:graphic>
          <a:graphicData uri="http://schemas.openxmlformats.org/presentationml/2006/ole">
            <mc:AlternateContent xmlns:mc="http://schemas.openxmlformats.org/markup-compatibility/2006">
              <mc:Choice xmlns:v="urn:schemas-microsoft-com:vml" Requires="v">
                <p:oleObj spid="_x0000_s13394" name="Equation" r:id="rId33" imgW="1536480" imgH="431640" progId="Equation.DSMT4">
                  <p:embed/>
                </p:oleObj>
              </mc:Choice>
              <mc:Fallback>
                <p:oleObj name="Equation" r:id="rId33" imgW="1536480" imgH="431640" progId="Equation.DSMT4">
                  <p:embed/>
                  <p:pic>
                    <p:nvPicPr>
                      <p:cNvPr id="0" name="Picture 18"/>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056313" y="4524375"/>
                        <a:ext cx="1536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3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3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3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32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33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32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332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33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lnSpc>
                <a:spcPct val="80000"/>
              </a:lnSpc>
            </a:pPr>
            <a:r>
              <a:rPr lang="en-US" dirty="0"/>
              <a:t>Objectives</a:t>
            </a:r>
          </a:p>
        </p:txBody>
      </p:sp>
      <p:sp>
        <p:nvSpPr>
          <p:cNvPr id="33795" name="Content Placeholder 2"/>
          <p:cNvSpPr>
            <a:spLocks noGrp="1"/>
          </p:cNvSpPr>
          <p:nvPr>
            <p:ph idx="1"/>
          </p:nvPr>
        </p:nvSpPr>
        <p:spPr>
          <a:xfrm>
            <a:off x="457200" y="1280160"/>
            <a:ext cx="8229600" cy="2850011"/>
          </a:xfrm>
        </p:spPr>
        <p:txBody>
          <a:bodyPr>
            <a:spAutoFit/>
          </a:bodyPr>
          <a:lstStyle/>
          <a:p>
            <a:pPr marL="338138" indent="-338138">
              <a:buFont typeface="Courier New" pitchFamily="49" charset="0"/>
              <a:buChar char="o"/>
            </a:pPr>
            <a:r>
              <a:rPr lang="en-US" dirty="0"/>
              <a:t>Write several terms of a </a:t>
            </a:r>
            <a:r>
              <a:rPr lang="en-US" b="1" dirty="0"/>
              <a:t>sequence </a:t>
            </a:r>
            <a:r>
              <a:rPr lang="en-US" dirty="0"/>
              <a:t>given the formula for its general term. </a:t>
            </a:r>
          </a:p>
          <a:p>
            <a:pPr marL="338138" indent="-338138">
              <a:buFont typeface="Courier New" pitchFamily="49" charset="0"/>
              <a:buChar char="o"/>
            </a:pPr>
            <a:r>
              <a:rPr lang="en-US" dirty="0"/>
              <a:t>Find the formula for the general term of a sequence given several terms. </a:t>
            </a:r>
          </a:p>
          <a:p>
            <a:pPr marL="338138" indent="-338138">
              <a:buFont typeface="Courier New" pitchFamily="49" charset="0"/>
              <a:buChar char="o"/>
            </a:pPr>
            <a:r>
              <a:rPr lang="en-US" dirty="0"/>
              <a:t>Determine whether a sequence is </a:t>
            </a:r>
            <a:r>
              <a:rPr lang="en-US" b="1" dirty="0"/>
              <a:t>increasing, decreasing, </a:t>
            </a:r>
            <a:r>
              <a:rPr lang="en-US" dirty="0"/>
              <a:t>or</a:t>
            </a:r>
            <a:r>
              <a:rPr lang="en-US" b="1" dirty="0"/>
              <a:t> neither.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4206240"/>
          </a:xfrm>
          <a:solidFill>
            <a:schemeClr val="accent3"/>
          </a:solidFill>
          <a:ln w="28575">
            <a:solidFill>
              <a:srgbClr val="000000"/>
            </a:solidFill>
          </a:ln>
        </p:spPr>
        <p:txBody>
          <a:bodyPr>
            <a:noAutofit/>
          </a:bodyPr>
          <a:lstStyle/>
          <a:p>
            <a:pPr>
              <a:tabLst>
                <a:tab pos="463550" algn="l"/>
              </a:tabLst>
            </a:pPr>
            <a:r>
              <a:rPr lang="en-US" dirty="0">
                <a:solidFill>
                  <a:srgbClr val="000000"/>
                </a:solidFill>
              </a:rPr>
              <a:t>Write the first three terms of each sequence. </a:t>
            </a:r>
          </a:p>
          <a:p>
            <a:pPr>
              <a:tabLst>
                <a:tab pos="463550" algn="l"/>
              </a:tabLst>
            </a:pPr>
            <a:endParaRPr lang="en-US" dirty="0">
              <a:solidFill>
                <a:srgbClr val="000000"/>
              </a:solidFill>
            </a:endParaRPr>
          </a:p>
          <a:p>
            <a:pPr>
              <a:tabLst>
                <a:tab pos="463550" algn="l"/>
              </a:tabLst>
            </a:pPr>
            <a:endParaRPr lang="en-US" dirty="0">
              <a:solidFill>
                <a:srgbClr val="000000"/>
              </a:solidFill>
            </a:endParaRPr>
          </a:p>
          <a:p>
            <a:pPr>
              <a:tabLst>
                <a:tab pos="463550" algn="l"/>
              </a:tabLst>
            </a:pPr>
            <a:r>
              <a:rPr lang="en-US" b="1" dirty="0">
                <a:solidFill>
                  <a:srgbClr val="000000"/>
                </a:solidFill>
              </a:rPr>
              <a:t>4.</a:t>
            </a:r>
            <a:r>
              <a:rPr lang="en-US" dirty="0">
                <a:solidFill>
                  <a:srgbClr val="000000"/>
                </a:solidFill>
              </a:rPr>
              <a:t>	Find a formula for the general term of sequence </a:t>
            </a:r>
            <a:br>
              <a:rPr lang="en-US" dirty="0">
                <a:solidFill>
                  <a:srgbClr val="000000"/>
                </a:solidFill>
              </a:rPr>
            </a:br>
            <a:r>
              <a:rPr lang="en-US" dirty="0">
                <a:solidFill>
                  <a:srgbClr val="000000"/>
                </a:solidFill>
              </a:rPr>
              <a:t>	−1, 1, 3, 5, 7, . . . </a:t>
            </a:r>
          </a:p>
          <a:p>
            <a:pPr marL="514350" indent="-514350">
              <a:tabLst>
                <a:tab pos="463550" algn="l"/>
              </a:tabLst>
            </a:pPr>
            <a:r>
              <a:rPr lang="en-US" b="1" dirty="0">
                <a:solidFill>
                  <a:srgbClr val="000000"/>
                </a:solidFill>
              </a:rPr>
              <a:t>5.</a:t>
            </a:r>
            <a:r>
              <a:rPr lang="en-US" dirty="0">
                <a:solidFill>
                  <a:srgbClr val="000000"/>
                </a:solidFill>
              </a:rPr>
              <a:t>	Determine whether the sequence 		     is </a:t>
            </a:r>
          </a:p>
          <a:p>
            <a:pPr marL="514350" indent="-514350">
              <a:spcBef>
                <a:spcPts val="1200"/>
              </a:spcBef>
              <a:tabLst>
                <a:tab pos="463550" algn="l"/>
              </a:tabLst>
            </a:pPr>
            <a:r>
              <a:rPr lang="en-US" dirty="0">
                <a:solidFill>
                  <a:srgbClr val="000000"/>
                </a:solidFill>
              </a:rPr>
              <a:t>	increasing, decreasing, or neither. Is this sequence </a:t>
            </a:r>
          </a:p>
          <a:p>
            <a:pPr marL="514350" indent="-514350">
              <a:tabLst>
                <a:tab pos="463550" algn="l"/>
              </a:tabLst>
            </a:pPr>
            <a:r>
              <a:rPr lang="en-US" dirty="0">
                <a:solidFill>
                  <a:srgbClr val="000000"/>
                </a:solidFill>
              </a:rPr>
              <a:t>	an alternating sequence?</a:t>
            </a:r>
            <a:endParaRPr lang="en-US" dirty="0"/>
          </a:p>
        </p:txBody>
      </p:sp>
      <p:graphicFrame>
        <p:nvGraphicFramePr>
          <p:cNvPr id="12" name="Object 11"/>
          <p:cNvGraphicFramePr>
            <a:graphicFrameLocks noChangeAspect="1"/>
          </p:cNvGraphicFramePr>
          <p:nvPr/>
        </p:nvGraphicFramePr>
        <p:xfrm>
          <a:off x="571985" y="1892300"/>
          <a:ext cx="6629400" cy="927100"/>
        </p:xfrm>
        <a:graphic>
          <a:graphicData uri="http://schemas.openxmlformats.org/presentationml/2006/ole">
            <mc:AlternateContent xmlns:mc="http://schemas.openxmlformats.org/markup-compatibility/2006">
              <mc:Choice xmlns:v="urn:schemas-microsoft-com:vml" Requires="v">
                <p:oleObj spid="_x0000_s14346" name="Equation" r:id="rId3" imgW="6629400" imgH="927000" progId="Equation.DSMT4">
                  <p:embed/>
                </p:oleObj>
              </mc:Choice>
              <mc:Fallback>
                <p:oleObj name="Equation" r:id="rId3" imgW="6629400" imgH="92700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985" y="1892300"/>
                        <a:ext cx="66294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937035214"/>
              </p:ext>
            </p:extLst>
          </p:nvPr>
        </p:nvGraphicFramePr>
        <p:xfrm>
          <a:off x="5994400" y="3670300"/>
          <a:ext cx="1320800" cy="673100"/>
        </p:xfrm>
        <a:graphic>
          <a:graphicData uri="http://schemas.openxmlformats.org/presentationml/2006/ole">
            <mc:AlternateContent xmlns:mc="http://schemas.openxmlformats.org/markup-compatibility/2006">
              <mc:Choice xmlns:v="urn:schemas-microsoft-com:vml" Requires="v">
                <p:oleObj spid="_x0000_s14347" name="Equation" r:id="rId5" imgW="1320480" imgH="672840" progId="Equation.DSMT4">
                  <p:embed/>
                </p:oleObj>
              </mc:Choice>
              <mc:Fallback>
                <p:oleObj name="Equation" r:id="rId5" imgW="1320480" imgH="672840" progId="Equation.DSMT4">
                  <p:embed/>
                  <p:pic>
                    <p:nvPicPr>
                      <p:cNvPr id="0" name="Object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94400" y="3670300"/>
                        <a:ext cx="1320800" cy="673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graphicFrame>
        <p:nvGraphicFramePr>
          <p:cNvPr id="98306" name="Object 2"/>
          <p:cNvGraphicFramePr>
            <a:graphicFrameLocks noChangeAspect="1"/>
          </p:cNvGraphicFramePr>
          <p:nvPr>
            <p:extLst>
              <p:ext uri="{D42A27DB-BD31-4B8C-83A1-F6EECF244321}">
                <p14:modId xmlns:p14="http://schemas.microsoft.com/office/powerpoint/2010/main" val="1871086792"/>
              </p:ext>
            </p:extLst>
          </p:nvPr>
        </p:nvGraphicFramePr>
        <p:xfrm>
          <a:off x="504825" y="1371600"/>
          <a:ext cx="7010400" cy="1371600"/>
        </p:xfrm>
        <a:graphic>
          <a:graphicData uri="http://schemas.openxmlformats.org/presentationml/2006/ole">
            <mc:AlternateContent xmlns:mc="http://schemas.openxmlformats.org/markup-compatibility/2006">
              <mc:Choice xmlns:v="urn:schemas-microsoft-com:vml" Requires="v">
                <p:oleObj spid="_x0000_s15366" name="Equation" r:id="rId3" imgW="7010280" imgH="1371600" progId="Equation.DSMT4">
                  <p:embed/>
                </p:oleObj>
              </mc:Choice>
              <mc:Fallback>
                <p:oleObj name="Equation" r:id="rId3" imgW="7010280" imgH="1371600" progId="Equation.DSMT4">
                  <p:embed/>
                  <p:pic>
                    <p:nvPicPr>
                      <p:cNvPr id="0" name="Object 2"/>
                      <p:cNvPicPr>
                        <a:picLocks noChangeAspect="1" noChangeArrowheads="1"/>
                      </p:cNvPicPr>
                      <p:nvPr/>
                    </p:nvPicPr>
                    <p:blipFill>
                      <a:blip r:embed="rId4"/>
                      <a:srcRect/>
                      <a:stretch>
                        <a:fillRect/>
                      </a:stretch>
                    </p:blipFill>
                    <p:spPr bwMode="auto">
                      <a:xfrm>
                        <a:off x="504825" y="1371600"/>
                        <a:ext cx="70104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dirty="0"/>
              <a:t>Sequences</a:t>
            </a:r>
          </a:p>
        </p:txBody>
      </p:sp>
      <p:sp>
        <p:nvSpPr>
          <p:cNvPr id="4" name="Content Placeholder 3"/>
          <p:cNvSpPr>
            <a:spLocks noGrp="1"/>
          </p:cNvSpPr>
          <p:nvPr>
            <p:ph idx="1"/>
          </p:nvPr>
        </p:nvSpPr>
        <p:spPr>
          <a:xfrm>
            <a:off x="457200" y="1280160"/>
            <a:ext cx="8229600" cy="1539240"/>
          </a:xfrm>
          <a:solidFill>
            <a:schemeClr val="accent3"/>
          </a:solidFill>
          <a:ln w="28575">
            <a:solidFill>
              <a:srgbClr val="000000"/>
            </a:solidFill>
          </a:ln>
        </p:spPr>
        <p:txBody>
          <a:bodyPr/>
          <a:lstStyle/>
          <a:p>
            <a:pPr marL="342900" lvl="0" indent="-342900" algn="ctr" eaLnBrk="0" hangingPunct="0">
              <a:defRPr/>
            </a:pPr>
            <a:r>
              <a:rPr lang="en-US" b="1" dirty="0">
                <a:solidFill>
                  <a:srgbClr val="000000"/>
                </a:solidFill>
              </a:rPr>
              <a:t>Infinite Sequence</a:t>
            </a:r>
          </a:p>
          <a:p>
            <a:pPr>
              <a:spcBef>
                <a:spcPts val="1200"/>
              </a:spcBef>
            </a:pPr>
            <a:r>
              <a:rPr lang="en-US" dirty="0">
                <a:solidFill>
                  <a:srgbClr val="000000"/>
                </a:solidFill>
              </a:rPr>
              <a:t>An </a:t>
            </a:r>
            <a:r>
              <a:rPr lang="en-US" b="1" dirty="0">
                <a:solidFill>
                  <a:srgbClr val="C00000"/>
                </a:solidFill>
              </a:rPr>
              <a:t>infinite sequence</a:t>
            </a:r>
            <a:r>
              <a:rPr lang="en-US" b="1" dirty="0">
                <a:solidFill>
                  <a:srgbClr val="000000"/>
                </a:solidFill>
              </a:rPr>
              <a:t> </a:t>
            </a:r>
            <a:r>
              <a:rPr lang="en-US" dirty="0">
                <a:solidFill>
                  <a:srgbClr val="000000"/>
                </a:solidFill>
              </a:rPr>
              <a:t>(or a </a:t>
            </a:r>
            <a:r>
              <a:rPr lang="en-US" b="1" dirty="0">
                <a:solidFill>
                  <a:srgbClr val="C00000"/>
                </a:solidFill>
              </a:rPr>
              <a:t>sequence</a:t>
            </a:r>
            <a:r>
              <a:rPr lang="en-US" dirty="0">
                <a:solidFill>
                  <a:srgbClr val="000000"/>
                </a:solidFill>
              </a:rPr>
              <a:t>) is a function that has the positive integers as its domain.</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p:txBody>
          <a:bodyPr>
            <a:normAutofit/>
          </a:bodyPr>
          <a:lstStyle/>
          <a:p>
            <a:r>
              <a:rPr lang="en-US" dirty="0"/>
              <a:t>Sequences</a:t>
            </a:r>
          </a:p>
        </p:txBody>
      </p:sp>
      <p:sp>
        <p:nvSpPr>
          <p:cNvPr id="5" name="Content Placeholder 4"/>
          <p:cNvSpPr>
            <a:spLocks noGrp="1"/>
          </p:cNvSpPr>
          <p:nvPr>
            <p:ph idx="1"/>
          </p:nvPr>
        </p:nvSpPr>
        <p:spPr>
          <a:xfrm>
            <a:off x="457200" y="1280160"/>
            <a:ext cx="8229600" cy="1539240"/>
          </a:xfrm>
          <a:ln w="28575">
            <a:solidFill>
              <a:srgbClr val="FF0000"/>
            </a:solidFill>
          </a:ln>
        </p:spPr>
        <p:txBody>
          <a:bodyPr/>
          <a:lstStyle/>
          <a:p>
            <a:pPr algn="ctr" eaLnBrk="0" hangingPunct="0"/>
            <a:r>
              <a:rPr lang="en-US" b="1" dirty="0">
                <a:solidFill>
                  <a:srgbClr val="000000"/>
                </a:solidFill>
              </a:rPr>
              <a:t>Notes</a:t>
            </a:r>
          </a:p>
          <a:p>
            <a:pPr>
              <a:spcBef>
                <a:spcPts val="1200"/>
              </a:spcBef>
            </a:pPr>
            <a:r>
              <a:rPr lang="en-US" dirty="0">
                <a:solidFill>
                  <a:srgbClr val="000000"/>
                </a:solidFill>
              </a:rPr>
              <a:t>A finite sequence will be so indicated. The word sequence, used alone, indicates an infinite sequence.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normAutofit/>
          </a:bodyPr>
          <a:lstStyle/>
          <a:p>
            <a:r>
              <a:rPr lang="en-US" dirty="0"/>
              <a:t>Example 1: Writing Terms of a Sequence</a:t>
            </a:r>
          </a:p>
        </p:txBody>
      </p:sp>
      <p:sp>
        <p:nvSpPr>
          <p:cNvPr id="14341" name="Content Placeholder 2"/>
          <p:cNvSpPr>
            <a:spLocks noGrp="1"/>
          </p:cNvSpPr>
          <p:nvPr>
            <p:ph idx="1"/>
          </p:nvPr>
        </p:nvSpPr>
        <p:spPr/>
        <p:txBody>
          <a:bodyPr/>
          <a:lstStyle/>
          <a:p>
            <a:pPr marL="1588" indent="-1588">
              <a:buNone/>
              <a:tabLst>
                <a:tab pos="463550" algn="l"/>
              </a:tabLst>
            </a:pPr>
            <a:r>
              <a:rPr lang="en-US" b="1" dirty="0"/>
              <a:t>a.</a:t>
            </a:r>
            <a:r>
              <a:rPr lang="en-US" dirty="0"/>
              <a:t>	Write the first three terms of the sequence </a:t>
            </a:r>
          </a:p>
          <a:p>
            <a:pPr marL="1588" indent="-1588">
              <a:buNone/>
              <a:tabLst>
                <a:tab pos="463550" algn="l"/>
              </a:tabLst>
            </a:pPr>
            <a:endParaRPr lang="en-US" b="1" dirty="0"/>
          </a:p>
          <a:p>
            <a:pPr marL="1588" indent="-1588">
              <a:buNone/>
              <a:tabLst>
                <a:tab pos="463550" algn="l"/>
              </a:tabLst>
            </a:pPr>
            <a:r>
              <a:rPr lang="en-US" b="1" dirty="0"/>
              <a:t>Solution: </a:t>
            </a:r>
          </a:p>
          <a:p>
            <a:pPr marL="1588" indent="-1588">
              <a:buNone/>
              <a:tabLst>
                <a:tab pos="463550" algn="l"/>
              </a:tabLst>
            </a:pPr>
            <a:endParaRPr lang="en-US" b="1" dirty="0"/>
          </a:p>
          <a:p>
            <a:pPr marL="514350" indent="-514350">
              <a:spcBef>
                <a:spcPts val="1800"/>
              </a:spcBef>
              <a:buNone/>
              <a:tabLst>
                <a:tab pos="463550" algn="l"/>
              </a:tabLst>
            </a:pPr>
            <a:endParaRPr lang="en-US" b="1" dirty="0"/>
          </a:p>
          <a:p>
            <a:pPr marL="514350" indent="-514350">
              <a:spcBef>
                <a:spcPts val="1800"/>
              </a:spcBef>
              <a:buNone/>
              <a:tabLst>
                <a:tab pos="463550" algn="l"/>
              </a:tabLst>
            </a:pPr>
            <a:r>
              <a:rPr lang="en-US" b="1" dirty="0"/>
              <a:t>Solution: </a:t>
            </a:r>
            <a:endParaRPr lang="en-US" dirty="0"/>
          </a:p>
        </p:txBody>
      </p:sp>
      <p:graphicFrame>
        <p:nvGraphicFramePr>
          <p:cNvPr id="29698" name="Object 2"/>
          <p:cNvGraphicFramePr>
            <a:graphicFrameLocks noChangeAspect="1"/>
          </p:cNvGraphicFramePr>
          <p:nvPr/>
        </p:nvGraphicFramePr>
        <p:xfrm>
          <a:off x="7300163" y="1078089"/>
          <a:ext cx="1206500" cy="927100"/>
        </p:xfrm>
        <a:graphic>
          <a:graphicData uri="http://schemas.openxmlformats.org/presentationml/2006/ole">
            <mc:AlternateContent xmlns:mc="http://schemas.openxmlformats.org/markup-compatibility/2006">
              <mc:Choice xmlns:v="urn:schemas-microsoft-com:vml" Requires="v">
                <p:oleObj spid="_x0000_s2117" name="Equation" r:id="rId3" imgW="1206360" imgH="927000" progId="Equation.DSMT4">
                  <p:embed/>
                </p:oleObj>
              </mc:Choice>
              <mc:Fallback>
                <p:oleObj name="Equation" r:id="rId3" imgW="120636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0163" y="1078089"/>
                        <a:ext cx="1206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80111950"/>
              </p:ext>
            </p:extLst>
          </p:nvPr>
        </p:nvGraphicFramePr>
        <p:xfrm>
          <a:off x="523875" y="3352800"/>
          <a:ext cx="6210300" cy="495300"/>
        </p:xfrm>
        <a:graphic>
          <a:graphicData uri="http://schemas.openxmlformats.org/presentationml/2006/ole">
            <mc:AlternateContent xmlns:mc="http://schemas.openxmlformats.org/markup-compatibility/2006">
              <mc:Choice xmlns:v="urn:schemas-microsoft-com:vml" Requires="v">
                <p:oleObj spid="_x0000_s2118" name="Equation" r:id="rId5" imgW="6210000" imgH="495000" progId="Equation.DSMT4">
                  <p:embed/>
                </p:oleObj>
              </mc:Choice>
              <mc:Fallback>
                <p:oleObj name="Equation" r:id="rId5" imgW="6210000" imgH="495000" progId="Equation.DSMT4">
                  <p:embed/>
                  <p:pic>
                    <p:nvPicPr>
                      <p:cNvPr id="0" name="Object 4"/>
                      <p:cNvPicPr>
                        <a:picLocks noChangeAspect="1" noChangeArrowheads="1"/>
                      </p:cNvPicPr>
                      <p:nvPr/>
                    </p:nvPicPr>
                    <p:blipFill>
                      <a:blip r:embed="rId6"/>
                      <a:srcRect/>
                      <a:stretch>
                        <a:fillRect/>
                      </a:stretch>
                    </p:blipFill>
                    <p:spPr bwMode="auto">
                      <a:xfrm>
                        <a:off x="523875" y="3352800"/>
                        <a:ext cx="6210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1978377" y="2142066"/>
          <a:ext cx="1333500" cy="838200"/>
        </p:xfrm>
        <a:graphic>
          <a:graphicData uri="http://schemas.openxmlformats.org/presentationml/2006/ole">
            <mc:AlternateContent xmlns:mc="http://schemas.openxmlformats.org/markup-compatibility/2006">
              <mc:Choice xmlns:v="urn:schemas-microsoft-com:vml" Requires="v">
                <p:oleObj spid="_x0000_s2119" name="Equation" r:id="rId7" imgW="1333440" imgH="838080" progId="Equation.DSMT4">
                  <p:embed/>
                </p:oleObj>
              </mc:Choice>
              <mc:Fallback>
                <p:oleObj name="Equation" r:id="rId7" imgW="1333440" imgH="8380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8377" y="2142066"/>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352800" y="2133600"/>
          <a:ext cx="533400" cy="838200"/>
        </p:xfrm>
        <a:graphic>
          <a:graphicData uri="http://schemas.openxmlformats.org/presentationml/2006/ole">
            <mc:AlternateContent xmlns:mc="http://schemas.openxmlformats.org/markup-compatibility/2006">
              <mc:Choice xmlns:v="urn:schemas-microsoft-com:vml" Requires="v">
                <p:oleObj spid="_x0000_s2120" name="Equation" r:id="rId9" imgW="533160" imgH="838080" progId="Equation.DSMT4">
                  <p:embed/>
                </p:oleObj>
              </mc:Choice>
              <mc:Fallback>
                <p:oleObj name="Equation" r:id="rId9" imgW="53316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21336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4270023" y="2144889"/>
          <a:ext cx="1358900" cy="838200"/>
        </p:xfrm>
        <a:graphic>
          <a:graphicData uri="http://schemas.openxmlformats.org/presentationml/2006/ole">
            <mc:AlternateContent xmlns:mc="http://schemas.openxmlformats.org/markup-compatibility/2006">
              <mc:Choice xmlns:v="urn:schemas-microsoft-com:vml" Requires="v">
                <p:oleObj spid="_x0000_s2121" name="Equation" r:id="rId11" imgW="1358640" imgH="838080" progId="Equation.DSMT4">
                  <p:embed/>
                </p:oleObj>
              </mc:Choice>
              <mc:Fallback>
                <p:oleObj name="Equation" r:id="rId11" imgW="135864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70023" y="2144889"/>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5650089" y="2142066"/>
          <a:ext cx="533400" cy="838200"/>
        </p:xfrm>
        <a:graphic>
          <a:graphicData uri="http://schemas.openxmlformats.org/presentationml/2006/ole">
            <mc:AlternateContent xmlns:mc="http://schemas.openxmlformats.org/markup-compatibility/2006">
              <mc:Choice xmlns:v="urn:schemas-microsoft-com:vml" Requires="v">
                <p:oleObj spid="_x0000_s2122" name="Equation" r:id="rId13" imgW="533160" imgH="838080" progId="Equation.DSMT4">
                  <p:embed/>
                </p:oleObj>
              </mc:Choice>
              <mc:Fallback>
                <p:oleObj name="Equation" r:id="rId13" imgW="53316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0089" y="214206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6551788" y="2142066"/>
          <a:ext cx="1358900" cy="838200"/>
        </p:xfrm>
        <a:graphic>
          <a:graphicData uri="http://schemas.openxmlformats.org/presentationml/2006/ole">
            <mc:AlternateContent xmlns:mc="http://schemas.openxmlformats.org/markup-compatibility/2006">
              <mc:Choice xmlns:v="urn:schemas-microsoft-com:vml" Requires="v">
                <p:oleObj spid="_x0000_s2123" name="Equation" r:id="rId15" imgW="1358640" imgH="838080" progId="Equation.DSMT4">
                  <p:embed/>
                </p:oleObj>
              </mc:Choice>
              <mc:Fallback>
                <p:oleObj name="Equation" r:id="rId15" imgW="1358640" imgH="8380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51788" y="2142066"/>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7945967" y="2144889"/>
          <a:ext cx="546100" cy="838200"/>
        </p:xfrm>
        <a:graphic>
          <a:graphicData uri="http://schemas.openxmlformats.org/presentationml/2006/ole">
            <mc:AlternateContent xmlns:mc="http://schemas.openxmlformats.org/markup-compatibility/2006">
              <mc:Choice xmlns:v="urn:schemas-microsoft-com:vml" Requires="v">
                <p:oleObj spid="_x0000_s2124" name="Equation" r:id="rId17" imgW="545760" imgH="838080" progId="Equation.DSMT4">
                  <p:embed/>
                </p:oleObj>
              </mc:Choice>
              <mc:Fallback>
                <p:oleObj name="Equation" r:id="rId17" imgW="545760" imgH="83808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945967" y="2144889"/>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2085623" y="4229100"/>
          <a:ext cx="1587500" cy="431800"/>
        </p:xfrm>
        <a:graphic>
          <a:graphicData uri="http://schemas.openxmlformats.org/presentationml/2006/ole">
            <mc:AlternateContent xmlns:mc="http://schemas.openxmlformats.org/markup-compatibility/2006">
              <mc:Choice xmlns:v="urn:schemas-microsoft-com:vml" Requires="v">
                <p:oleObj spid="_x0000_s2125" name="Equation" r:id="rId19" imgW="1587240" imgH="431640" progId="Equation.DSMT4">
                  <p:embed/>
                </p:oleObj>
              </mc:Choice>
              <mc:Fallback>
                <p:oleObj name="Equation" r:id="rId19" imgW="1587240" imgH="43164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85623" y="4229100"/>
                        <a:ext cx="1587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2" name="Object 14"/>
          <p:cNvGraphicFramePr>
            <a:graphicFrameLocks noChangeAspect="1"/>
          </p:cNvGraphicFramePr>
          <p:nvPr/>
        </p:nvGraphicFramePr>
        <p:xfrm>
          <a:off x="3716867" y="4282722"/>
          <a:ext cx="457200" cy="279400"/>
        </p:xfrm>
        <a:graphic>
          <a:graphicData uri="http://schemas.openxmlformats.org/presentationml/2006/ole">
            <mc:AlternateContent xmlns:mc="http://schemas.openxmlformats.org/markup-compatibility/2006">
              <mc:Choice xmlns:v="urn:schemas-microsoft-com:vml" Requires="v">
                <p:oleObj spid="_x0000_s2126" name="Equation" r:id="rId21" imgW="457200" imgH="279360" progId="Equation.DSMT4">
                  <p:embed/>
                </p:oleObj>
              </mc:Choice>
              <mc:Fallback>
                <p:oleObj name="Equation" r:id="rId21" imgW="457200" imgH="27936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16867" y="4282722"/>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3" name="Object 15"/>
          <p:cNvGraphicFramePr>
            <a:graphicFrameLocks noChangeAspect="1"/>
          </p:cNvGraphicFramePr>
          <p:nvPr/>
        </p:nvGraphicFramePr>
        <p:xfrm>
          <a:off x="5319890" y="4229100"/>
          <a:ext cx="1600200" cy="431800"/>
        </p:xfrm>
        <a:graphic>
          <a:graphicData uri="http://schemas.openxmlformats.org/presentationml/2006/ole">
            <mc:AlternateContent xmlns:mc="http://schemas.openxmlformats.org/markup-compatibility/2006">
              <mc:Choice xmlns:v="urn:schemas-microsoft-com:vml" Requires="v">
                <p:oleObj spid="_x0000_s2127" name="Equation" r:id="rId23" imgW="1600200" imgH="431640" progId="Equation.DSMT4">
                  <p:embed/>
                </p:oleObj>
              </mc:Choice>
              <mc:Fallback>
                <p:oleObj name="Equation" r:id="rId23" imgW="1600200" imgH="43164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19890" y="4229100"/>
                        <a:ext cx="1600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4" name="Object 16"/>
          <p:cNvGraphicFramePr>
            <a:graphicFrameLocks noChangeAspect="1"/>
          </p:cNvGraphicFramePr>
          <p:nvPr/>
        </p:nvGraphicFramePr>
        <p:xfrm>
          <a:off x="6962423" y="4279899"/>
          <a:ext cx="469900" cy="292100"/>
        </p:xfrm>
        <a:graphic>
          <a:graphicData uri="http://schemas.openxmlformats.org/presentationml/2006/ole">
            <mc:AlternateContent xmlns:mc="http://schemas.openxmlformats.org/markup-compatibility/2006">
              <mc:Choice xmlns:v="urn:schemas-microsoft-com:vml" Requires="v">
                <p:oleObj spid="_x0000_s2128" name="Equation" r:id="rId25" imgW="469800" imgH="291960" progId="Equation.DSMT4">
                  <p:embed/>
                </p:oleObj>
              </mc:Choice>
              <mc:Fallback>
                <p:oleObj name="Equation" r:id="rId25" imgW="469800" imgH="2919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962423" y="4279899"/>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2085623" y="4912077"/>
          <a:ext cx="1600200" cy="431800"/>
        </p:xfrm>
        <a:graphic>
          <a:graphicData uri="http://schemas.openxmlformats.org/presentationml/2006/ole">
            <mc:AlternateContent xmlns:mc="http://schemas.openxmlformats.org/markup-compatibility/2006">
              <mc:Choice xmlns:v="urn:schemas-microsoft-com:vml" Requires="v">
                <p:oleObj spid="_x0000_s2129" name="Equation" r:id="rId27" imgW="1600200" imgH="431640" progId="Equation.DSMT4">
                  <p:embed/>
                </p:oleObj>
              </mc:Choice>
              <mc:Fallback>
                <p:oleObj name="Equation" r:id="rId27" imgW="1600200" imgH="431640" progId="Equation.DSMT4">
                  <p:embed/>
                  <p:pic>
                    <p:nvPicPr>
                      <p:cNvPr id="0" name="Picture 17"/>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85623" y="4912077"/>
                        <a:ext cx="1600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6" name="Object 18"/>
          <p:cNvGraphicFramePr>
            <a:graphicFrameLocks noChangeAspect="1"/>
          </p:cNvGraphicFramePr>
          <p:nvPr/>
        </p:nvGraphicFramePr>
        <p:xfrm>
          <a:off x="3728156" y="4957233"/>
          <a:ext cx="482600" cy="292100"/>
        </p:xfrm>
        <a:graphic>
          <a:graphicData uri="http://schemas.openxmlformats.org/presentationml/2006/ole">
            <mc:AlternateContent xmlns:mc="http://schemas.openxmlformats.org/markup-compatibility/2006">
              <mc:Choice xmlns:v="urn:schemas-microsoft-com:vml" Requires="v">
                <p:oleObj spid="_x0000_s2130" name="Equation" r:id="rId29" imgW="482400" imgH="291960" progId="Equation.DSMT4">
                  <p:embed/>
                </p:oleObj>
              </mc:Choice>
              <mc:Fallback>
                <p:oleObj name="Equation" r:id="rId29" imgW="482400" imgH="291960" progId="Equation.DSMT4">
                  <p:embed/>
                  <p:pic>
                    <p:nvPicPr>
                      <p:cNvPr id="0" name="Picture 1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728156" y="4957233"/>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7" name="Object 19"/>
          <p:cNvGraphicFramePr>
            <a:graphicFrameLocks noChangeAspect="1"/>
          </p:cNvGraphicFramePr>
          <p:nvPr/>
        </p:nvGraphicFramePr>
        <p:xfrm>
          <a:off x="5319890" y="4912077"/>
          <a:ext cx="1905000" cy="431800"/>
        </p:xfrm>
        <a:graphic>
          <a:graphicData uri="http://schemas.openxmlformats.org/presentationml/2006/ole">
            <mc:AlternateContent xmlns:mc="http://schemas.openxmlformats.org/markup-compatibility/2006">
              <mc:Choice xmlns:v="urn:schemas-microsoft-com:vml" Requires="v">
                <p:oleObj spid="_x0000_s2131" name="Equation" r:id="rId31" imgW="1904760" imgH="431640" progId="Equation.DSMT4">
                  <p:embed/>
                </p:oleObj>
              </mc:Choice>
              <mc:Fallback>
                <p:oleObj name="Equation" r:id="rId31" imgW="1904760" imgH="431640" progId="Equation.DSMT4">
                  <p:embed/>
                  <p:pic>
                    <p:nvPicPr>
                      <p:cNvPr id="0" name="Picture 1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319890" y="4912077"/>
                        <a:ext cx="1905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8" name="Object 20"/>
          <p:cNvGraphicFramePr>
            <a:graphicFrameLocks noChangeAspect="1"/>
          </p:cNvGraphicFramePr>
          <p:nvPr/>
        </p:nvGraphicFramePr>
        <p:xfrm>
          <a:off x="7264400" y="4957233"/>
          <a:ext cx="660400" cy="292100"/>
        </p:xfrm>
        <a:graphic>
          <a:graphicData uri="http://schemas.openxmlformats.org/presentationml/2006/ole">
            <mc:AlternateContent xmlns:mc="http://schemas.openxmlformats.org/markup-compatibility/2006">
              <mc:Choice xmlns:v="urn:schemas-microsoft-com:vml" Requires="v">
                <p:oleObj spid="_x0000_s2132" name="Equation" r:id="rId33" imgW="660240" imgH="291960" progId="Equation.DSMT4">
                  <p:embed/>
                </p:oleObj>
              </mc:Choice>
              <mc:Fallback>
                <p:oleObj name="Equation" r:id="rId33" imgW="660240" imgH="291960" progId="Equation.DSMT4">
                  <p:embed/>
                  <p:pic>
                    <p:nvPicPr>
                      <p:cNvPr id="0" name="Picture 2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7264400" y="4957233"/>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41">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6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6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6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06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6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Finding the General Formula of a Sequence</a:t>
            </a:r>
            <a:endParaRPr lang="en-US" dirty="0"/>
          </a:p>
        </p:txBody>
      </p:sp>
      <p:sp>
        <p:nvSpPr>
          <p:cNvPr id="3" name="Content Placeholder 2"/>
          <p:cNvSpPr>
            <a:spLocks noGrp="1"/>
          </p:cNvSpPr>
          <p:nvPr>
            <p:ph idx="1"/>
          </p:nvPr>
        </p:nvSpPr>
        <p:spPr/>
        <p:txBody>
          <a:bodyPr/>
          <a:lstStyle/>
          <a:p>
            <a:pPr>
              <a:tabLst>
                <a:tab pos="457200" algn="l"/>
              </a:tabLst>
            </a:pPr>
            <a:r>
              <a:rPr lang="en-US" b="1" dirty="0"/>
              <a:t>a.</a:t>
            </a:r>
            <a:r>
              <a:rPr lang="en-US" dirty="0"/>
              <a:t>	Determine </a:t>
            </a:r>
            <a:r>
              <a:rPr lang="en-US" i="1" dirty="0">
                <a:solidFill>
                  <a:srgbClr val="0000FF"/>
                </a:solidFill>
              </a:rPr>
              <a:t>a</a:t>
            </a:r>
            <a:r>
              <a:rPr lang="en-US" i="1" baseline="-25000" dirty="0">
                <a:solidFill>
                  <a:srgbClr val="0000FF"/>
                </a:solidFill>
              </a:rPr>
              <a:t>n</a:t>
            </a:r>
            <a:r>
              <a:rPr lang="en-US" dirty="0"/>
              <a:t> if the first five terms of the sequence 	</a:t>
            </a:r>
            <a:r>
              <a:rPr lang="en-US" dirty="0">
                <a:solidFill>
                  <a:srgbClr val="0000FF"/>
                </a:solidFill>
              </a:rPr>
              <a:t>{</a:t>
            </a:r>
            <a:r>
              <a:rPr lang="en-US" i="1" dirty="0">
                <a:solidFill>
                  <a:srgbClr val="0000FF"/>
                </a:solidFill>
              </a:rPr>
              <a:t>a</a:t>
            </a:r>
            <a:r>
              <a:rPr lang="en-US" i="1" baseline="-25000" dirty="0">
                <a:solidFill>
                  <a:srgbClr val="0000FF"/>
                </a:solidFill>
              </a:rPr>
              <a:t>n</a:t>
            </a:r>
            <a:r>
              <a:rPr lang="en-US" dirty="0">
                <a:solidFill>
                  <a:srgbClr val="0000FF"/>
                </a:solidFill>
              </a:rPr>
              <a:t>} </a:t>
            </a:r>
            <a:r>
              <a:rPr lang="en-US" dirty="0"/>
              <a:t>are </a:t>
            </a:r>
            <a:r>
              <a:rPr lang="en-US" dirty="0">
                <a:solidFill>
                  <a:srgbClr val="0000FF"/>
                </a:solidFill>
              </a:rPr>
              <a:t>3, 5, 7, 9, 11</a:t>
            </a:r>
            <a:r>
              <a:rPr lang="en-US" dirty="0"/>
              <a:t>.</a:t>
            </a:r>
          </a:p>
          <a:p>
            <a:pPr>
              <a:tabLst>
                <a:tab pos="457200" algn="l"/>
              </a:tabLst>
            </a:pPr>
            <a:r>
              <a:rPr lang="en-US" b="1" dirty="0"/>
              <a:t>Solution:</a:t>
            </a:r>
          </a:p>
          <a:p>
            <a:pPr>
              <a:tabLst>
                <a:tab pos="457200" algn="l"/>
              </a:tabLst>
            </a:pPr>
            <a:r>
              <a:rPr lang="en-US" dirty="0"/>
              <a:t>By studying the numbers carefully, we see that they are odd numbers. Odd numbers are of the form </a:t>
            </a:r>
            <a:r>
              <a:rPr lang="en-US" dirty="0">
                <a:solidFill>
                  <a:srgbClr val="000099"/>
                </a:solidFill>
              </a:rPr>
              <a:t>2</a:t>
            </a:r>
            <a:r>
              <a:rPr lang="en-US" i="1" dirty="0">
                <a:solidFill>
                  <a:srgbClr val="000099"/>
                </a:solidFill>
              </a:rPr>
              <a:t>n</a:t>
            </a:r>
            <a:r>
              <a:rPr lang="en-US" dirty="0">
                <a:solidFill>
                  <a:srgbClr val="000099"/>
                </a:solidFill>
              </a:rPr>
              <a:t> + 1 </a:t>
            </a:r>
            <a:r>
              <a:rPr lang="en-US" dirty="0">
                <a:solidFill>
                  <a:schemeClr val="tx1"/>
                </a:solidFill>
              </a:rPr>
              <a:t>or</a:t>
            </a:r>
            <a:r>
              <a:rPr lang="en-US" dirty="0">
                <a:solidFill>
                  <a:srgbClr val="000099"/>
                </a:solidFill>
              </a:rPr>
              <a:t> 2</a:t>
            </a:r>
            <a:r>
              <a:rPr lang="en-US" i="1" dirty="0">
                <a:solidFill>
                  <a:srgbClr val="000099"/>
                </a:solidFill>
              </a:rPr>
              <a:t>n</a:t>
            </a:r>
            <a:r>
              <a:rPr lang="en-US" dirty="0">
                <a:solidFill>
                  <a:srgbClr val="000099"/>
                </a:solidFill>
              </a:rPr>
              <a:t> </a:t>
            </a:r>
            <a:r>
              <a:rPr lang="en-US" dirty="0">
                <a:solidFill>
                  <a:srgbClr val="000099"/>
                </a:solidFill>
                <a:latin typeface="Symbol" pitchFamily="82" charset="2"/>
              </a:rPr>
              <a:t>-</a:t>
            </a:r>
            <a:r>
              <a:rPr lang="en-US" dirty="0">
                <a:solidFill>
                  <a:srgbClr val="000099"/>
                </a:solidFill>
              </a:rPr>
              <a:t> 1</a:t>
            </a:r>
            <a:r>
              <a:rPr lang="en-US" dirty="0"/>
              <a:t>. Because the first term of the sequence is 3, we have </a:t>
            </a:r>
            <a:r>
              <a:rPr lang="en-US" i="1" dirty="0">
                <a:solidFill>
                  <a:srgbClr val="FF0000"/>
                </a:solidFill>
              </a:rPr>
              <a:t>a</a:t>
            </a:r>
            <a:r>
              <a:rPr lang="en-US" i="1" baseline="-25000" dirty="0">
                <a:solidFill>
                  <a:srgbClr val="FF0000"/>
                </a:solidFill>
              </a:rPr>
              <a:t>n</a:t>
            </a:r>
            <a:r>
              <a:rPr lang="en-US" dirty="0">
                <a:solidFill>
                  <a:srgbClr val="FF0000"/>
                </a:solidFill>
              </a:rPr>
              <a:t> = 2</a:t>
            </a:r>
            <a:r>
              <a:rPr lang="en-US" i="1" dirty="0">
                <a:solidFill>
                  <a:srgbClr val="FF0000"/>
                </a:solidFill>
              </a:rPr>
              <a:t>n</a:t>
            </a:r>
            <a:r>
              <a:rPr lang="en-US" dirty="0">
                <a:solidFill>
                  <a:srgbClr val="FF0000"/>
                </a:solidFill>
              </a:rPr>
              <a:t> + 1</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p:txBody>
          <a:bodyPr>
            <a:normAutofit/>
          </a:bodyPr>
          <a:lstStyle/>
          <a:p>
            <a:r>
              <a:rPr lang="en-US" dirty="0"/>
              <a:t>Example 2: Finding the General Formula of a Sequence (cont.)</a:t>
            </a:r>
          </a:p>
        </p:txBody>
      </p:sp>
      <p:sp>
        <p:nvSpPr>
          <p:cNvPr id="15365" name="Content Placeholder 2"/>
          <p:cNvSpPr>
            <a:spLocks noGrp="1"/>
          </p:cNvSpPr>
          <p:nvPr>
            <p:ph idx="1"/>
          </p:nvPr>
        </p:nvSpPr>
        <p:spPr>
          <a:xfrm>
            <a:off x="457200" y="1280160"/>
            <a:ext cx="8229600" cy="3797963"/>
          </a:xfrm>
        </p:spPr>
        <p:txBody>
          <a:bodyPr>
            <a:spAutoFit/>
          </a:bodyPr>
          <a:lstStyle/>
          <a:p>
            <a:pPr>
              <a:tabLst>
                <a:tab pos="457200" algn="l"/>
              </a:tabLst>
            </a:pPr>
            <a:r>
              <a:rPr lang="en-US" b="1" dirty="0"/>
              <a:t>b.	</a:t>
            </a:r>
            <a:r>
              <a:rPr lang="en-US" dirty="0"/>
              <a:t>Determine </a:t>
            </a:r>
            <a:r>
              <a:rPr lang="en-US" i="1" dirty="0">
                <a:solidFill>
                  <a:srgbClr val="0000FF"/>
                </a:solidFill>
              </a:rPr>
              <a:t>a</a:t>
            </a:r>
            <a:r>
              <a:rPr lang="en-US" i="1" baseline="-25000" dirty="0">
                <a:solidFill>
                  <a:srgbClr val="0000FF"/>
                </a:solidFill>
              </a:rPr>
              <a:t>n</a:t>
            </a:r>
            <a:r>
              <a:rPr lang="en-US" dirty="0"/>
              <a:t> if the first five terms of the sequence 	</a:t>
            </a:r>
            <a:r>
              <a:rPr lang="en-US" dirty="0">
                <a:solidFill>
                  <a:srgbClr val="0000FF"/>
                </a:solidFill>
              </a:rPr>
              <a:t>{</a:t>
            </a:r>
            <a:r>
              <a:rPr lang="en-US" i="1" dirty="0">
                <a:solidFill>
                  <a:srgbClr val="0000FF"/>
                </a:solidFill>
              </a:rPr>
              <a:t>a</a:t>
            </a:r>
            <a:r>
              <a:rPr lang="en-US" i="1" baseline="-25000" dirty="0">
                <a:solidFill>
                  <a:srgbClr val="0000FF"/>
                </a:solidFill>
              </a:rPr>
              <a:t>n</a:t>
            </a:r>
            <a:r>
              <a:rPr lang="en-US" dirty="0">
                <a:solidFill>
                  <a:srgbClr val="0000FF"/>
                </a:solidFill>
              </a:rPr>
              <a:t>} </a:t>
            </a:r>
            <a:r>
              <a:rPr lang="en-US" dirty="0"/>
              <a:t>are </a:t>
            </a:r>
            <a:r>
              <a:rPr lang="en-US" dirty="0">
                <a:solidFill>
                  <a:srgbClr val="0000FF"/>
                </a:solidFill>
              </a:rPr>
              <a:t>0, 3, 8, 15, 24</a:t>
            </a:r>
            <a:r>
              <a:rPr lang="en-US" dirty="0"/>
              <a:t>.</a:t>
            </a:r>
          </a:p>
          <a:p>
            <a:pPr>
              <a:tabLst>
                <a:tab pos="457200" algn="l"/>
              </a:tabLst>
            </a:pPr>
            <a:r>
              <a:rPr lang="en-US" b="1" dirty="0"/>
              <a:t>Solution:</a:t>
            </a:r>
          </a:p>
          <a:p>
            <a:pPr>
              <a:tabLst>
                <a:tab pos="457200" algn="l"/>
              </a:tabLst>
            </a:pPr>
            <a:r>
              <a:rPr lang="en-US" dirty="0"/>
              <a:t>In this case, study the numbers carefully and look for some pattern (or formula) that seems reasonable for one or two of the numbers. Then, after making this educated guess, check to see whether the remaining numbers fit your guess.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General Formula of a Sequence (cont.)</a:t>
            </a:r>
          </a:p>
        </p:txBody>
      </p:sp>
      <p:sp>
        <p:nvSpPr>
          <p:cNvPr id="3" name="Content Placeholder 2"/>
          <p:cNvSpPr>
            <a:spLocks noGrp="1"/>
          </p:cNvSpPr>
          <p:nvPr>
            <p:ph idx="1"/>
          </p:nvPr>
        </p:nvSpPr>
        <p:spPr/>
        <p:txBody>
          <a:bodyPr/>
          <a:lstStyle/>
          <a:p>
            <a:r>
              <a:rPr lang="en-US" dirty="0"/>
              <a:t>If not, guess again with some basic reasoning for at least one of the positions. In this case you might think as follows:</a:t>
            </a:r>
          </a:p>
          <a:p>
            <a:r>
              <a:rPr lang="en-US" dirty="0">
                <a:solidFill>
                  <a:srgbClr val="0000FF"/>
                </a:solidFill>
              </a:rPr>
              <a:t>8</a:t>
            </a:r>
            <a:r>
              <a:rPr lang="en-US" dirty="0"/>
              <a:t> is the </a:t>
            </a:r>
            <a:r>
              <a:rPr lang="en-US" dirty="0">
                <a:solidFill>
                  <a:srgbClr val="FF0000"/>
                </a:solidFill>
              </a:rPr>
              <a:t>3</a:t>
            </a:r>
            <a:r>
              <a:rPr lang="en-US" baseline="30000" dirty="0"/>
              <a:t>rd</a:t>
            </a:r>
            <a:r>
              <a:rPr lang="en-US" dirty="0"/>
              <a:t> term, </a:t>
            </a:r>
            <a:r>
              <a:rPr lang="en-US" dirty="0">
                <a:solidFill>
                  <a:srgbClr val="FF0000"/>
                </a:solidFill>
              </a:rPr>
              <a:t>3</a:t>
            </a:r>
            <a:r>
              <a:rPr lang="en-US" baseline="30000" dirty="0">
                <a:solidFill>
                  <a:srgbClr val="000099"/>
                </a:solidFill>
              </a:rPr>
              <a:t>2</a:t>
            </a:r>
            <a:r>
              <a:rPr lang="en-US" dirty="0">
                <a:solidFill>
                  <a:srgbClr val="000099"/>
                </a:solidFill>
              </a:rPr>
              <a:t> =</a:t>
            </a:r>
            <a:r>
              <a:rPr lang="en-US" dirty="0"/>
              <a:t> </a:t>
            </a:r>
            <a:r>
              <a:rPr lang="en-US" dirty="0">
                <a:solidFill>
                  <a:srgbClr val="008000"/>
                </a:solidFill>
              </a:rPr>
              <a:t>9</a:t>
            </a:r>
            <a:r>
              <a:rPr lang="en-US" dirty="0"/>
              <a:t> and </a:t>
            </a:r>
            <a:r>
              <a:rPr lang="en-US" dirty="0">
                <a:solidFill>
                  <a:srgbClr val="008000"/>
                </a:solidFill>
              </a:rPr>
              <a:t>9</a:t>
            </a:r>
            <a:r>
              <a:rPr lang="en-US" dirty="0">
                <a:solidFill>
                  <a:srgbClr val="000099"/>
                </a:solidFill>
              </a:rPr>
              <a:t> </a:t>
            </a:r>
            <a:r>
              <a:rPr lang="en-US" dirty="0">
                <a:solidFill>
                  <a:srgbClr val="000099"/>
                </a:solidFill>
                <a:latin typeface="Symbol" pitchFamily="82" charset="2"/>
              </a:rPr>
              <a:t>-</a:t>
            </a:r>
            <a:r>
              <a:rPr lang="en-US" dirty="0">
                <a:solidFill>
                  <a:srgbClr val="000099"/>
                </a:solidFill>
              </a:rPr>
              <a:t> 1 =</a:t>
            </a:r>
            <a:r>
              <a:rPr lang="en-US" dirty="0"/>
              <a:t> </a:t>
            </a:r>
            <a:r>
              <a:rPr lang="en-US" dirty="0">
                <a:solidFill>
                  <a:srgbClr val="0000FF"/>
                </a:solidFill>
              </a:rPr>
              <a:t>8</a:t>
            </a:r>
            <a:r>
              <a:rPr lang="en-US" dirty="0"/>
              <a:t>;</a:t>
            </a:r>
          </a:p>
          <a:p>
            <a:r>
              <a:rPr lang="en-US" dirty="0">
                <a:solidFill>
                  <a:srgbClr val="0000FF"/>
                </a:solidFill>
              </a:rPr>
              <a:t>15</a:t>
            </a:r>
            <a:r>
              <a:rPr lang="en-US" dirty="0"/>
              <a:t> is the </a:t>
            </a:r>
            <a:r>
              <a:rPr lang="en-US" dirty="0">
                <a:solidFill>
                  <a:srgbClr val="FF0000"/>
                </a:solidFill>
              </a:rPr>
              <a:t>4</a:t>
            </a:r>
            <a:r>
              <a:rPr lang="en-US" baseline="30000" dirty="0"/>
              <a:t>th</a:t>
            </a:r>
            <a:r>
              <a:rPr lang="en-US" dirty="0"/>
              <a:t> term, </a:t>
            </a:r>
            <a:r>
              <a:rPr lang="en-US" dirty="0">
                <a:solidFill>
                  <a:srgbClr val="FF0000"/>
                </a:solidFill>
              </a:rPr>
              <a:t>4</a:t>
            </a:r>
            <a:r>
              <a:rPr lang="en-US" baseline="30000" dirty="0">
                <a:solidFill>
                  <a:srgbClr val="000099"/>
                </a:solidFill>
              </a:rPr>
              <a:t>2</a:t>
            </a:r>
            <a:r>
              <a:rPr lang="en-US" dirty="0">
                <a:solidFill>
                  <a:srgbClr val="000099"/>
                </a:solidFill>
              </a:rPr>
              <a:t> =</a:t>
            </a:r>
            <a:r>
              <a:rPr lang="en-US" dirty="0"/>
              <a:t> </a:t>
            </a:r>
            <a:r>
              <a:rPr lang="en-US" dirty="0">
                <a:solidFill>
                  <a:srgbClr val="008000"/>
                </a:solidFill>
              </a:rPr>
              <a:t>16</a:t>
            </a:r>
            <a:r>
              <a:rPr lang="en-US" dirty="0"/>
              <a:t> and </a:t>
            </a:r>
            <a:r>
              <a:rPr lang="en-US" dirty="0">
                <a:solidFill>
                  <a:srgbClr val="008000"/>
                </a:solidFill>
              </a:rPr>
              <a:t>16</a:t>
            </a:r>
            <a:r>
              <a:rPr lang="en-US" dirty="0"/>
              <a:t> </a:t>
            </a:r>
            <a:r>
              <a:rPr lang="en-US" dirty="0">
                <a:solidFill>
                  <a:srgbClr val="000099"/>
                </a:solidFill>
                <a:latin typeface="Symbol" pitchFamily="82" charset="2"/>
              </a:rPr>
              <a:t>-</a:t>
            </a:r>
            <a:r>
              <a:rPr lang="en-US" dirty="0">
                <a:solidFill>
                  <a:srgbClr val="000099"/>
                </a:solidFill>
              </a:rPr>
              <a:t> 1 = </a:t>
            </a:r>
            <a:r>
              <a:rPr lang="en-US" dirty="0">
                <a:solidFill>
                  <a:srgbClr val="0000FF"/>
                </a:solidFill>
              </a:rPr>
              <a:t>15</a:t>
            </a:r>
            <a:r>
              <a:rPr lang="en-US" dirty="0"/>
              <a:t>.</a:t>
            </a:r>
          </a:p>
          <a:p>
            <a:r>
              <a:rPr lang="en-US" dirty="0"/>
              <a:t>So, a good guess seems to be</a:t>
            </a:r>
          </a:p>
        </p:txBody>
      </p:sp>
      <p:graphicFrame>
        <p:nvGraphicFramePr>
          <p:cNvPr id="25602" name="Object 11"/>
          <p:cNvGraphicFramePr>
            <a:graphicFrameLocks noChangeAspect="1"/>
          </p:cNvGraphicFramePr>
          <p:nvPr/>
        </p:nvGraphicFramePr>
        <p:xfrm>
          <a:off x="4826000" y="3695700"/>
          <a:ext cx="1549400" cy="469900"/>
        </p:xfrm>
        <a:graphic>
          <a:graphicData uri="http://schemas.openxmlformats.org/presentationml/2006/ole">
            <mc:AlternateContent xmlns:mc="http://schemas.openxmlformats.org/markup-compatibility/2006">
              <mc:Choice xmlns:v="urn:schemas-microsoft-com:vml" Requires="v">
                <p:oleObj spid="_x0000_s25606" name="Equation" r:id="rId3" imgW="1549080" imgH="469800" progId="Equation.DSMT4">
                  <p:embed/>
                </p:oleObj>
              </mc:Choice>
              <mc:Fallback>
                <p:oleObj name="Equation" r:id="rId3" imgW="1549080" imgH="4698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0" y="3695700"/>
                        <a:ext cx="1549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itle 1"/>
          <p:cNvSpPr>
            <a:spLocks noGrp="1"/>
          </p:cNvSpPr>
          <p:nvPr>
            <p:ph type="title"/>
          </p:nvPr>
        </p:nvSpPr>
        <p:spPr/>
        <p:txBody>
          <a:bodyPr>
            <a:normAutofit/>
          </a:bodyPr>
          <a:lstStyle/>
          <a:p>
            <a:r>
              <a:rPr lang="en-US" dirty="0"/>
              <a:t>Example 2: Finding the General Formula of a Sequence (cont.)</a:t>
            </a:r>
          </a:p>
        </p:txBody>
      </p:sp>
      <p:sp>
        <p:nvSpPr>
          <p:cNvPr id="16390" name="Content Placeholder 2"/>
          <p:cNvSpPr>
            <a:spLocks noGrp="1"/>
          </p:cNvSpPr>
          <p:nvPr>
            <p:ph idx="1"/>
          </p:nvPr>
        </p:nvSpPr>
        <p:spPr/>
        <p:txBody>
          <a:bodyPr>
            <a:normAutofit/>
          </a:bodyPr>
          <a:lstStyle/>
          <a:p>
            <a:pPr marL="1588" indent="-1588">
              <a:buNone/>
            </a:pPr>
            <a:r>
              <a:rPr lang="en-US" b="1" dirty="0"/>
              <a:t>Checking: </a:t>
            </a:r>
          </a:p>
          <a:p>
            <a:pPr marL="1588" indent="-1588">
              <a:buNone/>
            </a:pPr>
            <a:endParaRPr lang="en-US" b="1" dirty="0"/>
          </a:p>
          <a:p>
            <a:pPr marL="1588" indent="-1588">
              <a:buNone/>
            </a:pPr>
            <a:endParaRPr lang="en-US" b="1" dirty="0"/>
          </a:p>
          <a:p>
            <a:pPr marL="1588" indent="-1588">
              <a:buNone/>
            </a:pPr>
            <a:endParaRPr lang="en-US" b="1" dirty="0"/>
          </a:p>
          <a:p>
            <a:pPr marL="1588" indent="-1588">
              <a:lnSpc>
                <a:spcPct val="150000"/>
              </a:lnSpc>
              <a:buNone/>
            </a:pPr>
            <a:endParaRPr lang="en-US" b="1" dirty="0"/>
          </a:p>
          <a:p>
            <a:pPr marL="1588" indent="-1588">
              <a:spcBef>
                <a:spcPts val="2400"/>
              </a:spcBef>
              <a:buNone/>
            </a:pPr>
            <a:r>
              <a:rPr lang="en-US" dirty="0"/>
              <a:t>We see that 		        is indeed the correct formula.</a:t>
            </a:r>
          </a:p>
        </p:txBody>
      </p:sp>
      <p:graphicFrame>
        <p:nvGraphicFramePr>
          <p:cNvPr id="75789" name="Object 13"/>
          <p:cNvGraphicFramePr>
            <a:graphicFrameLocks noChangeAspect="1"/>
          </p:cNvGraphicFramePr>
          <p:nvPr/>
        </p:nvGraphicFramePr>
        <p:xfrm>
          <a:off x="2349500" y="4298245"/>
          <a:ext cx="1460500" cy="469900"/>
        </p:xfrm>
        <a:graphic>
          <a:graphicData uri="http://schemas.openxmlformats.org/presentationml/2006/ole">
            <mc:AlternateContent xmlns:mc="http://schemas.openxmlformats.org/markup-compatibility/2006">
              <mc:Choice xmlns:v="urn:schemas-microsoft-com:vml" Requires="v">
                <p:oleObj spid="_x0000_s4132" name="Equation" r:id="rId3" imgW="1460160" imgH="469800" progId="Equation.DSMT4">
                  <p:embed/>
                </p:oleObj>
              </mc:Choice>
              <mc:Fallback>
                <p:oleObj name="Equation" r:id="rId3" imgW="1460160" imgH="4698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0" y="4298245"/>
                        <a:ext cx="14605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3329640388"/>
              </p:ext>
            </p:extLst>
          </p:nvPr>
        </p:nvGraphicFramePr>
        <p:xfrm>
          <a:off x="4552950" y="2228850"/>
          <a:ext cx="4241800" cy="774700"/>
        </p:xfrm>
        <a:graphic>
          <a:graphicData uri="http://schemas.openxmlformats.org/presentationml/2006/ole">
            <mc:AlternateContent xmlns:mc="http://schemas.openxmlformats.org/markup-compatibility/2006">
              <mc:Choice xmlns:v="urn:schemas-microsoft-com:vml" Requires="v">
                <p:oleObj spid="_x0000_s4133" name="Equation" r:id="rId5" imgW="4241520" imgH="774360" progId="Equation.DSMT4">
                  <p:embed/>
                </p:oleObj>
              </mc:Choice>
              <mc:Fallback>
                <p:oleObj name="Equation" r:id="rId5" imgW="4241520" imgH="774360" progId="Equation.DSMT4">
                  <p:embed/>
                  <p:pic>
                    <p:nvPicPr>
                      <p:cNvPr id="0" name="Picture 9"/>
                      <p:cNvPicPr>
                        <a:picLocks noChangeAspect="1" noChangeArrowheads="1"/>
                      </p:cNvPicPr>
                      <p:nvPr/>
                    </p:nvPicPr>
                    <p:blipFill>
                      <a:blip r:embed="rId6"/>
                      <a:srcRect/>
                      <a:stretch>
                        <a:fillRect/>
                      </a:stretch>
                    </p:blipFill>
                    <p:spPr bwMode="auto">
                      <a:xfrm>
                        <a:off x="4552950" y="2228850"/>
                        <a:ext cx="42418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2232378" y="1295400"/>
          <a:ext cx="1943100" cy="469900"/>
        </p:xfrm>
        <a:graphic>
          <a:graphicData uri="http://schemas.openxmlformats.org/presentationml/2006/ole">
            <mc:AlternateContent xmlns:mc="http://schemas.openxmlformats.org/markup-compatibility/2006">
              <mc:Choice xmlns:v="urn:schemas-microsoft-com:vml" Requires="v">
                <p:oleObj spid="_x0000_s4134" name="Equation" r:id="rId7" imgW="1942920" imgH="469800" progId="Equation.DSMT4">
                  <p:embed/>
                </p:oleObj>
              </mc:Choice>
              <mc:Fallback>
                <p:oleObj name="Equation" r:id="rId7" imgW="1942920" imgH="4698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2378"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2232378" y="1882775"/>
          <a:ext cx="1943100" cy="469900"/>
        </p:xfrm>
        <a:graphic>
          <a:graphicData uri="http://schemas.openxmlformats.org/presentationml/2006/ole">
            <mc:AlternateContent xmlns:mc="http://schemas.openxmlformats.org/markup-compatibility/2006">
              <mc:Choice xmlns:v="urn:schemas-microsoft-com:vml" Requires="v">
                <p:oleObj spid="_x0000_s4135" name="Equation" r:id="rId9" imgW="1942920" imgH="469800" progId="Equation.DSMT4">
                  <p:embed/>
                </p:oleObj>
              </mc:Choice>
              <mc:Fallback>
                <p:oleObj name="Equation" r:id="rId9" imgW="1942920" imgH="469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32378" y="1882775"/>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2232378" y="2470150"/>
          <a:ext cx="1955800" cy="469900"/>
        </p:xfrm>
        <a:graphic>
          <a:graphicData uri="http://schemas.openxmlformats.org/presentationml/2006/ole">
            <mc:AlternateContent xmlns:mc="http://schemas.openxmlformats.org/markup-compatibility/2006">
              <mc:Choice xmlns:v="urn:schemas-microsoft-com:vml" Requires="v">
                <p:oleObj spid="_x0000_s4136" name="Equation" r:id="rId11" imgW="1955520" imgH="469800" progId="Equation.DSMT4">
                  <p:embed/>
                </p:oleObj>
              </mc:Choice>
              <mc:Fallback>
                <p:oleObj name="Equation" r:id="rId11" imgW="1955520" imgH="4698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32378" y="2470150"/>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2232378" y="3057525"/>
          <a:ext cx="2146300" cy="469900"/>
        </p:xfrm>
        <a:graphic>
          <a:graphicData uri="http://schemas.openxmlformats.org/presentationml/2006/ole">
            <mc:AlternateContent xmlns:mc="http://schemas.openxmlformats.org/markup-compatibility/2006">
              <mc:Choice xmlns:v="urn:schemas-microsoft-com:vml" Requires="v">
                <p:oleObj spid="_x0000_s4137" name="Equation" r:id="rId13" imgW="2145960" imgH="469800" progId="Equation.DSMT4">
                  <p:embed/>
                </p:oleObj>
              </mc:Choice>
              <mc:Fallback>
                <p:oleObj name="Equation" r:id="rId13" imgW="2145960" imgH="469800" progId="Equation.DSMT4">
                  <p:embed/>
                  <p:pic>
                    <p:nvPicPr>
                      <p:cNvPr id="0" name="Picture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32378" y="3057525"/>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2232378" y="3644900"/>
          <a:ext cx="2146300" cy="469900"/>
        </p:xfrm>
        <a:graphic>
          <a:graphicData uri="http://schemas.openxmlformats.org/presentationml/2006/ole">
            <mc:AlternateContent xmlns:mc="http://schemas.openxmlformats.org/markup-compatibility/2006">
              <mc:Choice xmlns:v="urn:schemas-microsoft-com:vml" Requires="v">
                <p:oleObj spid="_x0000_s4138" name="Equation" r:id="rId15" imgW="2145960" imgH="469800" progId="Equation.DSMT4">
                  <p:embed/>
                </p:oleObj>
              </mc:Choice>
              <mc:Fallback>
                <p:oleObj name="Equation" r:id="rId15" imgW="2145960" imgH="469800" progId="Equation.DSMT4">
                  <p:embed/>
                  <p:pic>
                    <p:nvPicPr>
                      <p:cNvPr id="0" name="Picture 1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32378" y="3644900"/>
                        <a:ext cx="214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0">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57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456</Words>
  <Application>Microsoft Office PowerPoint</Application>
  <PresentationFormat>On-screen Show (4:3)</PresentationFormat>
  <Paragraphs>96</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Symbol</vt:lpstr>
      <vt:lpstr>Courier New</vt:lpstr>
      <vt:lpstr>Calibri</vt:lpstr>
      <vt:lpstr>Office Theme</vt:lpstr>
      <vt:lpstr>Equation</vt:lpstr>
      <vt:lpstr>Section 10.1</vt:lpstr>
      <vt:lpstr>Objectives</vt:lpstr>
      <vt:lpstr>Sequences</vt:lpstr>
      <vt:lpstr>Sequences</vt:lpstr>
      <vt:lpstr>Example 1: Writing Terms of a Sequence</vt:lpstr>
      <vt:lpstr>Example 2: Finding the General Formula of a Sequence</vt:lpstr>
      <vt:lpstr>Example 2: Finding the General Formula of a Sequence (cont.)</vt:lpstr>
      <vt:lpstr>Example 2: Finding the General Formula of a Sequence (cont.)</vt:lpstr>
      <vt:lpstr>Example 2: Finding the General Formula of a Sequence (cont.)</vt:lpstr>
      <vt:lpstr>Example 3: Applications</vt:lpstr>
      <vt:lpstr>Example 3: Applications (cont.)</vt:lpstr>
      <vt:lpstr>Alternating Sequence</vt:lpstr>
      <vt:lpstr>Example 4: An Alternating Sequence</vt:lpstr>
      <vt:lpstr>Increasing and Decreasing Sequences</vt:lpstr>
      <vt:lpstr>Increasing and Decreasing Sequences</vt:lpstr>
      <vt:lpstr>Example 5: A Decreasing Sequence</vt:lpstr>
      <vt:lpstr>Example 5: A Decreasing Sequence (cont.)</vt:lpstr>
      <vt:lpstr>Example 6: An Increasing Sequence</vt:lpstr>
      <vt:lpstr>Example 7: A Sequence that is Neither Increasing nor Decreasing</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Daniel Breuer</cp:lastModifiedBy>
  <cp:revision>49</cp:revision>
  <dcterms:created xsi:type="dcterms:W3CDTF">2013-04-26T14:43:13Z</dcterms:created>
  <dcterms:modified xsi:type="dcterms:W3CDTF">2018-09-03T19:12:56Z</dcterms:modified>
</cp:coreProperties>
</file>